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4" r:id="rId1"/>
    <p:sldMasterId id="2147483675" r:id="rId2"/>
  </p:sldMasterIdLst>
  <p:notesMasterIdLst>
    <p:notesMasterId r:id="rId21"/>
  </p:notes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146828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806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22834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4478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2409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6727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3261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97291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97120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3" name="Google Shape;39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63404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9116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9523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2643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ההמצאות הבאות: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א. נעליים שהם גם מטאטא ויאה – לניקוי הבית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ב.בגד תינוקות שהוא גם מבריק/מנקה את הרצפה בזמן שהתינוק זוחל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ג. מזלג שהוא גם חותך פיצה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ד. מטען סולארי לנייד – משתמש באנרגית השמש כדי להטעין מכשיר נייד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ה. משקפים חכמות שמקרינות מידע מהנייד לעדשה של המשקפיים – ללא צורך להסתכל על מסך הטלפון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3071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ההמצאות הבאות: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א. UBER – שרות הסעות מבוסס CROWDSOURCING – אנשים פרטיים משתמשים ברכב שלהם להסיע אנשים שמזמינים דרך אפליקציה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ב. AIRBNB – שרות ארוח בבתיפ פרטיים של אנשים במקום בבתי מלון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ג. WOLT – שרות שליחות של מזון שניתן להזמין אוכל עד הבית/משרד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ד. MOBILEYE – מערכת שמיועדת להקטין תאונות דרכים על ידי שימוש במערכות ראיה ממוחשבת להתריע על סכנות בכביש.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5526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אחת הסיבות שחברות לא מצליחות זה שהן מפתחות מוצר שהלקוחות לא רואים את הערך שלו, לא צריכים...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יש סיבות נוספות כמובן, אבל תנאי הכרחי להצלחת חברה הוא שהמוצר/שרות נתפס כבעל ערך ללקוחות/משתמשים</a:t>
            </a:r>
            <a:endParaRPr/>
          </a:p>
        </p:txBody>
      </p:sp>
      <p:sp>
        <p:nvSpPr>
          <p:cNvPr id="249" name="Google Shape;24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6351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3170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4749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1608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3" Type="http://schemas.openxmlformats.org/officeDocument/2006/relationships/image" Target="../media/image20.png"/><Relationship Id="rId7" Type="http://schemas.openxmlformats.org/officeDocument/2006/relationships/image" Target="../media/image5.png"/><Relationship Id="rId12" Type="http://schemas.openxmlformats.org/officeDocument/2006/relationships/image" Target="../media/image11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image" Target="../media/image21.png"/><Relationship Id="rId9" Type="http://schemas.openxmlformats.org/officeDocument/2006/relationships/image" Target="../media/image15.png"/><Relationship Id="rId14" Type="http://schemas.openxmlformats.org/officeDocument/2006/relationships/image" Target="../media/image2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 descr="A picture containing fence, outdoor, grass, wate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13883"/>
            <a:ext cx="1104900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03287" y="0"/>
            <a:ext cx="47625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8825043" y="6069427"/>
            <a:ext cx="609830" cy="967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52247" y="917414"/>
            <a:ext cx="4110304" cy="431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90460" y="1046145"/>
            <a:ext cx="3043254" cy="2652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69461" y="979305"/>
            <a:ext cx="5206875" cy="3712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 rotWithShape="1">
          <a:blip r:embed="rId9">
            <a:alphaModFix/>
          </a:blip>
          <a:srcRect t="28674" b="26478"/>
          <a:stretch/>
        </p:blipFill>
        <p:spPr>
          <a:xfrm>
            <a:off x="3945163" y="2412507"/>
            <a:ext cx="3962082" cy="125564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"/>
          <p:cNvSpPr/>
          <p:nvPr/>
        </p:nvSpPr>
        <p:spPr>
          <a:xfrm>
            <a:off x="2037080" y="5965663"/>
            <a:ext cx="10154919" cy="687530"/>
          </a:xfrm>
          <a:custGeom>
            <a:avLst/>
            <a:gdLst/>
            <a:ahLst/>
            <a:cxnLst/>
            <a:rect l="l" t="t" r="r" b="b"/>
            <a:pathLst>
              <a:path w="10154919" h="687530" extrusionOk="0">
                <a:moveTo>
                  <a:pt x="345440" y="0"/>
                </a:moveTo>
                <a:lnTo>
                  <a:pt x="10154919" y="10160"/>
                </a:lnTo>
                <a:lnTo>
                  <a:pt x="10154919" y="687530"/>
                </a:lnTo>
                <a:lnTo>
                  <a:pt x="0" y="687530"/>
                </a:lnTo>
                <a:lnTo>
                  <a:pt x="345440" y="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Google Shape;25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704563" y="6013486"/>
            <a:ext cx="1329797" cy="5352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Google Shape;26;p2"/>
          <p:cNvGrpSpPr/>
          <p:nvPr/>
        </p:nvGrpSpPr>
        <p:grpSpPr>
          <a:xfrm>
            <a:off x="9963872" y="5212437"/>
            <a:ext cx="2228128" cy="1679200"/>
            <a:chOff x="7875780" y="5212437"/>
            <a:chExt cx="2228128" cy="1679200"/>
          </a:xfrm>
        </p:grpSpPr>
        <p:pic>
          <p:nvPicPr>
            <p:cNvPr id="27" name="Google Shape;27;p2"/>
            <p:cNvPicPr preferRelativeResize="0"/>
            <p:nvPr/>
          </p:nvPicPr>
          <p:blipFill rotWithShape="1">
            <a:blip r:embed="rId11">
              <a:alphaModFix/>
            </a:blip>
            <a:srcRect t="24636"/>
            <a:stretch/>
          </p:blipFill>
          <p:spPr>
            <a:xfrm>
              <a:off x="7875780" y="5212437"/>
              <a:ext cx="2228128" cy="1679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28;p2" descr="A picture containing clipart&#10;&#10;Description automatically generated"/>
            <p:cNvPicPr preferRelativeResize="0"/>
            <p:nvPr/>
          </p:nvPicPr>
          <p:blipFill rotWithShape="1">
            <a:blip r:embed="rId12">
              <a:alphaModFix/>
            </a:blip>
            <a:srcRect t="10090" b="16210"/>
            <a:stretch/>
          </p:blipFill>
          <p:spPr>
            <a:xfrm>
              <a:off x="7875780" y="5960271"/>
              <a:ext cx="2228128" cy="6773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" name="Google Shape;29;p2"/>
          <p:cNvSpPr/>
          <p:nvPr/>
        </p:nvSpPr>
        <p:spPr>
          <a:xfrm flipH="1">
            <a:off x="0" y="5955503"/>
            <a:ext cx="2554602" cy="697690"/>
          </a:xfrm>
          <a:custGeom>
            <a:avLst/>
            <a:gdLst/>
            <a:ahLst/>
            <a:cxnLst/>
            <a:rect l="l" t="t" r="r" b="b"/>
            <a:pathLst>
              <a:path w="11475296" h="697690" extrusionOk="0">
                <a:moveTo>
                  <a:pt x="0" y="0"/>
                </a:moveTo>
                <a:lnTo>
                  <a:pt x="11475296" y="20320"/>
                </a:lnTo>
                <a:lnTo>
                  <a:pt x="11475296" y="697690"/>
                </a:lnTo>
                <a:lnTo>
                  <a:pt x="1320377" y="697690"/>
                </a:lnTo>
                <a:lnTo>
                  <a:pt x="0" y="0"/>
                </a:lnTo>
                <a:close/>
              </a:path>
            </a:pathLst>
          </a:custGeom>
          <a:solidFill>
            <a:srgbClr val="3449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Google Shape;30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03494" y="6066615"/>
            <a:ext cx="1329797" cy="47086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2"/>
          <p:cNvSpPr/>
          <p:nvPr/>
        </p:nvSpPr>
        <p:spPr>
          <a:xfrm flipH="1">
            <a:off x="2217600" y="6649182"/>
            <a:ext cx="9974400" cy="113524"/>
          </a:xfrm>
          <a:custGeom>
            <a:avLst/>
            <a:gdLst/>
            <a:ahLst/>
            <a:cxnLst/>
            <a:rect l="l" t="t" r="r" b="b"/>
            <a:pathLst>
              <a:path w="11526487" h="724713" extrusionOk="0">
                <a:moveTo>
                  <a:pt x="0" y="0"/>
                </a:moveTo>
                <a:lnTo>
                  <a:pt x="11475296" y="20320"/>
                </a:lnTo>
                <a:lnTo>
                  <a:pt x="11526487" y="697690"/>
                </a:lnTo>
                <a:lnTo>
                  <a:pt x="8918" y="724713"/>
                </a:lnTo>
                <a:lnTo>
                  <a:pt x="0" y="0"/>
                </a:lnTo>
                <a:close/>
              </a:path>
            </a:pathLst>
          </a:custGeom>
          <a:solidFill>
            <a:srgbClr val="009EDB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>
  <p:cSld name="8_Title Slid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2"/>
          <p:cNvPicPr preferRelativeResize="0"/>
          <p:nvPr/>
        </p:nvPicPr>
        <p:blipFill rotWithShape="1">
          <a:blip r:embed="rId2">
            <a:alphaModFix/>
          </a:blip>
          <a:srcRect l="16818" t="6949" b="9726"/>
          <a:stretch/>
        </p:blipFill>
        <p:spPr>
          <a:xfrm>
            <a:off x="0" y="0"/>
            <a:ext cx="867409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62481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44" y="-1"/>
            <a:ext cx="9117211" cy="680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43675" y="0"/>
            <a:ext cx="5648325" cy="527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10388650" y="5422801"/>
            <a:ext cx="1104900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44" y="0"/>
            <a:ext cx="2685448" cy="6886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4"/>
          <p:cNvPicPr preferRelativeResize="0"/>
          <p:nvPr/>
        </p:nvPicPr>
        <p:blipFill rotWithShape="1">
          <a:blip r:embed="rId2">
            <a:alphaModFix/>
          </a:blip>
          <a:srcRect t="21875" b="2187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Slide">
  <p:cSld name="12_Title Slid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5"/>
          <p:cNvPicPr preferRelativeResize="0"/>
          <p:nvPr/>
        </p:nvPicPr>
        <p:blipFill rotWithShape="1">
          <a:blip r:embed="rId2">
            <a:alphaModFix/>
          </a:blip>
          <a:srcRect t="24053" b="3638"/>
          <a:stretch/>
        </p:blipFill>
        <p:spPr>
          <a:xfrm>
            <a:off x="0" y="-1"/>
            <a:ext cx="12622154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Slide">
  <p:cSld name="11_Title Slide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 rotWithShape="1">
          <a:blip r:embed="rId3">
            <a:alphaModFix/>
          </a:blip>
          <a:srcRect l="16818" t="6949" b="9726"/>
          <a:stretch/>
        </p:blipFill>
        <p:spPr>
          <a:xfrm>
            <a:off x="0" y="-1"/>
            <a:ext cx="8674099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 rotWithShape="1">
          <a:blip r:embed="rId3">
            <a:alphaModFix/>
          </a:blip>
          <a:srcRect t="37354" b="6394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Slide">
  <p:cSld name="14_Title Slide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8"/>
          <p:cNvPicPr preferRelativeResize="0"/>
          <p:nvPr/>
        </p:nvPicPr>
        <p:blipFill rotWithShape="1">
          <a:blip r:embed="rId3">
            <a:alphaModFix/>
          </a:blip>
          <a:srcRect t="37354" b="6394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9"/>
          <p:cNvPicPr preferRelativeResize="0"/>
          <p:nvPr/>
        </p:nvPicPr>
        <p:blipFill rotWithShape="1">
          <a:blip r:embed="rId2">
            <a:alphaModFix/>
          </a:blip>
          <a:srcRect l="4665" t="49856" r="54072" b="30945"/>
          <a:stretch/>
        </p:blipFill>
        <p:spPr>
          <a:xfrm flipH="1">
            <a:off x="-2" y="0"/>
            <a:ext cx="1219200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0"/>
          <p:cNvPicPr preferRelativeResize="0"/>
          <p:nvPr/>
        </p:nvPicPr>
        <p:blipFill rotWithShape="1">
          <a:blip r:embed="rId2">
            <a:alphaModFix/>
          </a:blip>
          <a:srcRect l="4665" t="49856" r="54072" b="30945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Slide">
  <p:cSld name="9_Title Slide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44" y="-1"/>
            <a:ext cx="9117211" cy="680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43675" y="0"/>
            <a:ext cx="5648325" cy="527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10388650" y="5422801"/>
            <a:ext cx="1104900" cy="175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type="obj">
  <p:cSld name="OBJEC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  <p:pic>
        <p:nvPicPr>
          <p:cNvPr id="159" name="Google Shape;159;p26" descr="Image result for world changing"/>
          <p:cNvPicPr preferRelativeResize="0"/>
          <p:nvPr/>
        </p:nvPicPr>
        <p:blipFill rotWithShape="1">
          <a:blip r:embed="rId2">
            <a:alphaModFix/>
          </a:blip>
          <a:srcRect r="11329"/>
          <a:stretch/>
        </p:blipFill>
        <p:spPr>
          <a:xfrm>
            <a:off x="0" y="0"/>
            <a:ext cx="1271847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4_Custom Layout">
  <p:cSld name="44_Custom Layou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1919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2428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498" y="1392038"/>
            <a:ext cx="7813675" cy="5069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76177">
            <a:off x="5120195" y="960116"/>
            <a:ext cx="5884736" cy="512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5507962" y="1059981"/>
            <a:ext cx="6089201" cy="512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4"/>
          <p:cNvPicPr preferRelativeResize="0"/>
          <p:nvPr/>
        </p:nvPicPr>
        <p:blipFill rotWithShape="1">
          <a:blip r:embed="rId5">
            <a:alphaModFix/>
          </a:blip>
          <a:srcRect t="28674" b="26478"/>
          <a:stretch/>
        </p:blipFill>
        <p:spPr>
          <a:xfrm>
            <a:off x="6627620" y="2682413"/>
            <a:ext cx="3359105" cy="106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6064" y="6032500"/>
            <a:ext cx="12242800" cy="8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4"/>
          <p:cNvSpPr/>
          <p:nvPr/>
        </p:nvSpPr>
        <p:spPr>
          <a:xfrm>
            <a:off x="2037080" y="5965663"/>
            <a:ext cx="10154919" cy="687530"/>
          </a:xfrm>
          <a:custGeom>
            <a:avLst/>
            <a:gdLst/>
            <a:ahLst/>
            <a:cxnLst/>
            <a:rect l="l" t="t" r="r" b="b"/>
            <a:pathLst>
              <a:path w="10154919" h="687530" extrusionOk="0">
                <a:moveTo>
                  <a:pt x="345440" y="0"/>
                </a:moveTo>
                <a:lnTo>
                  <a:pt x="10154919" y="10160"/>
                </a:lnTo>
                <a:lnTo>
                  <a:pt x="10154919" y="687530"/>
                </a:lnTo>
                <a:lnTo>
                  <a:pt x="0" y="687530"/>
                </a:lnTo>
                <a:lnTo>
                  <a:pt x="345440" y="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" name="Google Shape;46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04563" y="6013486"/>
            <a:ext cx="1329797" cy="5352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" name="Google Shape;47;p4"/>
          <p:cNvGrpSpPr/>
          <p:nvPr/>
        </p:nvGrpSpPr>
        <p:grpSpPr>
          <a:xfrm>
            <a:off x="9963872" y="5115903"/>
            <a:ext cx="2228128" cy="1679200"/>
            <a:chOff x="7875780" y="5115903"/>
            <a:chExt cx="2228128" cy="1679200"/>
          </a:xfrm>
        </p:grpSpPr>
        <p:pic>
          <p:nvPicPr>
            <p:cNvPr id="48" name="Google Shape;48;p4"/>
            <p:cNvPicPr preferRelativeResize="0"/>
            <p:nvPr/>
          </p:nvPicPr>
          <p:blipFill rotWithShape="1">
            <a:blip r:embed="rId8">
              <a:alphaModFix/>
            </a:blip>
            <a:srcRect t="24636"/>
            <a:stretch/>
          </p:blipFill>
          <p:spPr>
            <a:xfrm>
              <a:off x="7875780" y="5115903"/>
              <a:ext cx="2228128" cy="1679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49;p4" descr="A picture containing clipart&#10;&#10;Description automatically generated"/>
            <p:cNvPicPr preferRelativeResize="0"/>
            <p:nvPr/>
          </p:nvPicPr>
          <p:blipFill rotWithShape="1">
            <a:blip r:embed="rId9">
              <a:alphaModFix/>
            </a:blip>
            <a:srcRect t="10090" b="16210"/>
            <a:stretch/>
          </p:blipFill>
          <p:spPr>
            <a:xfrm>
              <a:off x="7875780" y="5960271"/>
              <a:ext cx="2228128" cy="6773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" name="Google Shape;50;p4"/>
          <p:cNvSpPr/>
          <p:nvPr/>
        </p:nvSpPr>
        <p:spPr>
          <a:xfrm flipH="1">
            <a:off x="-50800" y="5955503"/>
            <a:ext cx="2605402" cy="697690"/>
          </a:xfrm>
          <a:custGeom>
            <a:avLst/>
            <a:gdLst/>
            <a:ahLst/>
            <a:cxnLst/>
            <a:rect l="l" t="t" r="r" b="b"/>
            <a:pathLst>
              <a:path w="11475296" h="697690" extrusionOk="0">
                <a:moveTo>
                  <a:pt x="0" y="0"/>
                </a:moveTo>
                <a:lnTo>
                  <a:pt x="11475296" y="20320"/>
                </a:lnTo>
                <a:lnTo>
                  <a:pt x="11475296" y="697690"/>
                </a:lnTo>
                <a:lnTo>
                  <a:pt x="1320377" y="697690"/>
                </a:lnTo>
                <a:lnTo>
                  <a:pt x="0" y="0"/>
                </a:lnTo>
                <a:close/>
              </a:path>
            </a:pathLst>
          </a:custGeom>
          <a:solidFill>
            <a:srgbClr val="009E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03494" y="6066615"/>
            <a:ext cx="1329797" cy="470862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4"/>
          <p:cNvSpPr/>
          <p:nvPr/>
        </p:nvSpPr>
        <p:spPr>
          <a:xfrm flipH="1">
            <a:off x="2217600" y="6649182"/>
            <a:ext cx="9974400" cy="113524"/>
          </a:xfrm>
          <a:custGeom>
            <a:avLst/>
            <a:gdLst/>
            <a:ahLst/>
            <a:cxnLst/>
            <a:rect l="l" t="t" r="r" b="b"/>
            <a:pathLst>
              <a:path w="11526487" h="724713" extrusionOk="0">
                <a:moveTo>
                  <a:pt x="0" y="0"/>
                </a:moveTo>
                <a:lnTo>
                  <a:pt x="11475296" y="20320"/>
                </a:lnTo>
                <a:lnTo>
                  <a:pt x="11526487" y="697690"/>
                </a:lnTo>
                <a:lnTo>
                  <a:pt x="8918" y="724713"/>
                </a:lnTo>
                <a:lnTo>
                  <a:pt x="0" y="0"/>
                </a:lnTo>
                <a:close/>
              </a:path>
            </a:pathLst>
          </a:custGeom>
          <a:solidFill>
            <a:srgbClr val="009EDB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5400000">
            <a:off x="8825044" y="5971109"/>
            <a:ext cx="609830" cy="967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rgbClr val="5F8D96"/>
              </a:gs>
              <a:gs pos="50000">
                <a:srgbClr val="89CCDA"/>
              </a:gs>
              <a:gs pos="100000">
                <a:srgbClr val="A5F5FF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ACF1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" name="Google Shape;56;p5"/>
          <p:cNvPicPr preferRelativeResize="0"/>
          <p:nvPr/>
        </p:nvPicPr>
        <p:blipFill rotWithShape="1">
          <a:blip r:embed="rId2">
            <a:alphaModFix/>
          </a:blip>
          <a:srcRect t="19699" r="14045"/>
          <a:stretch/>
        </p:blipFill>
        <p:spPr>
          <a:xfrm>
            <a:off x="4880694" y="4463"/>
            <a:ext cx="7311304" cy="4870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9349" y="269172"/>
            <a:ext cx="4635721" cy="6303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482" y="3121656"/>
            <a:ext cx="2438598" cy="3433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013883"/>
            <a:ext cx="1104900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11807106" y="604308"/>
            <a:ext cx="47625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4660515">
            <a:off x="3816793" y="-217906"/>
            <a:ext cx="6793568" cy="7134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476177">
            <a:off x="3609549" y="55148"/>
            <a:ext cx="6941076" cy="6050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5"/>
          <p:cNvPicPr preferRelativeResize="0"/>
          <p:nvPr/>
        </p:nvPicPr>
        <p:blipFill rotWithShape="1">
          <a:blip r:embed="rId9">
            <a:alphaModFix/>
          </a:blip>
          <a:srcRect t="28674" b="26478"/>
          <a:stretch/>
        </p:blipFill>
        <p:spPr>
          <a:xfrm>
            <a:off x="5153364" y="2141558"/>
            <a:ext cx="3962082" cy="125564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5"/>
          <p:cNvSpPr/>
          <p:nvPr/>
        </p:nvSpPr>
        <p:spPr>
          <a:xfrm>
            <a:off x="2037080" y="5965663"/>
            <a:ext cx="10154919" cy="687530"/>
          </a:xfrm>
          <a:custGeom>
            <a:avLst/>
            <a:gdLst/>
            <a:ahLst/>
            <a:cxnLst/>
            <a:rect l="l" t="t" r="r" b="b"/>
            <a:pathLst>
              <a:path w="10154919" h="687530" extrusionOk="0">
                <a:moveTo>
                  <a:pt x="345440" y="0"/>
                </a:moveTo>
                <a:lnTo>
                  <a:pt x="10154919" y="10160"/>
                </a:lnTo>
                <a:lnTo>
                  <a:pt x="10154919" y="687530"/>
                </a:lnTo>
                <a:lnTo>
                  <a:pt x="0" y="687530"/>
                </a:lnTo>
                <a:lnTo>
                  <a:pt x="345440" y="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Google Shape;65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704563" y="6013486"/>
            <a:ext cx="1329797" cy="5352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" name="Google Shape;66;p5"/>
          <p:cNvGrpSpPr/>
          <p:nvPr/>
        </p:nvGrpSpPr>
        <p:grpSpPr>
          <a:xfrm>
            <a:off x="9963872" y="5212437"/>
            <a:ext cx="2228128" cy="1679200"/>
            <a:chOff x="7875780" y="5212437"/>
            <a:chExt cx="2228128" cy="1679200"/>
          </a:xfrm>
        </p:grpSpPr>
        <p:pic>
          <p:nvPicPr>
            <p:cNvPr id="67" name="Google Shape;67;p5"/>
            <p:cNvPicPr preferRelativeResize="0"/>
            <p:nvPr/>
          </p:nvPicPr>
          <p:blipFill rotWithShape="1">
            <a:blip r:embed="rId11">
              <a:alphaModFix/>
            </a:blip>
            <a:srcRect t="24636"/>
            <a:stretch/>
          </p:blipFill>
          <p:spPr>
            <a:xfrm>
              <a:off x="7875780" y="5212437"/>
              <a:ext cx="2228128" cy="1679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Google Shape;68;p5" descr="A picture containing clipart&#10;&#10;Description automatically generated"/>
            <p:cNvPicPr preferRelativeResize="0"/>
            <p:nvPr/>
          </p:nvPicPr>
          <p:blipFill rotWithShape="1">
            <a:blip r:embed="rId12">
              <a:alphaModFix/>
            </a:blip>
            <a:srcRect t="10090" b="16210"/>
            <a:stretch/>
          </p:blipFill>
          <p:spPr>
            <a:xfrm>
              <a:off x="7875780" y="5960271"/>
              <a:ext cx="2228128" cy="6773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9" name="Google Shape;69;p5"/>
          <p:cNvSpPr/>
          <p:nvPr/>
        </p:nvSpPr>
        <p:spPr>
          <a:xfrm flipH="1">
            <a:off x="0" y="5955503"/>
            <a:ext cx="2554602" cy="697690"/>
          </a:xfrm>
          <a:custGeom>
            <a:avLst/>
            <a:gdLst/>
            <a:ahLst/>
            <a:cxnLst/>
            <a:rect l="l" t="t" r="r" b="b"/>
            <a:pathLst>
              <a:path w="11475296" h="697690" extrusionOk="0">
                <a:moveTo>
                  <a:pt x="0" y="0"/>
                </a:moveTo>
                <a:lnTo>
                  <a:pt x="11475296" y="20320"/>
                </a:lnTo>
                <a:lnTo>
                  <a:pt x="11475296" y="697690"/>
                </a:lnTo>
                <a:lnTo>
                  <a:pt x="1320377" y="697690"/>
                </a:lnTo>
                <a:lnTo>
                  <a:pt x="0" y="0"/>
                </a:lnTo>
                <a:close/>
              </a:path>
            </a:pathLst>
          </a:custGeom>
          <a:solidFill>
            <a:srgbClr val="009E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" name="Google Shape;70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03494" y="6066615"/>
            <a:ext cx="1329797" cy="470862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5"/>
          <p:cNvSpPr/>
          <p:nvPr/>
        </p:nvSpPr>
        <p:spPr>
          <a:xfrm flipH="1">
            <a:off x="2217600" y="6649182"/>
            <a:ext cx="9974400" cy="113524"/>
          </a:xfrm>
          <a:custGeom>
            <a:avLst/>
            <a:gdLst/>
            <a:ahLst/>
            <a:cxnLst/>
            <a:rect l="l" t="t" r="r" b="b"/>
            <a:pathLst>
              <a:path w="11526487" h="724713" extrusionOk="0">
                <a:moveTo>
                  <a:pt x="0" y="0"/>
                </a:moveTo>
                <a:lnTo>
                  <a:pt x="11475296" y="20320"/>
                </a:lnTo>
                <a:lnTo>
                  <a:pt x="11526487" y="697690"/>
                </a:lnTo>
                <a:lnTo>
                  <a:pt x="8918" y="724713"/>
                </a:lnTo>
                <a:lnTo>
                  <a:pt x="0" y="0"/>
                </a:lnTo>
                <a:close/>
              </a:path>
            </a:pathLst>
          </a:custGeom>
          <a:solidFill>
            <a:srgbClr val="009EDB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" name="Google Shape;72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-5400000">
            <a:off x="8825043" y="6069427"/>
            <a:ext cx="609830" cy="967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Slide">
  <p:cSld name="15_Title Slid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8"/>
          <p:cNvPicPr preferRelativeResize="0"/>
          <p:nvPr/>
        </p:nvPicPr>
        <p:blipFill rotWithShape="1">
          <a:blip r:embed="rId3">
            <a:alphaModFix/>
          </a:blip>
          <a:srcRect t="37354" b="6394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Slide">
  <p:cSld name="16_Title Slide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9"/>
          <p:cNvPicPr preferRelativeResize="0"/>
          <p:nvPr/>
        </p:nvPicPr>
        <p:blipFill rotWithShape="1">
          <a:blip r:embed="rId3">
            <a:alphaModFix/>
          </a:blip>
          <a:srcRect t="37354" b="6394"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  <p:pic>
        <p:nvPicPr>
          <p:cNvPr id="94" name="Google Shape;9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855" y="1426544"/>
            <a:ext cx="1104900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6620" y="0"/>
            <a:ext cx="476250" cy="34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Slide">
  <p:cSld name="13_Title Slid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7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73.png"/><Relationship Id="rId9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jp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g"/><Relationship Id="rId5" Type="http://schemas.openxmlformats.org/officeDocument/2006/relationships/image" Target="../media/image53.png"/><Relationship Id="rId10" Type="http://schemas.openxmlformats.org/officeDocument/2006/relationships/image" Target="../media/image58.jpg"/><Relationship Id="rId4" Type="http://schemas.openxmlformats.org/officeDocument/2006/relationships/image" Target="../media/image47.png"/><Relationship Id="rId9" Type="http://schemas.openxmlformats.org/officeDocument/2006/relationships/image" Target="../media/image5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2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63.jpg"/><Relationship Id="rId4" Type="http://schemas.openxmlformats.org/officeDocument/2006/relationships/image" Target="../media/image47.png"/><Relationship Id="rId9" Type="http://schemas.openxmlformats.org/officeDocument/2006/relationships/image" Target="../media/image6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hVfLoKqS1o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9"/>
          <p:cNvSpPr txBox="1"/>
          <p:nvPr/>
        </p:nvSpPr>
        <p:spPr>
          <a:xfrm>
            <a:off x="4143375" y="3429000"/>
            <a:ext cx="3905250" cy="564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238888"/>
              </a:lnSpc>
              <a:spcBef>
                <a:spcPts val="0"/>
              </a:spcBef>
              <a:spcAft>
                <a:spcPts val="0"/>
              </a:spcAft>
              <a:buClr>
                <a:srgbClr val="009EDB"/>
              </a:buClr>
              <a:buSzPts val="1800"/>
              <a:buFont typeface="Arial"/>
              <a:buNone/>
            </a:pPr>
            <a:r>
              <a:rPr lang="x-none" sz="1800" b="0" i="1" u="none" strike="noStrike" cap="none">
                <a:solidFill>
                  <a:srgbClr val="009EDB"/>
                </a:solidFill>
                <a:latin typeface="Arial"/>
                <a:ea typeface="Arial"/>
                <a:cs typeface="Arial"/>
                <a:sym typeface="Arial"/>
              </a:rPr>
              <a:t>התכנית ללימודי יזמות וחדשנות</a:t>
            </a:r>
            <a:endParaRPr/>
          </a:p>
        </p:txBody>
      </p:sp>
      <p:sp>
        <p:nvSpPr>
          <p:cNvPr id="171" name="Google Shape;171;p29"/>
          <p:cNvSpPr txBox="1"/>
          <p:nvPr/>
        </p:nvSpPr>
        <p:spPr>
          <a:xfrm>
            <a:off x="4478132" y="5320293"/>
            <a:ext cx="34886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EC008C"/>
              </a:buClr>
              <a:buSzPts val="1800"/>
              <a:buFont typeface="Arial"/>
              <a:buNone/>
            </a:pPr>
            <a:r>
              <a:rPr lang="x-none" sz="1800" b="1" i="1" u="none" strike="noStrike" cap="none">
                <a:solidFill>
                  <a:srgbClr val="EC008C"/>
                </a:solidFill>
                <a:latin typeface="Arial"/>
                <a:ea typeface="Arial"/>
                <a:cs typeface="Arial"/>
                <a:sym typeface="Arial"/>
              </a:rPr>
              <a:t>חלק א' – הבנת הבעיה</a:t>
            </a:r>
            <a:endParaRPr sz="1800" b="1" i="1" u="none" strike="noStrike" cap="none">
              <a:solidFill>
                <a:srgbClr val="EC008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9"/>
          <p:cNvSpPr txBox="1"/>
          <p:nvPr/>
        </p:nvSpPr>
        <p:spPr>
          <a:xfrm>
            <a:off x="4478133" y="4900545"/>
            <a:ext cx="3488635" cy="461665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4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חשיבה עיצובית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9"/>
          <p:cNvSpPr/>
          <p:nvPr/>
        </p:nvSpPr>
        <p:spPr>
          <a:xfrm>
            <a:off x="9238799" y="3068894"/>
            <a:ext cx="2509718" cy="3536414"/>
          </a:xfrm>
          <a:prstGeom prst="rect">
            <a:avLst/>
          </a:prstGeom>
          <a:solidFill>
            <a:srgbClr val="0579CC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39"/>
          <p:cNvSpPr/>
          <p:nvPr/>
        </p:nvSpPr>
        <p:spPr>
          <a:xfrm>
            <a:off x="6809026" y="242771"/>
            <a:ext cx="5120114" cy="1692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5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חשיבה עיצובית</a:t>
            </a:r>
            <a:endParaRPr/>
          </a:p>
          <a:p>
            <a:pPr marL="0" marR="0" lvl="0" indent="0" algn="r" rtl="1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x-none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דוגמא : מיזם לפתרון בעיות היגיינה בקרב ילדים בהודו</a:t>
            </a:r>
            <a:endParaRPr/>
          </a:p>
          <a:p>
            <a:pPr marL="0" marR="0" lvl="0" indent="0" algn="r" rtl="1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8" name="Google Shape;298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97902" y="3651873"/>
            <a:ext cx="2262479" cy="1557995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9"/>
          <p:cNvSpPr txBox="1"/>
          <p:nvPr/>
        </p:nvSpPr>
        <p:spPr>
          <a:xfrm>
            <a:off x="9397902" y="5293205"/>
            <a:ext cx="2262479" cy="94664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ילדים אוכלים עם הידיים אבל לא רגילים להשתמש בסבון</a:t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39"/>
          <p:cNvSpPr/>
          <p:nvPr/>
        </p:nvSpPr>
        <p:spPr>
          <a:xfrm>
            <a:off x="6373072" y="3078815"/>
            <a:ext cx="2509718" cy="3536414"/>
          </a:xfrm>
          <a:prstGeom prst="rect">
            <a:avLst/>
          </a:prstGeom>
          <a:solidFill>
            <a:srgbClr val="79B84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39"/>
          <p:cNvSpPr txBox="1"/>
          <p:nvPr/>
        </p:nvSpPr>
        <p:spPr>
          <a:xfrm>
            <a:off x="6532175" y="5303126"/>
            <a:ext cx="2262479" cy="94664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פתרון שיגרום לילדים להשתמש בסבון לפני שהם אוכלים</a:t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39"/>
          <p:cNvSpPr/>
          <p:nvPr/>
        </p:nvSpPr>
        <p:spPr>
          <a:xfrm>
            <a:off x="3595481" y="3068894"/>
            <a:ext cx="2509718" cy="3536414"/>
          </a:xfrm>
          <a:prstGeom prst="rect">
            <a:avLst/>
          </a:prstGeom>
          <a:solidFill>
            <a:srgbClr val="F0B805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39"/>
          <p:cNvSpPr txBox="1"/>
          <p:nvPr/>
        </p:nvSpPr>
        <p:spPr>
          <a:xfrm>
            <a:off x="3754584" y="5293205"/>
            <a:ext cx="2262479" cy="94664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רעיון יצירתי: שילוב של גירים וסבון.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הגיר עצמו הוא גם סבון.</a:t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4" name="Google Shape;304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32175" y="3526001"/>
            <a:ext cx="2262479" cy="1683867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9"/>
          <p:cNvSpPr/>
          <p:nvPr/>
        </p:nvSpPr>
        <p:spPr>
          <a:xfrm>
            <a:off x="614719" y="3068894"/>
            <a:ext cx="2509718" cy="3536414"/>
          </a:xfrm>
          <a:prstGeom prst="rect">
            <a:avLst/>
          </a:prstGeom>
          <a:solidFill>
            <a:srgbClr val="CC0505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39"/>
          <p:cNvSpPr txBox="1"/>
          <p:nvPr/>
        </p:nvSpPr>
        <p:spPr>
          <a:xfrm>
            <a:off x="773822" y="5231947"/>
            <a:ext cx="2262479" cy="122712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המחשה ובדיקה של הפתרון עם ילדים הוכיחו שהרעיון משפר את ההיגיינה באופן משמעותי.</a:t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" name="Google Shape;307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3822" y="3526001"/>
            <a:ext cx="2262479" cy="1683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54584" y="3541446"/>
            <a:ext cx="2220043" cy="1668422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9"/>
          <p:cNvSpPr/>
          <p:nvPr/>
        </p:nvSpPr>
        <p:spPr>
          <a:xfrm>
            <a:off x="9389809" y="3124071"/>
            <a:ext cx="2262480" cy="527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הבנה אמפטית</a:t>
            </a:r>
            <a:endParaRPr sz="105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39"/>
          <p:cNvSpPr/>
          <p:nvPr/>
        </p:nvSpPr>
        <p:spPr>
          <a:xfrm>
            <a:off x="6576242" y="3078815"/>
            <a:ext cx="2262480" cy="527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הגדרת הצורך</a:t>
            </a:r>
            <a:endParaRPr sz="105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39"/>
          <p:cNvSpPr/>
          <p:nvPr/>
        </p:nvSpPr>
        <p:spPr>
          <a:xfrm>
            <a:off x="3762675" y="3033559"/>
            <a:ext cx="2262480" cy="527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פתרון יצירתי</a:t>
            </a:r>
            <a:endParaRPr sz="105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39"/>
          <p:cNvSpPr/>
          <p:nvPr/>
        </p:nvSpPr>
        <p:spPr>
          <a:xfrm>
            <a:off x="870048" y="2988303"/>
            <a:ext cx="2262480" cy="527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המחשה ובדיקה</a:t>
            </a:r>
            <a:endParaRPr sz="105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" name="Google Shape;313;p39" descr="Free Balance scale icon | Flatico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11447" y="1968769"/>
            <a:ext cx="1099698" cy="1099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9" descr="Deconstructing Empathy in the Digital Age - Impakter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666661" y="2091559"/>
            <a:ext cx="1761500" cy="99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9" descr="Need Icon #159693 - Free Icons Library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5400000">
            <a:off x="6781517" y="2003676"/>
            <a:ext cx="1111274" cy="105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9" descr="Brain, bulb, creative ideas, creativity icon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462074" y="2091559"/>
            <a:ext cx="805061" cy="8050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0"/>
          <p:cNvSpPr/>
          <p:nvPr/>
        </p:nvSpPr>
        <p:spPr>
          <a:xfrm>
            <a:off x="0" y="0"/>
            <a:ext cx="12287508" cy="6858000"/>
          </a:xfrm>
          <a:prstGeom prst="rect">
            <a:avLst/>
          </a:prstGeom>
          <a:solidFill>
            <a:srgbClr val="3F3F3F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40"/>
          <p:cNvSpPr/>
          <p:nvPr/>
        </p:nvSpPr>
        <p:spPr>
          <a:xfrm>
            <a:off x="8642397" y="0"/>
            <a:ext cx="3645111" cy="6858000"/>
          </a:xfrm>
          <a:prstGeom prst="rect">
            <a:avLst/>
          </a:prstGeom>
          <a:solidFill>
            <a:srgbClr val="37C4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4" name="Google Shape;324;p40" descr="pop-art-business-woman-tips | emilybinder.c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42397" y="4439798"/>
            <a:ext cx="3627303" cy="2418202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40"/>
          <p:cNvSpPr txBox="1"/>
          <p:nvPr/>
        </p:nvSpPr>
        <p:spPr>
          <a:xfrm>
            <a:off x="1674564" y="3593327"/>
            <a:ext cx="635052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איך עושים את זה ? 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40"/>
          <p:cNvSpPr/>
          <p:nvPr/>
        </p:nvSpPr>
        <p:spPr>
          <a:xfrm>
            <a:off x="-1651" y="4120946"/>
            <a:ext cx="8026738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על ידי מחקר אטנוגרפי שייתן לנו תיאור איכותי של תופעות הקיימות אצל אנשים, על-סמך עבודת שדה :</a:t>
            </a:r>
            <a:endParaRPr/>
          </a:p>
          <a:p>
            <a:pPr marL="457200" marR="0" lvl="0" indent="-457200" algn="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AutoNum type="arabicPeriod"/>
            </a:pPr>
            <a:r>
              <a:rPr lang="x-none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ראיונות – להבין מה האנשים צריכים מתוך שיחות איתם.</a:t>
            </a:r>
            <a:endParaRPr/>
          </a:p>
          <a:p>
            <a:pPr marL="457200" marR="0" lvl="0" indent="-457200" algn="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AutoNum type="arabicPeriod"/>
            </a:pPr>
            <a:r>
              <a:rPr lang="x-none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תצפיות – להבין מה האנשים צריכים מתוך התבוננות עליהם.</a:t>
            </a:r>
            <a:endParaRPr/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40"/>
          <p:cNvSpPr txBox="1"/>
          <p:nvPr/>
        </p:nvSpPr>
        <p:spPr>
          <a:xfrm>
            <a:off x="5098807" y="1008110"/>
            <a:ext cx="292627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המטרה</a:t>
            </a:r>
            <a:endParaRPr sz="2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40"/>
          <p:cNvSpPr/>
          <p:nvPr/>
        </p:nvSpPr>
        <p:spPr>
          <a:xfrm>
            <a:off x="-1651" y="1508896"/>
            <a:ext cx="802673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הבנה אמפטית של הצורך/בעיה של המשתמש/הלקוח.</a:t>
            </a:r>
            <a:endParaRPr/>
          </a:p>
        </p:txBody>
      </p:sp>
      <p:pic>
        <p:nvPicPr>
          <p:cNvPr id="329" name="Google Shape;329;p40" descr="Deconstructing Empathy in the Digital Age - Impakt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74254" y="926591"/>
            <a:ext cx="1761500" cy="990844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0"/>
          <p:cNvSpPr/>
          <p:nvPr/>
        </p:nvSpPr>
        <p:spPr>
          <a:xfrm>
            <a:off x="9361602" y="1904739"/>
            <a:ext cx="2588456" cy="2307102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40"/>
          <p:cNvSpPr txBox="1"/>
          <p:nvPr/>
        </p:nvSpPr>
        <p:spPr>
          <a:xfrm>
            <a:off x="9774255" y="2434736"/>
            <a:ext cx="174118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הבנה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אמפטית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40"/>
          <p:cNvSpPr/>
          <p:nvPr/>
        </p:nvSpPr>
        <p:spPr>
          <a:xfrm>
            <a:off x="6415640" y="-239162"/>
            <a:ext cx="5120114" cy="1692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שלב 1</a:t>
            </a:r>
            <a:endParaRPr sz="4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40"/>
          <p:cNvSpPr/>
          <p:nvPr/>
        </p:nvSpPr>
        <p:spPr>
          <a:xfrm>
            <a:off x="479185" y="2077760"/>
            <a:ext cx="75023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400" b="1">
                <a:solidFill>
                  <a:srgbClr val="37C4D3"/>
                </a:solidFill>
                <a:latin typeface="Arial"/>
                <a:ea typeface="Arial"/>
                <a:cs typeface="Arial"/>
                <a:sym typeface="Arial"/>
              </a:rPr>
              <a:t>להיות מומחה של הבעיה – לפני שאתם מומחים של הפתרון!</a:t>
            </a:r>
            <a:endParaRPr sz="2400" b="1">
              <a:solidFill>
                <a:srgbClr val="37C4D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" name="Google Shape;338;p41"/>
          <p:cNvGrpSpPr/>
          <p:nvPr/>
        </p:nvGrpSpPr>
        <p:grpSpPr>
          <a:xfrm>
            <a:off x="2888650" y="517826"/>
            <a:ext cx="9231962" cy="6064250"/>
            <a:chOff x="4390191" y="488950"/>
            <a:chExt cx="9231962" cy="6064250"/>
          </a:xfrm>
        </p:grpSpPr>
        <p:pic>
          <p:nvPicPr>
            <p:cNvPr id="339" name="Google Shape;339;p4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390191" y="488950"/>
              <a:ext cx="7643553" cy="6064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0" name="Google Shape;340;p41"/>
            <p:cNvSpPr txBox="1"/>
            <p:nvPr/>
          </p:nvSpPr>
          <p:spPr>
            <a:xfrm rot="-182798">
              <a:off x="4591733" y="2732968"/>
              <a:ext cx="6873874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4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הבנת הבעיה</a:t>
              </a:r>
              <a:endParaRPr/>
            </a:p>
          </p:txBody>
        </p:sp>
        <p:sp>
          <p:nvSpPr>
            <p:cNvPr id="341" name="Google Shape;341;p41"/>
            <p:cNvSpPr txBox="1"/>
            <p:nvPr/>
          </p:nvSpPr>
          <p:spPr>
            <a:xfrm>
              <a:off x="11482833" y="4606456"/>
              <a:ext cx="2139320" cy="1077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3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עבודה בקבוצות</a:t>
              </a:r>
              <a:endParaRPr/>
            </a:p>
          </p:txBody>
        </p:sp>
      </p:grpSp>
      <p:grpSp>
        <p:nvGrpSpPr>
          <p:cNvPr id="342" name="Google Shape;342;p41"/>
          <p:cNvGrpSpPr/>
          <p:nvPr/>
        </p:nvGrpSpPr>
        <p:grpSpPr>
          <a:xfrm>
            <a:off x="-926617" y="-81952"/>
            <a:ext cx="4815474" cy="4717284"/>
            <a:chOff x="1293309" y="-263622"/>
            <a:chExt cx="4815474" cy="4717284"/>
          </a:xfrm>
        </p:grpSpPr>
        <p:pic>
          <p:nvPicPr>
            <p:cNvPr id="343" name="Google Shape;343;p4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430630">
              <a:off x="1845994" y="336156"/>
              <a:ext cx="3710104" cy="35177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4" name="Google Shape;344;p41"/>
            <p:cNvSpPr txBox="1"/>
            <p:nvPr/>
          </p:nvSpPr>
          <p:spPr>
            <a:xfrm rot="1989364">
              <a:off x="2499491" y="972335"/>
              <a:ext cx="2743059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5400" b="1">
                  <a:solidFill>
                    <a:srgbClr val="2F5496"/>
                  </a:solidFill>
                  <a:latin typeface="Arial"/>
                  <a:ea typeface="Arial"/>
                  <a:cs typeface="Arial"/>
                  <a:sym typeface="Arial"/>
                </a:rPr>
                <a:t>משימה 1</a:t>
              </a:r>
              <a:endParaRPr sz="5400" b="1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5" name="Google Shape;345;p41"/>
          <p:cNvSpPr/>
          <p:nvPr/>
        </p:nvSpPr>
        <p:spPr>
          <a:xfrm rot="-352835">
            <a:off x="9806782" y="5909839"/>
            <a:ext cx="1450841" cy="510638"/>
          </a:xfrm>
          <a:prstGeom prst="rect">
            <a:avLst/>
          </a:prstGeom>
          <a:solidFill>
            <a:srgbClr val="CC050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 דקות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4230" y="1193414"/>
            <a:ext cx="10894567" cy="5664586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42"/>
          <p:cNvSpPr/>
          <p:nvPr/>
        </p:nvSpPr>
        <p:spPr>
          <a:xfrm>
            <a:off x="3276959" y="4738476"/>
            <a:ext cx="546436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b="1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שתפו את הממצאים שלכם...</a:t>
            </a:r>
            <a:endParaRPr/>
          </a:p>
        </p:txBody>
      </p:sp>
      <p:sp>
        <p:nvSpPr>
          <p:cNvPr id="352" name="Google Shape;352;p42"/>
          <p:cNvSpPr/>
          <p:nvPr/>
        </p:nvSpPr>
        <p:spPr>
          <a:xfrm>
            <a:off x="3605629" y="4030590"/>
            <a:ext cx="546436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4000" b="1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הצורך שזיהיתם בקבוצה</a:t>
            </a:r>
            <a:endParaRPr/>
          </a:p>
        </p:txBody>
      </p:sp>
      <p:pic>
        <p:nvPicPr>
          <p:cNvPr id="353" name="Google Shape;353;p42" descr="Comic Book Pow Pop Art drawing free 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367607">
            <a:off x="7276020" y="5363105"/>
            <a:ext cx="1925396" cy="139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86856" y="1540191"/>
            <a:ext cx="1925396" cy="2397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3"/>
          <p:cNvSpPr/>
          <p:nvPr/>
        </p:nvSpPr>
        <p:spPr>
          <a:xfrm>
            <a:off x="0" y="0"/>
            <a:ext cx="12287508" cy="6858000"/>
          </a:xfrm>
          <a:prstGeom prst="rect">
            <a:avLst/>
          </a:prstGeom>
          <a:solidFill>
            <a:srgbClr val="3F3F3F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43"/>
          <p:cNvSpPr/>
          <p:nvPr/>
        </p:nvSpPr>
        <p:spPr>
          <a:xfrm>
            <a:off x="8642397" y="0"/>
            <a:ext cx="3645111" cy="6858000"/>
          </a:xfrm>
          <a:prstGeom prst="rect">
            <a:avLst/>
          </a:prstGeom>
          <a:solidFill>
            <a:srgbClr val="37C4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2" name="Google Shape;362;p43" descr="pop-art-business-woman-tips | emilybinder.c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42397" y="4439798"/>
            <a:ext cx="3627303" cy="2418202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3"/>
          <p:cNvSpPr/>
          <p:nvPr/>
        </p:nvSpPr>
        <p:spPr>
          <a:xfrm>
            <a:off x="6415640" y="-239162"/>
            <a:ext cx="5120114" cy="1692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שלב 2</a:t>
            </a:r>
            <a:endParaRPr sz="4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43"/>
          <p:cNvSpPr txBox="1"/>
          <p:nvPr/>
        </p:nvSpPr>
        <p:spPr>
          <a:xfrm>
            <a:off x="5146823" y="3745841"/>
            <a:ext cx="292627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x-none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איך עושים את זה?</a:t>
            </a: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43"/>
          <p:cNvSpPr/>
          <p:nvPr/>
        </p:nvSpPr>
        <p:spPr>
          <a:xfrm>
            <a:off x="44713" y="4324885"/>
            <a:ext cx="802673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בעזרת פרסונה : מושג המתאר את דמות המייצגת קבוצת אנשים בעלי מאפיינים דומים.</a:t>
            </a:r>
            <a:endParaRPr/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הפרסונה מגדירה סוג של משתמש באופן יותר מדויק.</a:t>
            </a:r>
            <a:endParaRPr/>
          </a:p>
        </p:txBody>
      </p:sp>
      <p:sp>
        <p:nvSpPr>
          <p:cNvPr id="366" name="Google Shape;366;p43"/>
          <p:cNvSpPr txBox="1"/>
          <p:nvPr/>
        </p:nvSpPr>
        <p:spPr>
          <a:xfrm>
            <a:off x="5145172" y="1063044"/>
            <a:ext cx="292627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x-none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המטרה</a:t>
            </a: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43"/>
          <p:cNvSpPr/>
          <p:nvPr/>
        </p:nvSpPr>
        <p:spPr>
          <a:xfrm>
            <a:off x="43062" y="1642088"/>
            <a:ext cx="802673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x-none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דיוק הגדרת הבעיה/הצורך של משתמש</a:t>
            </a:r>
            <a:r>
              <a:rPr lang="x-none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מסויים.</a:t>
            </a: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8" name="Google Shape;368;p43" descr="Need Icon #159693 - Free Icons Librar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9882694" y="992921"/>
            <a:ext cx="1111274" cy="1056256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43"/>
          <p:cNvSpPr/>
          <p:nvPr/>
        </p:nvSpPr>
        <p:spPr>
          <a:xfrm>
            <a:off x="9367431" y="2063991"/>
            <a:ext cx="2588456" cy="2307102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43"/>
          <p:cNvSpPr txBox="1"/>
          <p:nvPr/>
        </p:nvSpPr>
        <p:spPr>
          <a:xfrm>
            <a:off x="9855989" y="2617377"/>
            <a:ext cx="161133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x-none"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הגדרת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x-none"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הצורך</a:t>
            </a: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43"/>
          <p:cNvSpPr/>
          <p:nvPr/>
        </p:nvSpPr>
        <p:spPr>
          <a:xfrm>
            <a:off x="918408" y="2077760"/>
            <a:ext cx="706315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400" b="1">
                <a:solidFill>
                  <a:srgbClr val="37C4D3"/>
                </a:solidFill>
                <a:latin typeface="Arial"/>
                <a:ea typeface="Arial"/>
                <a:cs typeface="Arial"/>
                <a:sym typeface="Arial"/>
              </a:rPr>
              <a:t>לנסות לדייק לאילו סוגי אנשים יש את הצורך לפתרון שלי</a:t>
            </a:r>
            <a:br>
              <a:rPr lang="x-none" sz="2400" b="1">
                <a:solidFill>
                  <a:srgbClr val="37C4D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x-none" sz="2400" b="1">
                <a:solidFill>
                  <a:srgbClr val="37C4D3"/>
                </a:solidFill>
                <a:latin typeface="Arial"/>
                <a:ea typeface="Arial"/>
                <a:cs typeface="Arial"/>
                <a:sym typeface="Arial"/>
              </a:rPr>
              <a:t>– לפני שאתם מפתחים את הפתרון!</a:t>
            </a:r>
            <a:endParaRPr sz="2400" b="1">
              <a:solidFill>
                <a:srgbClr val="37C4D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44"/>
          <p:cNvGrpSpPr/>
          <p:nvPr/>
        </p:nvGrpSpPr>
        <p:grpSpPr>
          <a:xfrm>
            <a:off x="2888650" y="517826"/>
            <a:ext cx="9231962" cy="6064250"/>
            <a:chOff x="4390191" y="488950"/>
            <a:chExt cx="9231962" cy="6064250"/>
          </a:xfrm>
        </p:grpSpPr>
        <p:pic>
          <p:nvPicPr>
            <p:cNvPr id="377" name="Google Shape;377;p4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390191" y="488950"/>
              <a:ext cx="7643553" cy="6064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8" name="Google Shape;378;p44"/>
            <p:cNvSpPr txBox="1"/>
            <p:nvPr/>
          </p:nvSpPr>
          <p:spPr>
            <a:xfrm rot="-182798">
              <a:off x="4591733" y="2732968"/>
              <a:ext cx="6873874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4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הגדרת הפרסונה</a:t>
              </a:r>
              <a:endParaRPr/>
            </a:p>
          </p:txBody>
        </p:sp>
        <p:sp>
          <p:nvSpPr>
            <p:cNvPr id="379" name="Google Shape;379;p44"/>
            <p:cNvSpPr txBox="1"/>
            <p:nvPr/>
          </p:nvSpPr>
          <p:spPr>
            <a:xfrm>
              <a:off x="11482833" y="4606456"/>
              <a:ext cx="2139320" cy="1077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3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עבודה בקבוצות</a:t>
              </a:r>
              <a:endParaRPr/>
            </a:p>
          </p:txBody>
        </p:sp>
      </p:grpSp>
      <p:grpSp>
        <p:nvGrpSpPr>
          <p:cNvPr id="380" name="Google Shape;380;p44"/>
          <p:cNvGrpSpPr/>
          <p:nvPr/>
        </p:nvGrpSpPr>
        <p:grpSpPr>
          <a:xfrm>
            <a:off x="-926617" y="-81952"/>
            <a:ext cx="4815474" cy="4717284"/>
            <a:chOff x="1293309" y="-263622"/>
            <a:chExt cx="4815474" cy="4717284"/>
          </a:xfrm>
        </p:grpSpPr>
        <p:pic>
          <p:nvPicPr>
            <p:cNvPr id="381" name="Google Shape;381;p4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430630">
              <a:off x="1845994" y="336156"/>
              <a:ext cx="3710104" cy="35177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2" name="Google Shape;382;p44"/>
            <p:cNvSpPr txBox="1"/>
            <p:nvPr/>
          </p:nvSpPr>
          <p:spPr>
            <a:xfrm rot="1989364">
              <a:off x="2499491" y="972335"/>
              <a:ext cx="2743059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5400" b="1">
                  <a:solidFill>
                    <a:srgbClr val="2F5496"/>
                  </a:solidFill>
                  <a:latin typeface="Arial"/>
                  <a:ea typeface="Arial"/>
                  <a:cs typeface="Arial"/>
                  <a:sym typeface="Arial"/>
                </a:rPr>
                <a:t>משימה 2</a:t>
              </a:r>
              <a:endParaRPr sz="5400" b="1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3" name="Google Shape;383;p44"/>
          <p:cNvSpPr/>
          <p:nvPr/>
        </p:nvSpPr>
        <p:spPr>
          <a:xfrm rot="-352835">
            <a:off x="9806782" y="5909839"/>
            <a:ext cx="1450841" cy="510638"/>
          </a:xfrm>
          <a:prstGeom prst="rect">
            <a:avLst/>
          </a:prstGeom>
          <a:solidFill>
            <a:srgbClr val="CC050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15  דקות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804230" y="1193414"/>
            <a:ext cx="10894567" cy="5664586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45"/>
          <p:cNvSpPr/>
          <p:nvPr/>
        </p:nvSpPr>
        <p:spPr>
          <a:xfrm>
            <a:off x="3519329" y="3910260"/>
            <a:ext cx="5464366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4000" b="1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למי יש את הצורך/בעיה שאתם הולכים לפתור ?</a:t>
            </a:r>
            <a:endParaRPr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שתפו את הפרסונה שלכם...</a:t>
            </a:r>
            <a:endParaRPr/>
          </a:p>
        </p:txBody>
      </p:sp>
      <p:pic>
        <p:nvPicPr>
          <p:cNvPr id="390" name="Google Shape;390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46222" y="1384115"/>
            <a:ext cx="1810580" cy="2335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6"/>
          <p:cNvPicPr preferRelativeResize="0"/>
          <p:nvPr/>
        </p:nvPicPr>
        <p:blipFill rotWithShape="1">
          <a:blip r:embed="rId4">
            <a:alphaModFix/>
          </a:blip>
          <a:srcRect l="16818" t="6949" b="9726"/>
          <a:stretch/>
        </p:blipFill>
        <p:spPr>
          <a:xfrm>
            <a:off x="0" y="-1"/>
            <a:ext cx="867409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30450" y="275113"/>
            <a:ext cx="7531100" cy="215644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46"/>
          <p:cNvSpPr txBox="1"/>
          <p:nvPr/>
        </p:nvSpPr>
        <p:spPr>
          <a:xfrm>
            <a:off x="3555934" y="706991"/>
            <a:ext cx="5378396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4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מה למדתם היום </a:t>
            </a:r>
            <a:endParaRPr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4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שישמש אתכם בחיים?</a:t>
            </a:r>
            <a:endParaRPr sz="4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46"/>
          <p:cNvSpPr txBox="1"/>
          <p:nvPr/>
        </p:nvSpPr>
        <p:spPr>
          <a:xfrm>
            <a:off x="3555934" y="3093939"/>
            <a:ext cx="8707186" cy="1015663"/>
          </a:xfrm>
          <a:prstGeom prst="rect">
            <a:avLst/>
          </a:prstGeom>
          <a:solidFill>
            <a:srgbClr val="EF4136">
              <a:alpha val="7568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45720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6000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01</a:t>
            </a:r>
            <a:endParaRPr sz="6000">
              <a:solidFill>
                <a:schemeClr val="lt1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401" name="Google Shape;401;p46"/>
          <p:cNvSpPr txBox="1"/>
          <p:nvPr/>
        </p:nvSpPr>
        <p:spPr>
          <a:xfrm>
            <a:off x="8090934" y="3134589"/>
            <a:ext cx="277339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מה מייחד מיזם שמצליח</a:t>
            </a:r>
            <a:endParaRPr sz="2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46"/>
          <p:cNvSpPr txBox="1"/>
          <p:nvPr/>
        </p:nvSpPr>
        <p:spPr>
          <a:xfrm>
            <a:off x="3638467" y="3247827"/>
            <a:ext cx="408716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המיזם נותן ערך משמעותי ללקוחות/משתמשים של המוצר/שרות.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46"/>
          <p:cNvSpPr txBox="1"/>
          <p:nvPr/>
        </p:nvSpPr>
        <p:spPr>
          <a:xfrm>
            <a:off x="3555934" y="4571266"/>
            <a:ext cx="8707186" cy="1015663"/>
          </a:xfrm>
          <a:prstGeom prst="rect">
            <a:avLst/>
          </a:prstGeom>
          <a:solidFill>
            <a:srgbClr val="EF4136">
              <a:alpha val="7568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45720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6000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02</a:t>
            </a:r>
            <a:endParaRPr sz="6000">
              <a:solidFill>
                <a:schemeClr val="lt1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404" name="Google Shape;404;p46"/>
          <p:cNvSpPr txBox="1"/>
          <p:nvPr/>
        </p:nvSpPr>
        <p:spPr>
          <a:xfrm>
            <a:off x="8090934" y="4562970"/>
            <a:ext cx="277339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מה השלב הראשון בפיתוח מיזם</a:t>
            </a:r>
            <a:endParaRPr/>
          </a:p>
        </p:txBody>
      </p:sp>
      <p:sp>
        <p:nvSpPr>
          <p:cNvPr id="405" name="Google Shape;405;p46"/>
          <p:cNvSpPr txBox="1"/>
          <p:nvPr/>
        </p:nvSpPr>
        <p:spPr>
          <a:xfrm>
            <a:off x="3945103" y="4686080"/>
            <a:ext cx="375666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להיות מומחה של הבעיה, לפני שמגדירים את הפתרון.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7"/>
          <p:cNvSpPr txBox="1"/>
          <p:nvPr/>
        </p:nvSpPr>
        <p:spPr>
          <a:xfrm>
            <a:off x="4143375" y="3429000"/>
            <a:ext cx="3905250" cy="564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238888"/>
              </a:lnSpc>
              <a:spcBef>
                <a:spcPts val="0"/>
              </a:spcBef>
              <a:spcAft>
                <a:spcPts val="0"/>
              </a:spcAft>
              <a:buClr>
                <a:srgbClr val="009EDB"/>
              </a:buClr>
              <a:buSzPts val="1800"/>
              <a:buFont typeface="Arial"/>
              <a:buNone/>
            </a:pPr>
            <a:r>
              <a:rPr lang="x-none" sz="1800" b="0" i="1" u="none" strike="noStrike" cap="none">
                <a:solidFill>
                  <a:srgbClr val="009EDB"/>
                </a:solidFill>
                <a:latin typeface="Arial"/>
                <a:ea typeface="Arial"/>
                <a:cs typeface="Arial"/>
                <a:sym typeface="Arial"/>
              </a:rPr>
              <a:t>התכנית ללימודי יזמות וחדשנות</a:t>
            </a:r>
            <a:endParaRPr/>
          </a:p>
        </p:txBody>
      </p:sp>
      <p:sp>
        <p:nvSpPr>
          <p:cNvPr id="411" name="Google Shape;411;p47"/>
          <p:cNvSpPr txBox="1"/>
          <p:nvPr/>
        </p:nvSpPr>
        <p:spPr>
          <a:xfrm>
            <a:off x="4478132" y="5320293"/>
            <a:ext cx="34886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008C"/>
              </a:buClr>
              <a:buSzPts val="1800"/>
              <a:buFont typeface="Arial"/>
              <a:buNone/>
            </a:pPr>
            <a:r>
              <a:rPr lang="x-none" sz="1800" b="1" i="1" u="none" strike="noStrike" cap="none">
                <a:solidFill>
                  <a:srgbClr val="EC008C"/>
                </a:solidFill>
                <a:latin typeface="Arial"/>
                <a:ea typeface="Arial"/>
                <a:cs typeface="Arial"/>
                <a:sym typeface="Arial"/>
              </a:rPr>
              <a:t>חלק א' – הבנת הבעיה</a:t>
            </a:r>
            <a:endParaRPr/>
          </a:p>
        </p:txBody>
      </p:sp>
      <p:sp>
        <p:nvSpPr>
          <p:cNvPr id="412" name="Google Shape;412;p47"/>
          <p:cNvSpPr txBox="1"/>
          <p:nvPr/>
        </p:nvSpPr>
        <p:spPr>
          <a:xfrm>
            <a:off x="4478133" y="4900545"/>
            <a:ext cx="3488635" cy="461665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x-none" sz="24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חשיבה עיצובית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0747" y="1124944"/>
            <a:ext cx="755355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700466">
            <a:off x="-1060350" y="2361906"/>
            <a:ext cx="4389300" cy="4771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2590" y="210544"/>
            <a:ext cx="2205567" cy="28499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31"/>
          <p:cNvGrpSpPr/>
          <p:nvPr/>
        </p:nvGrpSpPr>
        <p:grpSpPr>
          <a:xfrm>
            <a:off x="4390191" y="488950"/>
            <a:ext cx="7643553" cy="6064250"/>
            <a:chOff x="4390191" y="488950"/>
            <a:chExt cx="7643553" cy="6064250"/>
          </a:xfrm>
        </p:grpSpPr>
        <p:pic>
          <p:nvPicPr>
            <p:cNvPr id="193" name="Google Shape;193;p3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390191" y="488950"/>
              <a:ext cx="7643553" cy="6064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4" name="Google Shape;194;p31"/>
            <p:cNvSpPr txBox="1"/>
            <p:nvPr/>
          </p:nvSpPr>
          <p:spPr>
            <a:xfrm rot="433920">
              <a:off x="4677326" y="2666911"/>
              <a:ext cx="6873874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4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חשיבה עיצובית</a:t>
              </a:r>
              <a:endParaRPr/>
            </a:p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חלק א – הבנת הבעיה</a:t>
              </a: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2383" y="240470"/>
            <a:ext cx="9237742" cy="67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2" descr="A person doing a trick on a stag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6001" y="2483893"/>
            <a:ext cx="4731440" cy="4451181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2"/>
          <p:cNvSpPr/>
          <p:nvPr/>
        </p:nvSpPr>
        <p:spPr>
          <a:xfrm>
            <a:off x="6498563" y="202185"/>
            <a:ext cx="5120114" cy="1692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5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התכנית להיום</a:t>
            </a:r>
            <a:endParaRPr sz="5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32"/>
          <p:cNvSpPr/>
          <p:nvPr/>
        </p:nvSpPr>
        <p:spPr>
          <a:xfrm rot="1033633">
            <a:off x="4419678" y="2788437"/>
            <a:ext cx="6328291" cy="1945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נבין איך קצב השינויים בעולם משפיע עלינו</a:t>
            </a:r>
            <a:endParaRPr/>
          </a:p>
          <a:p>
            <a:pPr marL="57150" marR="0" lvl="0" indent="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" marR="0" lvl="0" indent="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x-none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נלמד מה זה יזמות, סוגי מיזמים </a:t>
            </a:r>
            <a:br>
              <a:rPr lang="x-none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x-none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ואיך יזמות מניעה את העולם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3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FFADB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33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287" y="99152"/>
            <a:ext cx="2368585" cy="2670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7806" y="241981"/>
            <a:ext cx="773502" cy="999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23901" y="1241486"/>
            <a:ext cx="5982160" cy="5431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3"/>
          <p:cNvSpPr/>
          <p:nvPr/>
        </p:nvSpPr>
        <p:spPr>
          <a:xfrm>
            <a:off x="10763480" y="253388"/>
            <a:ext cx="1428518" cy="330506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דיון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33"/>
          <p:cNvSpPr/>
          <p:nvPr/>
        </p:nvSpPr>
        <p:spPr>
          <a:xfrm>
            <a:off x="5704015" y="809318"/>
            <a:ext cx="6119868" cy="703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14350" marR="0" lvl="0" indent="-5143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070E"/>
              </a:buClr>
              <a:buSzPts val="3200"/>
              <a:buFont typeface="Arial"/>
              <a:buAutoNum type="arabicPeriod"/>
            </a:pPr>
            <a:r>
              <a:rPr lang="x-none" sz="3200" b="1">
                <a:solidFill>
                  <a:srgbClr val="04070E"/>
                </a:solidFill>
                <a:latin typeface="Arial"/>
                <a:ea typeface="Arial"/>
                <a:cs typeface="Arial"/>
                <a:sym typeface="Arial"/>
              </a:rPr>
              <a:t>מה עושה כל המצאה?</a:t>
            </a:r>
            <a:endParaRPr/>
          </a:p>
          <a:p>
            <a:pPr marL="514350" marR="0" lvl="0" indent="-5143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070E"/>
              </a:buClr>
              <a:buSzPts val="3200"/>
              <a:buFont typeface="Arial"/>
              <a:buAutoNum type="arabicPeriod"/>
            </a:pPr>
            <a:r>
              <a:rPr lang="x-none" sz="3200" b="1" i="0" u="none" strike="noStrike" cap="none">
                <a:solidFill>
                  <a:srgbClr val="04070E"/>
                </a:solidFill>
                <a:latin typeface="Arial"/>
                <a:ea typeface="Arial"/>
                <a:cs typeface="Arial"/>
                <a:sym typeface="Arial"/>
              </a:rPr>
              <a:t>מה משותף לכל ההמצאות?</a:t>
            </a:r>
            <a:endParaRPr sz="3200" b="1" i="0" u="none" strike="noStrike" cap="none">
              <a:solidFill>
                <a:srgbClr val="0407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6" name="Google Shape;216;p33" descr="Hilarious Inventions That Failed Spectacularly | Reader's Diges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701" y="4805943"/>
            <a:ext cx="2586210" cy="1724140"/>
          </a:xfrm>
          <a:prstGeom prst="rect">
            <a:avLst/>
          </a:prstGeom>
          <a:noFill/>
          <a:ln w="1270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7" name="Google Shape;217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78746" y="1462243"/>
            <a:ext cx="1961125" cy="2813409"/>
          </a:xfrm>
          <a:prstGeom prst="rect">
            <a:avLst/>
          </a:prstGeom>
          <a:noFill/>
          <a:ln w="1270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8" name="Google Shape;218;p3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363941" y="3716674"/>
            <a:ext cx="2459942" cy="2813409"/>
          </a:xfrm>
          <a:prstGeom prst="rect">
            <a:avLst/>
          </a:prstGeom>
          <a:noFill/>
          <a:ln w="1270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9" name="Google Shape;219;p33" descr="30 Weird And Awesome Invention Ideas | Bored Panda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470900" y="1950009"/>
            <a:ext cx="3318314" cy="2204896"/>
          </a:xfrm>
          <a:prstGeom prst="rect">
            <a:avLst/>
          </a:prstGeom>
          <a:noFill/>
          <a:ln w="1270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20" name="Google Shape;220;p33" descr="100 Crazy Inventions ideas | inventions, weird inventions, stupid inventions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649191" y="4648863"/>
            <a:ext cx="1850760" cy="1850760"/>
          </a:xfrm>
          <a:prstGeom prst="rect">
            <a:avLst/>
          </a:prstGeom>
          <a:noFill/>
          <a:ln w="1270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21" name="Google Shape;221;p33"/>
          <p:cNvSpPr/>
          <p:nvPr/>
        </p:nvSpPr>
        <p:spPr>
          <a:xfrm>
            <a:off x="11143786" y="3806365"/>
            <a:ext cx="495759" cy="46928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א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3"/>
          <p:cNvSpPr/>
          <p:nvPr/>
        </p:nvSpPr>
        <p:spPr>
          <a:xfrm>
            <a:off x="8145362" y="1973150"/>
            <a:ext cx="495759" cy="46928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ב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33"/>
          <p:cNvSpPr/>
          <p:nvPr/>
        </p:nvSpPr>
        <p:spPr>
          <a:xfrm>
            <a:off x="4723901" y="5955436"/>
            <a:ext cx="495759" cy="46928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ג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33"/>
          <p:cNvSpPr/>
          <p:nvPr/>
        </p:nvSpPr>
        <p:spPr>
          <a:xfrm>
            <a:off x="2548268" y="3722495"/>
            <a:ext cx="495759" cy="46928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ד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33"/>
          <p:cNvSpPr/>
          <p:nvPr/>
        </p:nvSpPr>
        <p:spPr>
          <a:xfrm>
            <a:off x="307076" y="5990111"/>
            <a:ext cx="495759" cy="46928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ה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4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34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287" y="99152"/>
            <a:ext cx="2368585" cy="2670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7806" y="241981"/>
            <a:ext cx="773502" cy="999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23901" y="1241486"/>
            <a:ext cx="5982160" cy="5431306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4"/>
          <p:cNvSpPr/>
          <p:nvPr/>
        </p:nvSpPr>
        <p:spPr>
          <a:xfrm>
            <a:off x="10763480" y="253388"/>
            <a:ext cx="1428518" cy="330506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דיון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34"/>
          <p:cNvSpPr/>
          <p:nvPr/>
        </p:nvSpPr>
        <p:spPr>
          <a:xfrm>
            <a:off x="5704015" y="809318"/>
            <a:ext cx="6119868" cy="703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14350" marR="0" lvl="0" indent="-5143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070E"/>
              </a:buClr>
              <a:buSzPts val="3200"/>
              <a:buFont typeface="Arial"/>
              <a:buAutoNum type="arabicPeriod"/>
            </a:pPr>
            <a:r>
              <a:rPr lang="x-none" sz="3200" b="1">
                <a:solidFill>
                  <a:srgbClr val="04070E"/>
                </a:solidFill>
                <a:latin typeface="Arial"/>
                <a:ea typeface="Arial"/>
                <a:cs typeface="Arial"/>
                <a:sym typeface="Arial"/>
              </a:rPr>
              <a:t>מה עושה כל המצאה?</a:t>
            </a:r>
            <a:endParaRPr/>
          </a:p>
          <a:p>
            <a:pPr marL="514350" marR="0" lvl="0" indent="-5143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070E"/>
              </a:buClr>
              <a:buSzPts val="3200"/>
              <a:buFont typeface="Arial"/>
              <a:buAutoNum type="arabicPeriod"/>
            </a:pPr>
            <a:r>
              <a:rPr lang="x-none" sz="3200" b="1" i="0" u="none" strike="noStrike" cap="none">
                <a:solidFill>
                  <a:srgbClr val="04070E"/>
                </a:solidFill>
                <a:latin typeface="Arial"/>
                <a:ea typeface="Arial"/>
                <a:cs typeface="Arial"/>
                <a:sym typeface="Arial"/>
              </a:rPr>
              <a:t>מה משותף לכל ההמצאות?</a:t>
            </a:r>
            <a:endParaRPr sz="3200" b="1" i="0" u="none" strike="noStrike" cap="none">
              <a:solidFill>
                <a:srgbClr val="0407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7" name="Google Shape;237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1633" y="4173834"/>
            <a:ext cx="3783405" cy="2270042"/>
          </a:xfrm>
          <a:prstGeom prst="rect">
            <a:avLst/>
          </a:prstGeom>
          <a:noFill/>
          <a:ln w="1270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38" name="Google Shape;238;p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06079" y="1512421"/>
            <a:ext cx="1961125" cy="1969097"/>
          </a:xfrm>
          <a:prstGeom prst="rect">
            <a:avLst/>
          </a:prstGeom>
          <a:noFill/>
          <a:ln w="1270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39" name="Google Shape;239;p3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33750" y="4488630"/>
            <a:ext cx="3205795" cy="1803259"/>
          </a:xfrm>
          <a:prstGeom prst="rect">
            <a:avLst/>
          </a:prstGeom>
          <a:noFill/>
          <a:ln w="1270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0" name="Google Shape;240;p3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831559" y="2120011"/>
            <a:ext cx="3318314" cy="1864892"/>
          </a:xfrm>
          <a:prstGeom prst="rect">
            <a:avLst/>
          </a:prstGeom>
          <a:noFill/>
          <a:ln w="1270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41" name="Google Shape;241;p34"/>
          <p:cNvSpPr/>
          <p:nvPr/>
        </p:nvSpPr>
        <p:spPr>
          <a:xfrm>
            <a:off x="11143786" y="4488630"/>
            <a:ext cx="495759" cy="46928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ב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4"/>
          <p:cNvSpPr/>
          <p:nvPr/>
        </p:nvSpPr>
        <p:spPr>
          <a:xfrm>
            <a:off x="9540888" y="2152435"/>
            <a:ext cx="495759" cy="46928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א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34"/>
          <p:cNvSpPr/>
          <p:nvPr/>
        </p:nvSpPr>
        <p:spPr>
          <a:xfrm>
            <a:off x="3671954" y="2935862"/>
            <a:ext cx="495759" cy="46928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ג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34"/>
          <p:cNvSpPr/>
          <p:nvPr/>
        </p:nvSpPr>
        <p:spPr>
          <a:xfrm>
            <a:off x="814820" y="5822602"/>
            <a:ext cx="495759" cy="46928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ד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34" descr="Mobileye In The News | Intel Newsroom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660005" y="4356848"/>
            <a:ext cx="1801371" cy="900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"/>
          <p:cNvSpPr/>
          <p:nvPr/>
        </p:nvSpPr>
        <p:spPr>
          <a:xfrm>
            <a:off x="6096000" y="902043"/>
            <a:ext cx="4349580" cy="2854411"/>
          </a:xfrm>
          <a:prstGeom prst="wedgeEllipseCallout">
            <a:avLst>
              <a:gd name="adj1" fmla="val -87777"/>
              <a:gd name="adj2" fmla="val 4224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600">
                <a:solidFill>
                  <a:srgbClr val="FF3B82"/>
                </a:solidFill>
                <a:latin typeface="Arial"/>
                <a:ea typeface="Arial"/>
                <a:cs typeface="Arial"/>
                <a:sym typeface="Arial"/>
              </a:rPr>
              <a:t>מה הסיבות שחברה/המצאה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600">
                <a:solidFill>
                  <a:srgbClr val="FF3B82"/>
                </a:solidFill>
                <a:latin typeface="Arial"/>
                <a:ea typeface="Arial"/>
                <a:cs typeface="Arial"/>
                <a:sym typeface="Arial"/>
              </a:rPr>
              <a:t>לא תצליח ?</a:t>
            </a:r>
            <a:endParaRPr sz="3600">
              <a:solidFill>
                <a:srgbClr val="FF3B8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" name="Google Shape;252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05213"/>
            <a:ext cx="7302318" cy="5314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4230" y="1193414"/>
            <a:ext cx="10894567" cy="5664586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6"/>
          <p:cNvSpPr/>
          <p:nvPr/>
        </p:nvSpPr>
        <p:spPr>
          <a:xfrm>
            <a:off x="3639238" y="1672516"/>
            <a:ext cx="5464366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b="1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רוצים להקים מיזם שיצליח ?</a:t>
            </a:r>
            <a:endParaRPr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b="1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תפתחו פתרון שנותן ערך משמעותי למשתמשים/לקוחות.</a:t>
            </a:r>
            <a:endParaRPr/>
          </a:p>
        </p:txBody>
      </p:sp>
      <p:sp>
        <p:nvSpPr>
          <p:cNvPr id="259" name="Google Shape;259;p36"/>
          <p:cNvSpPr/>
          <p:nvPr/>
        </p:nvSpPr>
        <p:spPr>
          <a:xfrm>
            <a:off x="3176529" y="3406807"/>
            <a:ext cx="6096000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6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חשיבה עיצובית </a:t>
            </a:r>
            <a:endParaRPr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זו שיטה לפיתוח מיזם שיצליח!</a:t>
            </a:r>
            <a:br>
              <a:rPr lang="x-none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x-none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השיטה </a:t>
            </a:r>
            <a:r>
              <a:rPr lang="x-none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מתמקדת באדם </a:t>
            </a:r>
            <a:r>
              <a:rPr lang="x-none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ומתארת מכלול פעולות קוגניטיביות וביצועיות במטרה לפתח פתרון חדשני למשתמשי המטרה.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7" descr="Free Balance scale icon | Flatic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7167" y="667531"/>
            <a:ext cx="1099698" cy="1099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7" descr="Deconstructing Empathy in the Digital Age - Impakt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81735" y="2939926"/>
            <a:ext cx="1761500" cy="99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7" descr="Need Icon #159693 - Free Icons Librar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7708543" y="1693453"/>
            <a:ext cx="1111274" cy="105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7" descr="Brain, bulb, creative ideas, creativity ico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98189" y="720627"/>
            <a:ext cx="805061" cy="805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7" descr="Paper Plane Game – Practitioners Agile Guidebook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48365" y="1801589"/>
            <a:ext cx="1146616" cy="858577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7"/>
          <p:cNvSpPr/>
          <p:nvPr/>
        </p:nvSpPr>
        <p:spPr>
          <a:xfrm>
            <a:off x="9369083" y="3918074"/>
            <a:ext cx="2588456" cy="2307102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37"/>
          <p:cNvSpPr/>
          <p:nvPr/>
        </p:nvSpPr>
        <p:spPr>
          <a:xfrm>
            <a:off x="7193280" y="2764523"/>
            <a:ext cx="2588456" cy="2307102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37"/>
          <p:cNvSpPr/>
          <p:nvPr/>
        </p:nvSpPr>
        <p:spPr>
          <a:xfrm>
            <a:off x="5017477" y="1610972"/>
            <a:ext cx="2588456" cy="2307102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E2AC00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37"/>
          <p:cNvSpPr/>
          <p:nvPr/>
        </p:nvSpPr>
        <p:spPr>
          <a:xfrm>
            <a:off x="2841674" y="2764523"/>
            <a:ext cx="2588456" cy="2307102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37"/>
          <p:cNvSpPr/>
          <p:nvPr/>
        </p:nvSpPr>
        <p:spPr>
          <a:xfrm>
            <a:off x="665871" y="1610972"/>
            <a:ext cx="2588456" cy="2307102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C00000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37"/>
          <p:cNvSpPr txBox="1"/>
          <p:nvPr/>
        </p:nvSpPr>
        <p:spPr>
          <a:xfrm>
            <a:off x="9781736" y="4448071"/>
            <a:ext cx="174118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הבנה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אמפטית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37"/>
          <p:cNvSpPr txBox="1"/>
          <p:nvPr/>
        </p:nvSpPr>
        <p:spPr>
          <a:xfrm>
            <a:off x="7681838" y="3317909"/>
            <a:ext cx="161133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הגדרת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הצורך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37"/>
          <p:cNvSpPr txBox="1"/>
          <p:nvPr/>
        </p:nvSpPr>
        <p:spPr>
          <a:xfrm>
            <a:off x="5624894" y="2164358"/>
            <a:ext cx="135165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פתרון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יצירתי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37"/>
          <p:cNvSpPr txBox="1"/>
          <p:nvPr/>
        </p:nvSpPr>
        <p:spPr>
          <a:xfrm>
            <a:off x="3323301" y="3576931"/>
            <a:ext cx="165622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המחשה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37"/>
          <p:cNvSpPr txBox="1"/>
          <p:nvPr/>
        </p:nvSpPr>
        <p:spPr>
          <a:xfrm>
            <a:off x="1270649" y="2441356"/>
            <a:ext cx="137890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בדיקה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37"/>
          <p:cNvSpPr/>
          <p:nvPr/>
        </p:nvSpPr>
        <p:spPr>
          <a:xfrm>
            <a:off x="6703250" y="-17510"/>
            <a:ext cx="5120114" cy="1692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5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חשיבה עיצובית</a:t>
            </a:r>
            <a:endParaRPr/>
          </a:p>
          <a:p>
            <a:pPr marL="0" marR="0" lvl="0" indent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x-none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שלבים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0" name="Google Shape;280;p37"/>
          <p:cNvCxnSpPr/>
          <p:nvPr/>
        </p:nvCxnSpPr>
        <p:spPr>
          <a:xfrm>
            <a:off x="7605933" y="6401350"/>
            <a:ext cx="4112008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281" name="Google Shape;281;p37"/>
          <p:cNvSpPr txBox="1"/>
          <p:nvPr/>
        </p:nvSpPr>
        <p:spPr>
          <a:xfrm>
            <a:off x="9137971" y="6369765"/>
            <a:ext cx="128753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היום בסדנה</a:t>
            </a: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2" name="Google Shape;282;p37"/>
          <p:cNvCxnSpPr/>
          <p:nvPr/>
        </p:nvCxnSpPr>
        <p:spPr>
          <a:xfrm>
            <a:off x="1270649" y="6401350"/>
            <a:ext cx="5614893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283" name="Google Shape;283;p37"/>
          <p:cNvSpPr txBox="1"/>
          <p:nvPr/>
        </p:nvSpPr>
        <p:spPr>
          <a:xfrm>
            <a:off x="3254327" y="6369765"/>
            <a:ext cx="1430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בסדנה הבאה</a:t>
            </a:r>
            <a:endParaRPr sz="180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8"/>
          <p:cNvSpPr/>
          <p:nvPr/>
        </p:nvSpPr>
        <p:spPr>
          <a:xfrm>
            <a:off x="3537232" y="6332855"/>
            <a:ext cx="491923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https://www.youtube.com/watch?v=VhVfLoKqS1o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8045" y="1751420"/>
            <a:ext cx="9735909" cy="4258269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8"/>
          <p:cNvSpPr/>
          <p:nvPr/>
        </p:nvSpPr>
        <p:spPr>
          <a:xfrm>
            <a:off x="2137272" y="341535"/>
            <a:ext cx="8163499" cy="506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דוגמא : מיזם לפתרון בעיות היגיינה בקרב ילדים בהודו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555</Words>
  <Application>Microsoft Office PowerPoint</Application>
  <PresentationFormat>Widescreen</PresentationFormat>
  <Paragraphs>121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Aharoni</vt:lpstr>
      <vt:lpstr>Arial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Michal Giladi</dc:creator>
  <cp:lastModifiedBy>Michal Giladi</cp:lastModifiedBy>
  <cp:revision>2</cp:revision>
  <dcterms:modified xsi:type="dcterms:W3CDTF">2022-06-29T09:47:50Z</dcterms:modified>
</cp:coreProperties>
</file>