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300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450eed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c1450eed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9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1450eedc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1450eedc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5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1450eed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c1450eed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82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1450eedc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c1450eedc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9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1450eedcf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c1450eedcf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1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1450eedcf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c1450eedcf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93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480c0d2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d480c0d2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24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480c0d2a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d480c0d2a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96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480c0d2af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d480c0d2af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41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של קטע 1">
  <p:cSld name="SECTION_HEADER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8400" y="1222350"/>
            <a:ext cx="7967201" cy="3671025"/>
          </a:xfrm>
          <a:prstGeom prst="rect">
            <a:avLst/>
          </a:prstGeom>
          <a:noFill/>
          <a:ln>
            <a:noFill/>
          </a:ln>
          <a:effectLst>
            <a:outerShdw blurRad="57150" dist="114300" dir="8940000" algn="bl" rotWithShape="0">
              <a:srgbClr val="000000">
                <a:alpha val="23920"/>
              </a:srgbClr>
            </a:outerShdw>
          </a:effectLst>
        </p:spPr>
      </p:pic>
      <p:sp>
        <p:nvSpPr>
          <p:cNvPr id="54" name="Google Shape;54;p13"/>
          <p:cNvSpPr/>
          <p:nvPr/>
        </p:nvSpPr>
        <p:spPr>
          <a:xfrm>
            <a:off x="881750" y="1414625"/>
            <a:ext cx="5643000" cy="3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2 1">
  <p:cSld name="SECTION_HEADER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1</a:t>
            </a:r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הבנה אמפטית</a:t>
            </a:r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3093500" y="695675"/>
            <a:ext cx="282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b="1">
                <a:solidFill>
                  <a:srgbClr val="0070C0"/>
                </a:solidFill>
              </a:rPr>
              <a:t>חשיבה עיצובית - סדנה א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2693875" y="1988200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7508300" y="2235075"/>
            <a:ext cx="1362000" cy="1350300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המראיי</a:t>
            </a:r>
            <a:r>
              <a:rPr lang="x-none" b="1">
                <a:solidFill>
                  <a:srgbClr val="F3F3F3"/>
                </a:solidFill>
              </a:rPr>
              <a:t>נים</a:t>
            </a:r>
            <a:endParaRPr sz="14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854775" y="225775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15450" y="160700"/>
            <a:ext cx="7593600" cy="13503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אתם עכשיו תובילו תהליך של חשיבה עיצובית בעצמכם!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השלב הראשון הוא הבנת הצורך/בעיה של קהל היעד.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משתמשי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היעד שלכם יהי</a:t>
            </a:r>
            <a:r>
              <a:rPr lang="x-none"/>
              <a:t>ו - 2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חבר/י צוות שלכם </a:t>
            </a:r>
            <a:r>
              <a:rPr lang="x-none"/>
              <a:t>בקבוצה.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החליטו ביניכם מי המראיין ומי המרואיין/ים</a:t>
            </a:r>
            <a:r>
              <a:rPr lang="x-none"/>
              <a:t> ורישמו שמות בהתאם למטה.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935125" y="25305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sz="1900" b="1">
                <a:solidFill>
                  <a:srgbClr val="38761D"/>
                </a:solidFill>
              </a:rPr>
              <a:t>1.</a:t>
            </a:r>
            <a:r>
              <a:rPr lang="x-none" sz="19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מבנה הצוות</a:t>
            </a:r>
            <a:endParaRPr sz="1900" b="1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6"/>
          <p:cNvSpPr/>
          <p:nvPr/>
        </p:nvSpPr>
        <p:spPr>
          <a:xfrm>
            <a:off x="2693875" y="3113725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5596625" y="198820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450" y="3025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854775" y="338327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 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596625" y="2735763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596625" y="348332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922000" y="160700"/>
            <a:ext cx="5787000" cy="127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לשם התרגיל, </a:t>
            </a: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בחרו תחום/נושא בו תתמקדו בתהליך החשיבה העיצובית בסדנה זו.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חשוב לבחור נושא שכל חברי הצוות מתחברים אליו</a:t>
            </a:r>
            <a:r>
              <a:rPr lang="x-none" sz="1200"/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לחלופין, הנכם רשאים לבחור כל תחום אחר (שלא מופיע באפשרויות) אליו אתם מתחברים, ו/או שלקחתם/ לוקחים בו חלק פעיל באופן אישי בתור לקוחות/משתמשים.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413170" y="160700"/>
            <a:ext cx="1730829" cy="84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he-IL" b="1" dirty="0" smtClean="0">
                <a:solidFill>
                  <a:srgbClr val="38761D"/>
                </a:solidFill>
              </a:rPr>
              <a:t>2</a:t>
            </a:r>
            <a:r>
              <a:rPr lang="he-IL" sz="1600" b="1" dirty="0" smtClean="0">
                <a:solidFill>
                  <a:srgbClr val="38761D"/>
                </a:solidFill>
              </a:rPr>
              <a:t>.</a:t>
            </a: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 </a:t>
            </a: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בחירת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תחום</a:t>
            </a:r>
            <a:r>
              <a:rPr lang="he-IL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7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5469125" y="2250400"/>
            <a:ext cx="22986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לימודים בבית הספר</a:t>
            </a:r>
            <a:endParaRPr sz="2000" b="1">
              <a:solidFill>
                <a:srgbClr val="F3F3F3"/>
              </a:solidFill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738875" y="2250400"/>
            <a:ext cx="23577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עבודות לנוער </a:t>
            </a:r>
            <a:endParaRPr sz="2000" b="1" i="0" u="none" strike="noStrike" cap="none">
              <a:solidFill>
                <a:srgbClr val="F3F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4877225" y="3751249"/>
            <a:ext cx="2890500" cy="64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dirty="0">
                <a:solidFill>
                  <a:srgbClr val="134F5C"/>
                </a:solidFill>
              </a:rPr>
              <a:t>התחום שבחרנו להתמקד בוא </a:t>
            </a:r>
            <a:r>
              <a:rPr lang="x-none" b="1" dirty="0" smtClean="0">
                <a:solidFill>
                  <a:srgbClr val="134F5C"/>
                </a:solidFill>
              </a:rPr>
              <a:t>הוא</a:t>
            </a:r>
            <a:endParaRPr lang="he-IL" b="1" dirty="0" smtClean="0">
              <a:solidFill>
                <a:srgbClr val="134F5C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800" dirty="0" smtClean="0">
                <a:solidFill>
                  <a:srgbClr val="134F5C"/>
                </a:solidFill>
              </a:rPr>
              <a:t>ת</a:t>
            </a:r>
            <a:r>
              <a:rPr lang="x-none" sz="800" dirty="0" smtClean="0">
                <a:solidFill>
                  <a:srgbClr val="134F5C"/>
                </a:solidFill>
              </a:rPr>
              <a:t>בחרו </a:t>
            </a:r>
            <a:r>
              <a:rPr lang="x-none" sz="800" dirty="0">
                <a:solidFill>
                  <a:srgbClr val="134F5C"/>
                </a:solidFill>
              </a:rPr>
              <a:t>אחד משני הנושאים למעלה או תבחרו תחום </a:t>
            </a:r>
            <a:r>
              <a:rPr lang="x-none" sz="800" dirty="0" smtClean="0">
                <a:solidFill>
                  <a:srgbClr val="134F5C"/>
                </a:solidFill>
              </a:rPr>
              <a:t>אחר</a:t>
            </a:r>
            <a:r>
              <a:rPr lang="he-IL" sz="800" dirty="0">
                <a:solidFill>
                  <a:srgbClr val="134F5C"/>
                </a:solidFill>
              </a:rPr>
              <a:t>:</a:t>
            </a:r>
            <a:endParaRPr b="1" dirty="0">
              <a:solidFill>
                <a:srgbClr val="134F5C"/>
              </a:solidFill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2082775" y="3789275"/>
            <a:ext cx="30138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רישמו כאן...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4877075" y="1858100"/>
            <a:ext cx="2890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>
                <a:solidFill>
                  <a:srgbClr val="134F5C"/>
                </a:solidFill>
              </a:rPr>
              <a:t>תחומים לדוגמא:</a:t>
            </a:r>
            <a:endParaRPr b="1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087900" y="160700"/>
            <a:ext cx="6621000" cy="727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בשלב הראיון המראיינים מנסים להבין מהמרואיינים, מה הצורך או הבעיה שלהם בתחום שאותו בחרתם.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לפניכם 3 שאלות שיעזרו לכם לקיים את הראיון. רישמו את התשובות של המרואיינים למטה. רשמו כמה שיותר פרטים, בדגש על תיאורים/ תחושות/ רגשות שהמרואיין משתף. (השאלות מנוסחות בלשון זכר, אך מופנות ל-2 המינים).</a:t>
            </a:r>
            <a:endParaRPr sz="1200"/>
          </a:p>
        </p:txBody>
      </p:sp>
      <p:sp>
        <p:nvSpPr>
          <p:cNvPr id="99" name="Google Shape;99;p18"/>
          <p:cNvSpPr txBox="1"/>
          <p:nvPr/>
        </p:nvSpPr>
        <p:spPr>
          <a:xfrm>
            <a:off x="7885825" y="117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3</a:t>
            </a:r>
            <a:r>
              <a:rPr lang="he-IL" sz="1900" b="1" dirty="0" smtClean="0">
                <a:solidFill>
                  <a:srgbClr val="38761D"/>
                </a:solidFill>
              </a:rPr>
              <a:t>. </a:t>
            </a:r>
            <a:r>
              <a:rPr lang="x-none" sz="1900" b="1" dirty="0" smtClean="0">
                <a:solidFill>
                  <a:srgbClr val="38761D"/>
                </a:solidFill>
              </a:rPr>
              <a:t>ראיון</a:t>
            </a: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8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9700"/>
            <a:ext cx="1212817" cy="6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190225" y="1406000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525538" y="977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 smtClean="0"/>
              <a:t>שאלה1  </a:t>
            </a:r>
            <a:r>
              <a:rPr lang="he-IL" sz="1900" dirty="0" smtClean="0"/>
              <a:t>מ</a:t>
            </a:r>
            <a:r>
              <a:rPr lang="x-none" sz="1900" dirty="0" smtClean="0"/>
              <a:t>ראיין:</a:t>
            </a:r>
            <a:endParaRPr sz="1900" dirty="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857525" y="1002295"/>
            <a:ext cx="67128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300" dirty="0"/>
              <a:t>לגבי הנושא שבחרנו </a:t>
            </a:r>
            <a:r>
              <a:rPr lang="x-none" sz="1300" dirty="0" smtClean="0"/>
              <a:t>לדוגמא </a:t>
            </a:r>
            <a:r>
              <a:rPr lang="x-none" sz="1300" dirty="0"/>
              <a:t>לימודים בבית </a:t>
            </a:r>
            <a:r>
              <a:rPr lang="x-none" sz="1300" dirty="0" smtClean="0"/>
              <a:t>הספר </a:t>
            </a:r>
            <a:r>
              <a:rPr lang="x-none" sz="1300" b="1" dirty="0">
                <a:solidFill>
                  <a:srgbClr val="0000FF"/>
                </a:solidFill>
              </a:rPr>
              <a:t>מה הדבר שהכי חשוב לך</a:t>
            </a:r>
            <a:r>
              <a:rPr lang="x-none" sz="1300" dirty="0"/>
              <a:t> ? </a:t>
            </a:r>
            <a:endParaRPr sz="1300" dirty="0"/>
          </a:p>
        </p:txBody>
      </p:sp>
      <p:sp>
        <p:nvSpPr>
          <p:cNvPr id="105" name="Google Shape;105;p18"/>
          <p:cNvSpPr/>
          <p:nvPr/>
        </p:nvSpPr>
        <p:spPr>
          <a:xfrm>
            <a:off x="190225" y="1823113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190225" y="27350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7525538" y="2306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2 </a:t>
            </a:r>
            <a:r>
              <a:rPr lang="he-IL" sz="1900" dirty="0" smtClean="0"/>
              <a:t> </a:t>
            </a:r>
            <a:r>
              <a:rPr lang="x-none" sz="1900" dirty="0" smtClean="0"/>
              <a:t>מראיין:</a:t>
            </a:r>
            <a:endParaRPr sz="1900"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42200" y="23313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x-none" sz="1400"/>
              <a:t>מה הם 2 הדברים שהכי </a:t>
            </a:r>
            <a:r>
              <a:rPr lang="x-none" sz="1400" b="1">
                <a:solidFill>
                  <a:srgbClr val="FF0000"/>
                </a:solidFill>
              </a:rPr>
              <a:t>מרגיזים </a:t>
            </a:r>
            <a:r>
              <a:rPr lang="x-none" sz="1400"/>
              <a:t>אותך בתהליך  (דברים שהיית מוכן לוותר עליהם/ דברים שחסרים לך)</a:t>
            </a:r>
            <a:endParaRPr sz="1400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1300" b="1"/>
          </a:p>
        </p:txBody>
      </p:sp>
      <p:sp>
        <p:nvSpPr>
          <p:cNvPr id="109" name="Google Shape;109;p18"/>
          <p:cNvSpPr/>
          <p:nvPr/>
        </p:nvSpPr>
        <p:spPr>
          <a:xfrm>
            <a:off x="190225" y="31588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41850" y="41794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577163" y="37512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3 </a:t>
            </a:r>
            <a:r>
              <a:rPr lang="x-none" sz="1900" dirty="0" smtClean="0"/>
              <a:t>(</a:t>
            </a:r>
            <a:r>
              <a:rPr lang="he-IL" sz="1900" dirty="0" smtClean="0"/>
              <a:t> </a:t>
            </a:r>
            <a:r>
              <a:rPr lang="x-none" sz="1900" dirty="0" smtClean="0"/>
              <a:t>מראיין</a:t>
            </a:r>
            <a:r>
              <a:rPr lang="he-IL" sz="1900" dirty="0" smtClean="0"/>
              <a:t>:</a:t>
            </a:r>
            <a:endParaRPr sz="1900" dirty="0"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93825" y="37757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400"/>
              <a:t>תאר את ה</a:t>
            </a:r>
            <a:r>
              <a:rPr lang="x-none" sz="1400" b="1">
                <a:solidFill>
                  <a:srgbClr val="38761D"/>
                </a:solidFill>
              </a:rPr>
              <a:t>מצב האידיאלי / המושלם</a:t>
            </a:r>
            <a:r>
              <a:rPr lang="x-none" sz="1400"/>
              <a:t> עבורך לאותו נושא</a:t>
            </a:r>
            <a:endParaRPr sz="1300" b="1"/>
          </a:p>
        </p:txBody>
      </p:sp>
      <p:sp>
        <p:nvSpPr>
          <p:cNvPr id="113" name="Google Shape;113;p18"/>
          <p:cNvSpPr/>
          <p:nvPr/>
        </p:nvSpPr>
        <p:spPr>
          <a:xfrm>
            <a:off x="241850" y="46032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081150" cy="6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1160400" y="2092775"/>
            <a:ext cx="6823500" cy="3495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1300">
                <a:solidFill>
                  <a:srgbClr val="F3F3F3"/>
                </a:solidFill>
              </a:rPr>
              <a:t>סיכום הממצאים:</a:t>
            </a:r>
            <a:endParaRPr sz="1300" b="0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160400" y="2442275"/>
            <a:ext cx="6823500" cy="1761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x-none">
                <a:solidFill>
                  <a:schemeClr val="dk1"/>
                </a:solidFill>
              </a:rPr>
              <a:t>התשובה שלכם...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095300" y="959075"/>
            <a:ext cx="6888600" cy="10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מתוך התשובות שעניתם , תבחרו  </a:t>
            </a:r>
            <a:r>
              <a:rPr lang="x-none" sz="1265" b="1">
                <a:solidFill>
                  <a:srgbClr val="FF0000"/>
                </a:solidFill>
              </a:rPr>
              <a:t>בעיה אחת מרכזית שאותה הייתם רוצים לשפר</a:t>
            </a:r>
            <a:r>
              <a:rPr lang="x-none" sz="1265"/>
              <a:t> (או צורך) מתוך כלל הנושאים שעלו. 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נסו להגדיר את הבעיה שהעלו החברים לצוות באופן קצת יותר מפורט.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122" i="1">
                <a:solidFill>
                  <a:srgbClr val="4A86E8"/>
                </a:solidFill>
              </a:rPr>
              <a:t>לדוגמא : התלמידים צריכים פתרון שמרכז כל מיני הצעות עבודה שמתאימות לנוער באופן יעיל. קשה למצוא עבודות נוער היום חוץ ממקדונלד ושליחים.</a:t>
            </a:r>
            <a:endParaRPr sz="1122" i="1">
              <a:solidFill>
                <a:srgbClr val="4A86E8"/>
              </a:solidFill>
            </a:endParaRPr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30"/>
              <a:buNone/>
            </a:pPr>
            <a:endParaRPr sz="1265"/>
          </a:p>
        </p:txBody>
      </p:sp>
      <p:sp>
        <p:nvSpPr>
          <p:cNvPr id="122" name="Google Shape;122;p19"/>
          <p:cNvSpPr txBox="1"/>
          <p:nvPr/>
        </p:nvSpPr>
        <p:spPr>
          <a:xfrm>
            <a:off x="1882350" y="160700"/>
            <a:ext cx="58266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לאחר שסיימתם את הראיון, תעבדו ביחד בקבוצה, לסכם את מה שלמדתם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19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9"/>
          <p:cNvSpPr txBox="1"/>
          <p:nvPr/>
        </p:nvSpPr>
        <p:spPr>
          <a:xfrm>
            <a:off x="7708950" y="117500"/>
            <a:ext cx="143505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e-IL" sz="1600" b="1" dirty="0" smtClean="0">
                <a:solidFill>
                  <a:srgbClr val="38761D"/>
                </a:solidFill>
              </a:rPr>
              <a:t>4. </a:t>
            </a:r>
            <a:r>
              <a:rPr lang="x-none" sz="1600" b="1" dirty="0" smtClean="0">
                <a:solidFill>
                  <a:srgbClr val="38761D"/>
                </a:solidFill>
              </a:rPr>
              <a:t>סיכום </a:t>
            </a:r>
            <a:r>
              <a:rPr lang="x-none" sz="1600" b="1" dirty="0">
                <a:solidFill>
                  <a:srgbClr val="38761D"/>
                </a:solidFill>
              </a:rPr>
              <a:t>ראיון</a:t>
            </a:r>
            <a:endParaRPr sz="1600" b="1" i="0" u="none" strike="noStrike" cap="none" dirty="0">
              <a:solidFill>
                <a:srgbClr val="38761D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0688" y="3174900"/>
            <a:ext cx="2922625" cy="16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1922000" y="160700"/>
            <a:ext cx="57870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he-IL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סיימתם את החלק הראשון במטלה!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0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0"/>
          <p:cNvSpPr txBox="1"/>
          <p:nvPr/>
        </p:nvSpPr>
        <p:spPr>
          <a:xfrm>
            <a:off x="7885826" y="173450"/>
            <a:ext cx="125817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סיום משימה 1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501100" y="1082525"/>
            <a:ext cx="6207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x-none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אם סיימתם- אל תעברו לחלק הבא</a:t>
            </a:r>
            <a:endParaRPr sz="1600" b="1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בזום על ASK FOR HELP כדי לקרוא למנחה שלכם לפני שתתקדמו לחלק הבא...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2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הגדרת הצורך</a:t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4291013" y="16594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שם :   </a:t>
            </a:r>
            <a:r>
              <a:rPr lang="x-none" sz="1200"/>
              <a:t>סנדיפ קומאר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/>
          <p:nvPr/>
        </p:nvSpPr>
        <p:spPr>
          <a:xfrm>
            <a:off x="4291013" y="20746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גיל :  </a:t>
            </a:r>
            <a:r>
              <a:rPr lang="x-none" sz="1200">
                <a:solidFill>
                  <a:schemeClr val="dk1"/>
                </a:solidFill>
              </a:rPr>
              <a:t>7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1118037" y="3049900"/>
            <a:ext cx="2958900" cy="1526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ידיים</a:t>
            </a:r>
            <a:r>
              <a:rPr lang="x-none" sz="1200" b="1" dirty="0" smtClean="0">
                <a:solidFill>
                  <a:schemeClr val="dk1"/>
                </a:solidFill>
              </a:rPr>
              <a:t>)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המצוי: לא תמיד יש סבון בסביבה שלו, והוא לא רגיל להשתמש בסבון. על הילדים רצים מהר לאוכל ורק שוטפים ידיים עם מים ומנגבים את הידיים על הבגדים.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/>
          <p:nvPr/>
        </p:nvSpPr>
        <p:spPr>
          <a:xfrm>
            <a:off x="1118025" y="1659475"/>
            <a:ext cx="2958900" cy="1245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</a:t>
            </a:r>
            <a:r>
              <a:rPr lang="x-none" sz="1200" b="1" dirty="0" smtClean="0">
                <a:solidFill>
                  <a:schemeClr val="dk1"/>
                </a:solidFill>
              </a:rPr>
              <a:t>ידיים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הרצוי : סנדיפ היה רוצה לפתח מודעות גבוהה יותר לשטיפת ידיים בסבון , ולפני ארוחות תמיד ישתמש בסבון כדי למנוע זיהומים ומחלות.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2"/>
          <p:cNvSpPr/>
          <p:nvPr/>
        </p:nvSpPr>
        <p:spPr>
          <a:xfrm>
            <a:off x="4291000" y="2489875"/>
            <a:ext cx="20310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סנדיפ הוא תלמיד  כיתה ב וגר בעיירה קטנה בהודו.</a:t>
            </a:r>
            <a:endParaRPr sz="110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הוא אוהב ספורט וכל הפסקה משחק כדורגל עם החברים.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0" y="0"/>
            <a:ext cx="9144000" cy="1102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רקע: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פרסונה היא דמות פיקטיבית שמייצגת אחד מסוגי הלקוחות/משתמשים שלכם.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הפרסונה היא מעין "תעודת זהות" שניתן </a:t>
            </a:r>
            <a:r>
              <a:rPr lang="x-none" sz="1100">
                <a:solidFill>
                  <a:srgbClr val="FFFFFF"/>
                </a:solidFill>
              </a:rPr>
              <a:t>למשתמש שלנו</a:t>
            </a: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ברוב המקרים, קהל היעד שלכם לא יהיה קבוצה הומוגנית אחת עם אותם תחומי עניין (תלמידים) ואותן הבעיות, אלא יהיו בו כמה סוגי לקוחות השונים זה מזה</a:t>
            </a:r>
            <a:r>
              <a:rPr lang="x-none" sz="1100">
                <a:solidFill>
                  <a:srgbClr val="FFFFFF"/>
                </a:solidFill>
              </a:rPr>
              <a:t>.</a:t>
            </a:r>
            <a:endParaRPr sz="1100">
              <a:solidFill>
                <a:srgbClr val="FFFFFF"/>
              </a:solidFill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-"/>
            </a:pPr>
            <a:r>
              <a:rPr lang="x-none" sz="1100">
                <a:solidFill>
                  <a:srgbClr val="FFFFFF"/>
                </a:solidFill>
              </a:rPr>
              <a:t>ראו דוגמא להלן ואחרי כן בשקף הבא תבנו את הפרסונה לתחום שבחרתם.</a:t>
            </a:r>
            <a:endParaRPr sz="1100">
              <a:solidFill>
                <a:srgbClr val="FFFFFF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</a:endParaRPr>
          </a:p>
        </p:txBody>
      </p: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0721" y="1430801"/>
            <a:ext cx="1742509" cy="18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 txBox="1"/>
          <p:nvPr/>
        </p:nvSpPr>
        <p:spPr>
          <a:xfrm>
            <a:off x="5433225" y="14308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lt1"/>
                </a:solidFill>
              </a:rPr>
              <a:t>לדוגמא :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l="24482" t="2044" r="21886" b="13467"/>
          <a:stretch/>
        </p:blipFill>
        <p:spPr>
          <a:xfrm>
            <a:off x="6757575" y="1439987"/>
            <a:ext cx="1492821" cy="165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0" y="447825"/>
            <a:ext cx="73296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dirty="0"/>
              <a:t>עכשיו נסו אתם להגדיר </a:t>
            </a:r>
            <a:r>
              <a:rPr lang="x-none" sz="1100" b="1" dirty="0"/>
              <a:t>מי בדיוק קהל היעד שלכם </a:t>
            </a:r>
            <a:r>
              <a:rPr lang="x-none" sz="1100" dirty="0"/>
              <a:t>על ידי </a:t>
            </a:r>
            <a:r>
              <a:rPr lang="x-none" sz="1100" b="1" dirty="0"/>
              <a:t>בניית </a:t>
            </a:r>
            <a:r>
              <a:rPr lang="x-none" sz="1100" b="1" i="0" u="none" strike="noStrike" cap="none" dirty="0">
                <a:solidFill>
                  <a:srgbClr val="000000"/>
                </a:solidFill>
              </a:rPr>
              <a:t>הפרסונה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</a:t>
            </a:r>
            <a:r>
              <a:rPr lang="he-IL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שיש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לו את הצורך / בעיה שאתם תנסו לפתור.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הפרסונה </a:t>
            </a:r>
            <a:r>
              <a:rPr lang="x-none" sz="1100" b="1" dirty="0"/>
              <a:t>מייצגת </a:t>
            </a:r>
            <a:r>
              <a:rPr lang="x-none" sz="1100" dirty="0"/>
              <a:t>את משתמש היעד שלכם באופן מדוייק יותר.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442185" y="20746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תמציאו שם לפרסונה...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4442185" y="24898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גיל 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984300" y="2074675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38761D"/>
                </a:solidFill>
              </a:rPr>
              <a:t>הרצוי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4" name="Google Shape;164;p23"/>
          <p:cNvSpPr txBox="1"/>
          <p:nvPr/>
        </p:nvSpPr>
        <p:spPr>
          <a:xfrm>
            <a:off x="7601750" y="172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הגדרת הבעיה</a:t>
            </a:r>
            <a:endParaRPr sz="1700">
              <a:solidFill>
                <a:srgbClr val="6FA8DC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1576375" y="172500"/>
            <a:ext cx="56982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הפרסונה שלכם</a:t>
            </a:r>
            <a:endParaRPr sz="1900" b="1">
              <a:solidFill>
                <a:srgbClr val="6FA8DC"/>
              </a:solidFill>
            </a:endParaRPr>
          </a:p>
        </p:txBody>
      </p:sp>
      <p:cxnSp>
        <p:nvCxnSpPr>
          <p:cNvPr id="166" name="Google Shape;166;p23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/>
          <p:nvPr/>
        </p:nvSpPr>
        <p:spPr>
          <a:xfrm>
            <a:off x="4442174" y="2905075"/>
            <a:ext cx="18354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מאפיינים נוספים : לדוגמא ספורטאי, גיימר, גר במרכז הארץ...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1174200" y="1659475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תארו את המצב הרצוי שלו/שלה</a:t>
            </a:r>
            <a:endParaRPr sz="1000"/>
          </a:p>
        </p:txBody>
      </p:sp>
      <p:sp>
        <p:nvSpPr>
          <p:cNvPr id="169" name="Google Shape;169;p23"/>
          <p:cNvSpPr txBox="1"/>
          <p:nvPr/>
        </p:nvSpPr>
        <p:spPr>
          <a:xfrm>
            <a:off x="1174200" y="29825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תיאור הבעיה או תסכולים שלו/שלה במצב הנוכחי: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84300" y="3450250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FF0000"/>
                </a:solidFill>
              </a:rPr>
              <a:t>המצוי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6780088" y="3090200"/>
            <a:ext cx="144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אתם יכולים לשים תמונה שמייצגת את המשתמש שלכם...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672</Words>
  <Application>Microsoft Office PowerPoint</Application>
  <PresentationFormat>On-screen Show (16:9)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משימה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משימה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משימה 1</dc:title>
  <dc:creator>Michal Giladi</dc:creator>
  <cp:lastModifiedBy>Michal Giladi</cp:lastModifiedBy>
  <cp:revision>5</cp:revision>
  <dcterms:modified xsi:type="dcterms:W3CDTF">2022-06-29T10:06:50Z</dcterms:modified>
</cp:coreProperties>
</file>