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89300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1450eedcf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c1450eedcf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9392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1450eedcf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c1450eedcf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4356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1450eedcf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gc1450eedcf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0827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1450eedcf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gc1450eedcf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792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c1450eedcf_0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c1450eedcf_0_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4319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1450eedcf_0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c1450eedcf_0_2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7934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d480c0d2a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d480c0d2a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4246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d480c0d2a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gd480c0d2af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496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d480c0d2af_1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gd480c0d2af_1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741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של קטע 1">
  <p:cSld name="SECTION_HEADER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pic>
        <p:nvPicPr>
          <p:cNvPr id="53" name="Google Shape;5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8400" y="1222350"/>
            <a:ext cx="7967201" cy="3671025"/>
          </a:xfrm>
          <a:prstGeom prst="rect">
            <a:avLst/>
          </a:prstGeom>
          <a:noFill/>
          <a:ln>
            <a:noFill/>
          </a:ln>
          <a:effectLst>
            <a:outerShdw blurRad="57150" dist="114300" dir="8940000" algn="bl" rotWithShape="0">
              <a:srgbClr val="000000">
                <a:alpha val="23920"/>
              </a:srgbClr>
            </a:outerShdw>
          </a:effectLst>
        </p:spPr>
      </p:pic>
      <p:sp>
        <p:nvSpPr>
          <p:cNvPr id="54" name="Google Shape;54;p13"/>
          <p:cNvSpPr/>
          <p:nvPr/>
        </p:nvSpPr>
        <p:spPr>
          <a:xfrm>
            <a:off x="881750" y="1414625"/>
            <a:ext cx="5643000" cy="3346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 2 1">
  <p:cSld name="SECTION_HEADER_1_2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ctrTitle"/>
          </p:nvPr>
        </p:nvSpPr>
        <p:spPr>
          <a:xfrm>
            <a:off x="2560651" y="744575"/>
            <a:ext cx="37815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x-none"/>
              <a:t>משימה 1</a:t>
            </a:r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ubTitle" idx="1"/>
          </p:nvPr>
        </p:nvSpPr>
        <p:spPr>
          <a:xfrm>
            <a:off x="1913400" y="2715725"/>
            <a:ext cx="5076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x-none"/>
              <a:t>הבנה אמפטית</a:t>
            </a:r>
            <a:endParaRPr/>
          </a:p>
        </p:txBody>
      </p:sp>
      <p:pic>
        <p:nvPicPr>
          <p:cNvPr id="62" name="Google Shape;6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800" y="59200"/>
            <a:ext cx="2920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0" y="0"/>
            <a:ext cx="2920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5"/>
          <p:cNvSpPr txBox="1"/>
          <p:nvPr/>
        </p:nvSpPr>
        <p:spPr>
          <a:xfrm>
            <a:off x="3093500" y="695675"/>
            <a:ext cx="282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b="1">
                <a:solidFill>
                  <a:srgbClr val="0070C0"/>
                </a:solidFill>
              </a:rPr>
              <a:t>חשיבה עיצובית - סדנה א</a:t>
            </a:r>
            <a:endParaRPr b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2693875" y="1988200"/>
            <a:ext cx="1213800" cy="1035000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מרואיין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b="1"/>
              <a:t>#1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6"/>
          <p:cNvSpPr/>
          <p:nvPr/>
        </p:nvSpPr>
        <p:spPr>
          <a:xfrm>
            <a:off x="7508300" y="2235075"/>
            <a:ext cx="1362000" cy="1350300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המראיי</a:t>
            </a:r>
            <a:r>
              <a:rPr lang="x-none" b="1">
                <a:solidFill>
                  <a:srgbClr val="F3F3F3"/>
                </a:solidFill>
              </a:rPr>
              <a:t>נים</a:t>
            </a:r>
            <a:endParaRPr sz="1400" b="1" i="0" u="none" strike="noStrike" cap="none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6"/>
          <p:cNvSpPr/>
          <p:nvPr/>
        </p:nvSpPr>
        <p:spPr>
          <a:xfrm>
            <a:off x="854775" y="2257750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115450" y="160700"/>
            <a:ext cx="7593600" cy="13503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אתם עכשיו תובילו תהליך של חשיבה עיצובית בעצמכם!</a:t>
            </a:r>
            <a:endParaRPr/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השלב הראשון הוא הבנת הצורך/בעיה של קהל היעד.</a:t>
            </a:r>
            <a:endParaRPr/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משתמשי </a:t>
            </a: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היעד שלכם יהי</a:t>
            </a:r>
            <a:r>
              <a:rPr lang="x-none"/>
              <a:t>ו - 2 </a:t>
            </a: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חבר/י צוות שלכם </a:t>
            </a:r>
            <a:r>
              <a:rPr lang="x-none"/>
              <a:t>בקבוצה.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החליטו ביניכם מי המראיין ומי המרואיין/ים</a:t>
            </a:r>
            <a:r>
              <a:rPr lang="x-none"/>
              <a:t> ורישמו שמות בהתאם למטה.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7935125" y="25305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sz="1900" b="1">
                <a:solidFill>
                  <a:srgbClr val="38761D"/>
                </a:solidFill>
              </a:rPr>
              <a:t>1.</a:t>
            </a:r>
            <a:r>
              <a:rPr lang="x-none" sz="1900" b="1" i="0" u="none" strike="noStrike" cap="non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מבנה הצוות</a:t>
            </a:r>
            <a:endParaRPr sz="1900" b="1" i="0" u="none" strike="noStrike" cap="none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4" name="Google Shape;74;p16"/>
          <p:cNvCxnSpPr/>
          <p:nvPr/>
        </p:nvCxnSpPr>
        <p:spPr>
          <a:xfrm>
            <a:off x="7885825" y="117500"/>
            <a:ext cx="0" cy="10350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5" name="Google Shape;75;p16"/>
          <p:cNvSpPr/>
          <p:nvPr/>
        </p:nvSpPr>
        <p:spPr>
          <a:xfrm>
            <a:off x="2693875" y="3113725"/>
            <a:ext cx="1213800" cy="1035000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מרואיין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b="1"/>
              <a:t>#2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5596625" y="1988200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450" y="302500"/>
            <a:ext cx="1762125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854775" y="3383275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solidFill>
                  <a:srgbClr val="0070C0"/>
                </a:solidFill>
              </a:rPr>
              <a:t>שם </a:t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5596625" y="2735763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5596625" y="3483325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/>
        </p:nvSpPr>
        <p:spPr>
          <a:xfrm>
            <a:off x="1922000" y="160700"/>
            <a:ext cx="5787000" cy="127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/>
              <a:t>לשם התרגיל, </a:t>
            </a: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בחרו תחום/נושא בו תתמקדו בתהליך החשיבה העיצובית בסדנה זו.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חשוב לבחור נושא שכל חברי הצוות מתחברים אליו</a:t>
            </a:r>
            <a:r>
              <a:rPr lang="x-none" sz="1200"/>
              <a:t>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לחלופין, הנכם רשאים לבחור כל תחום אחר (שלא מופיע באפשרויות) אליו אתם מתחברים, ו/או שלקחתם/ לוקחים בו חלק פעיל באופן אישי בתור לקוחות/משתמשים.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7413170" y="160700"/>
            <a:ext cx="1730829" cy="840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he-IL" b="1" dirty="0" smtClean="0">
                <a:solidFill>
                  <a:srgbClr val="38761D"/>
                </a:solidFill>
              </a:rPr>
              <a:t>2</a:t>
            </a:r>
            <a:r>
              <a:rPr lang="he-IL" sz="1600" b="1" dirty="0" smtClean="0">
                <a:solidFill>
                  <a:srgbClr val="38761D"/>
                </a:solidFill>
              </a:rPr>
              <a:t>.</a:t>
            </a: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x-none" sz="1900" b="1" dirty="0" smtClean="0">
                <a:solidFill>
                  <a:srgbClr val="38761D"/>
                </a:solidFill>
              </a:rPr>
              <a:t> </a:t>
            </a:r>
            <a:r>
              <a:rPr lang="x-none" b="1" i="0" u="none" strike="noStrike" cap="none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בחירת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תחום</a:t>
            </a:r>
            <a:r>
              <a:rPr lang="he-IL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x-none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נושא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" name="Google Shape;87;p17"/>
          <p:cNvCxnSpPr/>
          <p:nvPr/>
        </p:nvCxnSpPr>
        <p:spPr>
          <a:xfrm>
            <a:off x="7885825" y="117500"/>
            <a:ext cx="0" cy="10350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88" name="Google Shape;8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875" y="139700"/>
            <a:ext cx="1762125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/>
          <p:nvPr/>
        </p:nvSpPr>
        <p:spPr>
          <a:xfrm>
            <a:off x="5469125" y="2250400"/>
            <a:ext cx="2298600" cy="10350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2000" b="1">
                <a:solidFill>
                  <a:srgbClr val="F3F3F3"/>
                </a:solidFill>
              </a:rPr>
              <a:t>לימודים בבית הספר</a:t>
            </a:r>
            <a:endParaRPr sz="2000" b="1">
              <a:solidFill>
                <a:srgbClr val="F3F3F3"/>
              </a:solidFill>
            </a:endParaRPr>
          </a:p>
        </p:txBody>
      </p:sp>
      <p:sp>
        <p:nvSpPr>
          <p:cNvPr id="90" name="Google Shape;90;p17"/>
          <p:cNvSpPr/>
          <p:nvPr/>
        </p:nvSpPr>
        <p:spPr>
          <a:xfrm>
            <a:off x="2738875" y="2250400"/>
            <a:ext cx="2357700" cy="10350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2000" b="1">
                <a:solidFill>
                  <a:srgbClr val="F3F3F3"/>
                </a:solidFill>
              </a:rPr>
              <a:t>עבודות לנוער </a:t>
            </a:r>
            <a:endParaRPr sz="2000" b="1" i="0" u="none" strike="noStrike" cap="none">
              <a:solidFill>
                <a:srgbClr val="F3F3F3"/>
              </a:solidFill>
            </a:endParaRPr>
          </a:p>
        </p:txBody>
      </p:sp>
      <p:sp>
        <p:nvSpPr>
          <p:cNvPr id="91" name="Google Shape;91;p17"/>
          <p:cNvSpPr/>
          <p:nvPr/>
        </p:nvSpPr>
        <p:spPr>
          <a:xfrm>
            <a:off x="4877225" y="3751249"/>
            <a:ext cx="2890500" cy="646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 dirty="0">
                <a:solidFill>
                  <a:srgbClr val="134F5C"/>
                </a:solidFill>
              </a:rPr>
              <a:t>התחום שבחרנו להתמקד בוא </a:t>
            </a:r>
            <a:r>
              <a:rPr lang="x-none" b="1" dirty="0" smtClean="0">
                <a:solidFill>
                  <a:srgbClr val="134F5C"/>
                </a:solidFill>
              </a:rPr>
              <a:t>הוא</a:t>
            </a:r>
            <a:endParaRPr lang="he-IL" b="1" dirty="0" smtClean="0">
              <a:solidFill>
                <a:srgbClr val="134F5C"/>
              </a:solidFill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800" dirty="0" smtClean="0">
                <a:solidFill>
                  <a:srgbClr val="134F5C"/>
                </a:solidFill>
              </a:rPr>
              <a:t>ת</a:t>
            </a:r>
            <a:r>
              <a:rPr lang="x-none" sz="800" dirty="0" smtClean="0">
                <a:solidFill>
                  <a:srgbClr val="134F5C"/>
                </a:solidFill>
              </a:rPr>
              <a:t>בחרו </a:t>
            </a:r>
            <a:r>
              <a:rPr lang="x-none" sz="800" dirty="0">
                <a:solidFill>
                  <a:srgbClr val="134F5C"/>
                </a:solidFill>
              </a:rPr>
              <a:t>אחד משני הנושאים למעלה או תבחרו תחום </a:t>
            </a:r>
            <a:r>
              <a:rPr lang="x-none" sz="800" dirty="0" smtClean="0">
                <a:solidFill>
                  <a:srgbClr val="134F5C"/>
                </a:solidFill>
              </a:rPr>
              <a:t>אחר</a:t>
            </a:r>
            <a:r>
              <a:rPr lang="he-IL" sz="800" dirty="0">
                <a:solidFill>
                  <a:srgbClr val="134F5C"/>
                </a:solidFill>
              </a:rPr>
              <a:t>:</a:t>
            </a:r>
            <a:endParaRPr b="1" dirty="0">
              <a:solidFill>
                <a:srgbClr val="134F5C"/>
              </a:solidFill>
            </a:endParaRPr>
          </a:p>
        </p:txBody>
      </p:sp>
      <p:sp>
        <p:nvSpPr>
          <p:cNvPr id="92" name="Google Shape;92;p17"/>
          <p:cNvSpPr/>
          <p:nvPr/>
        </p:nvSpPr>
        <p:spPr>
          <a:xfrm>
            <a:off x="2082775" y="3789275"/>
            <a:ext cx="30138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רישמו כאן...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7"/>
          <p:cNvSpPr/>
          <p:nvPr/>
        </p:nvSpPr>
        <p:spPr>
          <a:xfrm>
            <a:off x="4877075" y="1858100"/>
            <a:ext cx="28905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>
                <a:solidFill>
                  <a:srgbClr val="134F5C"/>
                </a:solidFill>
              </a:rPr>
              <a:t>תחומים לדוגמא:</a:t>
            </a:r>
            <a:endParaRPr b="1">
              <a:solidFill>
                <a:srgbClr val="134F5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/>
        </p:nvSpPr>
        <p:spPr>
          <a:xfrm>
            <a:off x="1087900" y="160700"/>
            <a:ext cx="6621000" cy="7275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בשלב הראיון המראיינים מנסים להבין מהמרואיינים, מה הצורך או הבעיה שלהם בתחום שאותו בחרתם.</a:t>
            </a:r>
            <a:endParaRPr sz="110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לפניכם 3 שאלות שיעזרו לכם לקיים את הראיון. רישמו את התשובות של המרואיינים למטה. רשמו כמה שיותר פרטים, בדגש על תיאורים/ תחושות/ רגשות שהמרואיין משתף. (השאלות מנוסחות בלשון זכר, אך מופנות ל-2 המינים).</a:t>
            </a:r>
            <a:endParaRPr sz="1200"/>
          </a:p>
        </p:txBody>
      </p:sp>
      <p:sp>
        <p:nvSpPr>
          <p:cNvPr id="99" name="Google Shape;99;p18"/>
          <p:cNvSpPr txBox="1"/>
          <p:nvPr/>
        </p:nvSpPr>
        <p:spPr>
          <a:xfrm>
            <a:off x="7885825" y="11750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x-none" sz="1900" b="1" dirty="0" smtClean="0">
                <a:solidFill>
                  <a:srgbClr val="38761D"/>
                </a:solidFill>
              </a:rPr>
              <a:t>3</a:t>
            </a:r>
            <a:r>
              <a:rPr lang="he-IL" sz="1900" b="1" dirty="0" smtClean="0">
                <a:solidFill>
                  <a:srgbClr val="38761D"/>
                </a:solidFill>
              </a:rPr>
              <a:t>. </a:t>
            </a:r>
            <a:r>
              <a:rPr lang="x-none" sz="1900" b="1" dirty="0" smtClean="0">
                <a:solidFill>
                  <a:srgbClr val="38761D"/>
                </a:solidFill>
              </a:rPr>
              <a:t>ראיון</a:t>
            </a:r>
            <a:endParaRPr sz="1900"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0" name="Google Shape;100;p18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1" name="Google Shape;10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39700"/>
            <a:ext cx="1212817" cy="6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8"/>
          <p:cNvSpPr/>
          <p:nvPr/>
        </p:nvSpPr>
        <p:spPr>
          <a:xfrm>
            <a:off x="190225" y="1406000"/>
            <a:ext cx="7641000" cy="4170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8"/>
          <p:cNvSpPr txBox="1">
            <a:spLocks noGrp="1"/>
          </p:cNvSpPr>
          <p:nvPr>
            <p:ph type="subTitle" idx="1"/>
          </p:nvPr>
        </p:nvSpPr>
        <p:spPr>
          <a:xfrm>
            <a:off x="7525538" y="9778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 smtClean="0"/>
              <a:t>שאלה1  </a:t>
            </a:r>
            <a:r>
              <a:rPr lang="he-IL" sz="1900" dirty="0" smtClean="0"/>
              <a:t>מ</a:t>
            </a:r>
            <a:r>
              <a:rPr lang="x-none" sz="1900" dirty="0" smtClean="0"/>
              <a:t>ראיין:</a:t>
            </a:r>
            <a:endParaRPr sz="1900" dirty="0"/>
          </a:p>
        </p:txBody>
      </p:sp>
      <p:sp>
        <p:nvSpPr>
          <p:cNvPr id="104" name="Google Shape;104;p18"/>
          <p:cNvSpPr txBox="1">
            <a:spLocks noGrp="1"/>
          </p:cNvSpPr>
          <p:nvPr>
            <p:ph type="subTitle" idx="1"/>
          </p:nvPr>
        </p:nvSpPr>
        <p:spPr>
          <a:xfrm>
            <a:off x="857525" y="1002295"/>
            <a:ext cx="67128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x-none" sz="1300" dirty="0"/>
              <a:t>לגבי הנושא שבחרנו </a:t>
            </a:r>
            <a:r>
              <a:rPr lang="x-none" sz="1300" dirty="0" smtClean="0"/>
              <a:t>לדוגמא </a:t>
            </a:r>
            <a:r>
              <a:rPr lang="x-none" sz="1300" dirty="0"/>
              <a:t>לימודים בבית </a:t>
            </a:r>
            <a:r>
              <a:rPr lang="x-none" sz="1300" dirty="0" smtClean="0"/>
              <a:t>הספר </a:t>
            </a:r>
            <a:r>
              <a:rPr lang="x-none" sz="1300" b="1" dirty="0">
                <a:solidFill>
                  <a:srgbClr val="0000FF"/>
                </a:solidFill>
              </a:rPr>
              <a:t>מה הדבר שהכי חשוב לך</a:t>
            </a:r>
            <a:r>
              <a:rPr lang="x-none" sz="1300" dirty="0"/>
              <a:t> ? </a:t>
            </a:r>
            <a:endParaRPr sz="1300" dirty="0"/>
          </a:p>
        </p:txBody>
      </p:sp>
      <p:sp>
        <p:nvSpPr>
          <p:cNvPr id="105" name="Google Shape;105;p18"/>
          <p:cNvSpPr/>
          <p:nvPr/>
        </p:nvSpPr>
        <p:spPr>
          <a:xfrm>
            <a:off x="190225" y="1823113"/>
            <a:ext cx="7641000" cy="4170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8"/>
          <p:cNvSpPr/>
          <p:nvPr/>
        </p:nvSpPr>
        <p:spPr>
          <a:xfrm>
            <a:off x="190225" y="2735000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8"/>
          <p:cNvSpPr txBox="1">
            <a:spLocks noGrp="1"/>
          </p:cNvSpPr>
          <p:nvPr>
            <p:ph type="subTitle" idx="1"/>
          </p:nvPr>
        </p:nvSpPr>
        <p:spPr>
          <a:xfrm>
            <a:off x="7525538" y="23068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/>
              <a:t>שאלה 2 </a:t>
            </a:r>
            <a:r>
              <a:rPr lang="he-IL" sz="1900" dirty="0" smtClean="0"/>
              <a:t> </a:t>
            </a:r>
            <a:r>
              <a:rPr lang="x-none" sz="1900" dirty="0" smtClean="0"/>
              <a:t>מראיין:</a:t>
            </a:r>
            <a:endParaRPr sz="1900" dirty="0"/>
          </a:p>
        </p:txBody>
      </p:sp>
      <p:sp>
        <p:nvSpPr>
          <p:cNvPr id="108" name="Google Shape;108;p18"/>
          <p:cNvSpPr txBox="1">
            <a:spLocks noGrp="1"/>
          </p:cNvSpPr>
          <p:nvPr>
            <p:ph type="subTitle" idx="1"/>
          </p:nvPr>
        </p:nvSpPr>
        <p:spPr>
          <a:xfrm>
            <a:off x="42200" y="2331300"/>
            <a:ext cx="75282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x-none" sz="1400"/>
              <a:t>מה הם 2 הדברים שהכי </a:t>
            </a:r>
            <a:r>
              <a:rPr lang="x-none" sz="1400" b="1">
                <a:solidFill>
                  <a:srgbClr val="FF0000"/>
                </a:solidFill>
              </a:rPr>
              <a:t>מרגיזים </a:t>
            </a:r>
            <a:r>
              <a:rPr lang="x-none" sz="1400"/>
              <a:t>אותך בתהליך  (דברים שהיית מוכן לוותר עליהם/ דברים שחסרים לך)</a:t>
            </a:r>
            <a:endParaRPr sz="1400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1300" b="1"/>
          </a:p>
        </p:txBody>
      </p:sp>
      <p:sp>
        <p:nvSpPr>
          <p:cNvPr id="109" name="Google Shape;109;p18"/>
          <p:cNvSpPr/>
          <p:nvPr/>
        </p:nvSpPr>
        <p:spPr>
          <a:xfrm>
            <a:off x="190225" y="3158888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241850" y="4179400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7577163" y="37512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/>
              <a:t>שאלה 3 </a:t>
            </a:r>
            <a:r>
              <a:rPr lang="x-none" sz="1900" dirty="0" smtClean="0"/>
              <a:t>(</a:t>
            </a:r>
            <a:r>
              <a:rPr lang="he-IL" sz="1900" dirty="0" smtClean="0"/>
              <a:t> </a:t>
            </a:r>
            <a:r>
              <a:rPr lang="x-none" sz="1900" dirty="0" smtClean="0"/>
              <a:t>מראיין</a:t>
            </a:r>
            <a:r>
              <a:rPr lang="he-IL" sz="1900" dirty="0" smtClean="0"/>
              <a:t>:</a:t>
            </a:r>
            <a:endParaRPr sz="1900" dirty="0"/>
          </a:p>
        </p:txBody>
      </p:sp>
      <p:sp>
        <p:nvSpPr>
          <p:cNvPr id="112" name="Google Shape;112;p18"/>
          <p:cNvSpPr txBox="1">
            <a:spLocks noGrp="1"/>
          </p:cNvSpPr>
          <p:nvPr>
            <p:ph type="subTitle" idx="1"/>
          </p:nvPr>
        </p:nvSpPr>
        <p:spPr>
          <a:xfrm>
            <a:off x="93825" y="3775700"/>
            <a:ext cx="75282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x-none" sz="1400"/>
              <a:t>תאר את ה</a:t>
            </a:r>
            <a:r>
              <a:rPr lang="x-none" sz="1400" b="1">
                <a:solidFill>
                  <a:srgbClr val="38761D"/>
                </a:solidFill>
              </a:rPr>
              <a:t>מצב האידיאלי / המושלם</a:t>
            </a:r>
            <a:r>
              <a:rPr lang="x-none" sz="1400"/>
              <a:t> עבורך לאותו נושא</a:t>
            </a:r>
            <a:endParaRPr sz="1300" b="1"/>
          </a:p>
        </p:txBody>
      </p:sp>
      <p:sp>
        <p:nvSpPr>
          <p:cNvPr id="113" name="Google Shape;113;p18"/>
          <p:cNvSpPr/>
          <p:nvPr/>
        </p:nvSpPr>
        <p:spPr>
          <a:xfrm>
            <a:off x="241850" y="4603288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875" y="139700"/>
            <a:ext cx="1081150" cy="607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/>
          <p:nvPr/>
        </p:nvSpPr>
        <p:spPr>
          <a:xfrm>
            <a:off x="1160400" y="2092775"/>
            <a:ext cx="6823500" cy="3495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1300">
                <a:solidFill>
                  <a:srgbClr val="F3F3F3"/>
                </a:solidFill>
              </a:rPr>
              <a:t>סיכום הממצאים:</a:t>
            </a:r>
            <a:endParaRPr sz="1300" b="0" i="0" u="none" strike="noStrike" cap="none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9"/>
          <p:cNvSpPr/>
          <p:nvPr/>
        </p:nvSpPr>
        <p:spPr>
          <a:xfrm>
            <a:off x="1160400" y="2442275"/>
            <a:ext cx="6823500" cy="17613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x-none">
                <a:solidFill>
                  <a:schemeClr val="dk1"/>
                </a:solidFill>
              </a:rPr>
              <a:t>התשובה שלכם...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1095300" y="959075"/>
            <a:ext cx="6888600" cy="100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265"/>
              <a:t>מתוך התשובות שעניתם , תבחרו  </a:t>
            </a:r>
            <a:r>
              <a:rPr lang="x-none" sz="1265" b="1">
                <a:solidFill>
                  <a:srgbClr val="FF0000"/>
                </a:solidFill>
              </a:rPr>
              <a:t>בעיה אחת מרכזית שאותה הייתם רוצים לשפר</a:t>
            </a:r>
            <a:r>
              <a:rPr lang="x-none" sz="1265"/>
              <a:t> (או צורך) מתוך כלל הנושאים שעלו. </a:t>
            </a: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265"/>
              <a:t>נסו להגדיר את הבעיה שהעלו החברים לצוות באופן קצת יותר מפורט.</a:t>
            </a: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122" i="1">
                <a:solidFill>
                  <a:srgbClr val="4A86E8"/>
                </a:solidFill>
              </a:rPr>
              <a:t>לדוגמא : התלמידים צריכים פתרון שמרכז כל מיני הצעות עבודה שמתאימות לנוער באופן יעיל. קשה למצוא עבודות נוער היום חוץ ממקדונלד ושליחים.</a:t>
            </a:r>
            <a:endParaRPr sz="1122" i="1">
              <a:solidFill>
                <a:srgbClr val="4A86E8"/>
              </a:solidFill>
            </a:endParaRPr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330"/>
              <a:buNone/>
            </a:pPr>
            <a:endParaRPr sz="1265"/>
          </a:p>
        </p:txBody>
      </p:sp>
      <p:sp>
        <p:nvSpPr>
          <p:cNvPr id="122" name="Google Shape;122;p19"/>
          <p:cNvSpPr txBox="1"/>
          <p:nvPr/>
        </p:nvSpPr>
        <p:spPr>
          <a:xfrm>
            <a:off x="1882350" y="160700"/>
            <a:ext cx="5826600" cy="481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לאחר שסיימתם את הראיון, תעבדו ביחד בקבוצה, לסכם את מה שלמדתם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3" name="Google Shape;123;p19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4" name="Google Shape;124;p19"/>
          <p:cNvSpPr txBox="1"/>
          <p:nvPr/>
        </p:nvSpPr>
        <p:spPr>
          <a:xfrm>
            <a:off x="7708950" y="117500"/>
            <a:ext cx="143505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e-IL" sz="1600" b="1" dirty="0" smtClean="0">
                <a:solidFill>
                  <a:srgbClr val="38761D"/>
                </a:solidFill>
              </a:rPr>
              <a:t>4. </a:t>
            </a:r>
            <a:r>
              <a:rPr lang="x-none" sz="1600" b="1" dirty="0" smtClean="0">
                <a:solidFill>
                  <a:srgbClr val="38761D"/>
                </a:solidFill>
              </a:rPr>
              <a:t>סיכום </a:t>
            </a:r>
            <a:r>
              <a:rPr lang="x-none" sz="1600" b="1" dirty="0">
                <a:solidFill>
                  <a:srgbClr val="38761D"/>
                </a:solidFill>
              </a:rPr>
              <a:t>ראיון</a:t>
            </a:r>
            <a:endParaRPr sz="1600" b="1" i="0" u="none" strike="noStrike" cap="none" dirty="0">
              <a:solidFill>
                <a:srgbClr val="38761D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0688" y="3174900"/>
            <a:ext cx="2922625" cy="16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0"/>
          <p:cNvSpPr txBox="1"/>
          <p:nvPr/>
        </p:nvSpPr>
        <p:spPr>
          <a:xfrm>
            <a:off x="1922000" y="160700"/>
            <a:ext cx="5787000" cy="481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</a:t>
            </a:r>
            <a:r>
              <a:rPr lang="x-none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הכבוד</a:t>
            </a:r>
            <a:r>
              <a:rPr lang="he-IL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x-none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סיימתם את החלק הראשון במטלה!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0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2" name="Google Shape;132;p20"/>
          <p:cNvSpPr txBox="1"/>
          <p:nvPr/>
        </p:nvSpPr>
        <p:spPr>
          <a:xfrm>
            <a:off x="7885826" y="173450"/>
            <a:ext cx="1258174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b="1" i="0" u="none" strike="noStrike" cap="none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סיום משימה 1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0"/>
          <p:cNvSpPr txBox="1"/>
          <p:nvPr/>
        </p:nvSpPr>
        <p:spPr>
          <a:xfrm>
            <a:off x="1501100" y="1082525"/>
            <a:ext cx="6207900" cy="5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x-none" sz="16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אם סיימתם- אל תעברו לחלק הבא</a:t>
            </a:r>
            <a:endParaRPr sz="1600" b="1" i="0" u="sng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לחצו בזום על ASK FOR HELP כדי לקרוא למנחה שלכם לפני שתתקדמו לחלק הבא...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ctrTitle"/>
          </p:nvPr>
        </p:nvSpPr>
        <p:spPr>
          <a:xfrm>
            <a:off x="2560651" y="744575"/>
            <a:ext cx="37815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x-none"/>
              <a:t>משימה 2</a:t>
            </a:r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subTitle" idx="1"/>
          </p:nvPr>
        </p:nvSpPr>
        <p:spPr>
          <a:xfrm>
            <a:off x="1913400" y="2715725"/>
            <a:ext cx="5076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x-none"/>
              <a:t>הגדרת הצורך</a:t>
            </a:r>
            <a:endParaRPr/>
          </a:p>
        </p:txBody>
      </p:sp>
      <p:pic>
        <p:nvPicPr>
          <p:cNvPr id="140" name="Google Shape;14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800" y="59200"/>
            <a:ext cx="2920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0" y="0"/>
            <a:ext cx="292000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/>
          <p:nvPr/>
        </p:nvSpPr>
        <p:spPr>
          <a:xfrm>
            <a:off x="4291013" y="1659475"/>
            <a:ext cx="20310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שם :   </a:t>
            </a:r>
            <a:r>
              <a:rPr lang="x-none" sz="1200"/>
              <a:t>סנדיפ קומאר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2"/>
          <p:cNvSpPr/>
          <p:nvPr/>
        </p:nvSpPr>
        <p:spPr>
          <a:xfrm>
            <a:off x="4291013" y="2074675"/>
            <a:ext cx="20310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גיל :  </a:t>
            </a:r>
            <a:r>
              <a:rPr lang="x-none" sz="1200">
                <a:solidFill>
                  <a:schemeClr val="dk1"/>
                </a:solidFill>
              </a:rPr>
              <a:t>7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2"/>
          <p:cNvSpPr/>
          <p:nvPr/>
        </p:nvSpPr>
        <p:spPr>
          <a:xfrm>
            <a:off x="1118037" y="3049900"/>
            <a:ext cx="2958900" cy="15261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e-IL" sz="1200" b="1" dirty="0" smtClean="0">
                <a:solidFill>
                  <a:schemeClr val="dk1"/>
                </a:solidFill>
              </a:rPr>
              <a:t>(</a:t>
            </a:r>
            <a:r>
              <a:rPr lang="x-none" sz="1200" b="1" dirty="0" smtClean="0">
                <a:solidFill>
                  <a:schemeClr val="dk1"/>
                </a:solidFill>
              </a:rPr>
              <a:t>בתחום </a:t>
            </a:r>
            <a:r>
              <a:rPr lang="x-none" sz="1200" b="1" dirty="0">
                <a:solidFill>
                  <a:schemeClr val="dk1"/>
                </a:solidFill>
              </a:rPr>
              <a:t>היגיינה/שטיפת ידיים</a:t>
            </a:r>
            <a:r>
              <a:rPr lang="x-none" sz="1200" b="1" dirty="0" smtClean="0">
                <a:solidFill>
                  <a:schemeClr val="dk1"/>
                </a:solidFill>
              </a:rPr>
              <a:t>)</a:t>
            </a:r>
            <a:r>
              <a:rPr lang="he-IL" sz="1200" b="1" dirty="0" smtClean="0">
                <a:solidFill>
                  <a:schemeClr val="dk1"/>
                </a:solidFill>
              </a:rPr>
              <a:t>)</a:t>
            </a:r>
            <a:endParaRPr sz="1200" dirty="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dirty="0">
                <a:solidFill>
                  <a:schemeClr val="dk1"/>
                </a:solidFill>
              </a:rPr>
              <a:t>המצב המצוי: לא תמיד יש סבון בסביבה שלו, והוא לא רגיל להשתמש בסבון. על הילדים רצים מהר לאוכל ורק שוטפים ידיים עם מים ומנגבים את הידיים על הבגדים.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2"/>
          <p:cNvSpPr/>
          <p:nvPr/>
        </p:nvSpPr>
        <p:spPr>
          <a:xfrm>
            <a:off x="1118025" y="1659475"/>
            <a:ext cx="2958900" cy="1245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e-IL" sz="1200" b="1" dirty="0" smtClean="0">
                <a:solidFill>
                  <a:schemeClr val="dk1"/>
                </a:solidFill>
              </a:rPr>
              <a:t>(</a:t>
            </a:r>
            <a:r>
              <a:rPr lang="x-none" sz="1200" b="1" dirty="0" smtClean="0">
                <a:solidFill>
                  <a:schemeClr val="dk1"/>
                </a:solidFill>
              </a:rPr>
              <a:t>בתחום </a:t>
            </a:r>
            <a:r>
              <a:rPr lang="x-none" sz="1200" b="1" dirty="0">
                <a:solidFill>
                  <a:schemeClr val="dk1"/>
                </a:solidFill>
              </a:rPr>
              <a:t>היגיינה/שטיפת </a:t>
            </a:r>
            <a:r>
              <a:rPr lang="x-none" sz="1200" b="1" dirty="0" smtClean="0">
                <a:solidFill>
                  <a:schemeClr val="dk1"/>
                </a:solidFill>
              </a:rPr>
              <a:t>ידיים</a:t>
            </a:r>
            <a:r>
              <a:rPr lang="he-IL" sz="1200" b="1" dirty="0" smtClean="0">
                <a:solidFill>
                  <a:schemeClr val="dk1"/>
                </a:solidFill>
              </a:rPr>
              <a:t>)</a:t>
            </a:r>
            <a:endParaRPr sz="1200" b="1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200" dirty="0">
                <a:solidFill>
                  <a:schemeClr val="dk1"/>
                </a:solidFill>
              </a:rPr>
              <a:t>המצב הרצוי : סנדיפ היה רוצה לפתח מודעות גבוהה יותר לשטיפת ידיים בסבון , ולפני ארוחות תמיד ישתמש בסבון כדי למנוע זיהומים ומחלות.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0" name="Google Shape;150;p22"/>
          <p:cNvCxnSpPr/>
          <p:nvPr/>
        </p:nvCxnSpPr>
        <p:spPr>
          <a:xfrm>
            <a:off x="7561975" y="128000"/>
            <a:ext cx="0" cy="563100"/>
          </a:xfrm>
          <a:prstGeom prst="straightConnector1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2"/>
          <p:cNvSpPr/>
          <p:nvPr/>
        </p:nvSpPr>
        <p:spPr>
          <a:xfrm>
            <a:off x="4291000" y="2489875"/>
            <a:ext cx="2031000" cy="1326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סנדיפ הוא תלמיד  כיתה ב וגר בעיירה קטנה בהודו.</a:t>
            </a:r>
            <a:endParaRPr sz="110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הוא אוהב ספורט וכל הפסקה משחק כדורגל עם החברים.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52" name="Google Shape;152;p22"/>
          <p:cNvSpPr txBox="1"/>
          <p:nvPr/>
        </p:nvSpPr>
        <p:spPr>
          <a:xfrm>
            <a:off x="0" y="0"/>
            <a:ext cx="9144000" cy="11028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רקע: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פרסונה היא דמות פיקטיבית שמייצגת אחד מסוגי הלקוחות/משתמשים שלכם.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הפרסונה היא מעין "תעודת זהות" שניתן </a:t>
            </a:r>
            <a:r>
              <a:rPr lang="x-none" sz="1100">
                <a:solidFill>
                  <a:srgbClr val="FFFFFF"/>
                </a:solidFill>
              </a:rPr>
              <a:t>למשתמש שלנו</a:t>
            </a: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ברוב המקרים, קהל היעד שלכם לא יהיה קבוצה הומוגנית אחת עם אותם תחומי עניין (תלמידים) ואותן הבעיות, אלא יהיו בו כמה סוגי לקוחות השונים זה מזה</a:t>
            </a:r>
            <a:r>
              <a:rPr lang="x-none" sz="1100">
                <a:solidFill>
                  <a:srgbClr val="FFFFFF"/>
                </a:solidFill>
              </a:rPr>
              <a:t>.</a:t>
            </a:r>
            <a:endParaRPr sz="1100">
              <a:solidFill>
                <a:srgbClr val="FFFFFF"/>
              </a:solidFill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-"/>
            </a:pPr>
            <a:r>
              <a:rPr lang="x-none" sz="1100">
                <a:solidFill>
                  <a:srgbClr val="FFFFFF"/>
                </a:solidFill>
              </a:rPr>
              <a:t>ראו דוגמא להלן ואחרי כן בשקף הבא תבנו את הפרסונה לתחום שבחרתם.</a:t>
            </a:r>
            <a:endParaRPr sz="1100">
              <a:solidFill>
                <a:srgbClr val="FFFFFF"/>
              </a:solidFill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FFFFF"/>
              </a:solidFill>
            </a:endParaRPr>
          </a:p>
        </p:txBody>
      </p:sp>
      <p:pic>
        <p:nvPicPr>
          <p:cNvPr id="153" name="Google Shape;15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0721" y="1430801"/>
            <a:ext cx="1742509" cy="184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2"/>
          <p:cNvSpPr txBox="1"/>
          <p:nvPr/>
        </p:nvSpPr>
        <p:spPr>
          <a:xfrm>
            <a:off x="5433225" y="143080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>
                <a:solidFill>
                  <a:schemeClr val="lt1"/>
                </a:solidFill>
              </a:rPr>
              <a:t>לדוגמא :</a:t>
            </a:r>
            <a:endParaRPr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23"/>
          <p:cNvPicPr preferRelativeResize="0"/>
          <p:nvPr/>
        </p:nvPicPr>
        <p:blipFill rotWithShape="1">
          <a:blip r:embed="rId3">
            <a:alphaModFix/>
          </a:blip>
          <a:srcRect l="24482" t="2044" r="21886" b="13467"/>
          <a:stretch/>
        </p:blipFill>
        <p:spPr>
          <a:xfrm>
            <a:off x="6757575" y="1439987"/>
            <a:ext cx="1492821" cy="165022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3"/>
          <p:cNvSpPr txBox="1"/>
          <p:nvPr/>
        </p:nvSpPr>
        <p:spPr>
          <a:xfrm>
            <a:off x="0" y="447825"/>
            <a:ext cx="73296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x-none" sz="1100" dirty="0"/>
              <a:t>עכשיו נסו אתם להגדיר </a:t>
            </a:r>
            <a:r>
              <a:rPr lang="x-none" sz="1100" b="1" dirty="0"/>
              <a:t>מי בדיוק קהל היעד שלכם </a:t>
            </a:r>
            <a:r>
              <a:rPr lang="x-none" sz="1100" dirty="0"/>
              <a:t>על ידי </a:t>
            </a:r>
            <a:r>
              <a:rPr lang="x-none" sz="1100" b="1" dirty="0"/>
              <a:t>בניית </a:t>
            </a:r>
            <a:r>
              <a:rPr lang="x-none" sz="1100" b="1" i="0" u="none" strike="noStrike" cap="none" dirty="0">
                <a:solidFill>
                  <a:srgbClr val="000000"/>
                </a:solidFill>
              </a:rPr>
              <a:t>הפרסונה </a:t>
            </a: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PERSONA </a:t>
            </a:r>
            <a:r>
              <a:rPr lang="he-IL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שיש </a:t>
            </a: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לו את הצורך / בעיה שאתם תנסו לפתור.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הפרסונה </a:t>
            </a:r>
            <a:r>
              <a:rPr lang="x-none" sz="1100" b="1" dirty="0"/>
              <a:t>מייצגת </a:t>
            </a:r>
            <a:r>
              <a:rPr lang="x-none" sz="1100" dirty="0"/>
              <a:t>את משתמש היעד שלכם באופן מדוייק יותר.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3"/>
          <p:cNvSpPr/>
          <p:nvPr/>
        </p:nvSpPr>
        <p:spPr>
          <a:xfrm>
            <a:off x="4442185" y="2074675"/>
            <a:ext cx="18354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/>
              <a:t>תמציאו שם לפרסונה...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3"/>
          <p:cNvSpPr/>
          <p:nvPr/>
        </p:nvSpPr>
        <p:spPr>
          <a:xfrm>
            <a:off x="4442185" y="2489875"/>
            <a:ext cx="18354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גיל ?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3"/>
          <p:cNvSpPr/>
          <p:nvPr/>
        </p:nvSpPr>
        <p:spPr>
          <a:xfrm>
            <a:off x="984300" y="2074675"/>
            <a:ext cx="3189900" cy="706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רישמו כאן את המצב </a:t>
            </a:r>
            <a:r>
              <a:rPr lang="x-none" sz="1200" b="1">
                <a:solidFill>
                  <a:srgbClr val="38761D"/>
                </a:solidFill>
              </a:rPr>
              <a:t>הרצוי</a:t>
            </a:r>
            <a:r>
              <a:rPr lang="x-none" sz="1200">
                <a:solidFill>
                  <a:schemeClr val="dk1"/>
                </a:solidFill>
              </a:rPr>
              <a:t>...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64" name="Google Shape;164;p23"/>
          <p:cNvSpPr txBox="1"/>
          <p:nvPr/>
        </p:nvSpPr>
        <p:spPr>
          <a:xfrm>
            <a:off x="7601750" y="17250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>
                <a:solidFill>
                  <a:srgbClr val="6FA8DC"/>
                </a:solidFill>
              </a:rPr>
              <a:t>הגדרת הבעיה</a:t>
            </a:r>
            <a:endParaRPr sz="1700">
              <a:solidFill>
                <a:srgbClr val="6FA8DC"/>
              </a:solidFill>
            </a:endParaRPr>
          </a:p>
        </p:txBody>
      </p:sp>
      <p:sp>
        <p:nvSpPr>
          <p:cNvPr id="165" name="Google Shape;165;p23"/>
          <p:cNvSpPr txBox="1"/>
          <p:nvPr/>
        </p:nvSpPr>
        <p:spPr>
          <a:xfrm>
            <a:off x="1576375" y="172500"/>
            <a:ext cx="5698200" cy="2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>
                <a:solidFill>
                  <a:srgbClr val="6FA8DC"/>
                </a:solidFill>
              </a:rPr>
              <a:t>הפרסונה שלכם</a:t>
            </a:r>
            <a:endParaRPr sz="1900" b="1">
              <a:solidFill>
                <a:srgbClr val="6FA8DC"/>
              </a:solidFill>
            </a:endParaRPr>
          </a:p>
        </p:txBody>
      </p:sp>
      <p:cxnSp>
        <p:nvCxnSpPr>
          <p:cNvPr id="166" name="Google Shape;166;p23"/>
          <p:cNvCxnSpPr/>
          <p:nvPr/>
        </p:nvCxnSpPr>
        <p:spPr>
          <a:xfrm>
            <a:off x="7561975" y="128000"/>
            <a:ext cx="0" cy="563100"/>
          </a:xfrm>
          <a:prstGeom prst="straightConnector1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7" name="Google Shape;167;p23"/>
          <p:cNvSpPr/>
          <p:nvPr/>
        </p:nvSpPr>
        <p:spPr>
          <a:xfrm>
            <a:off x="4442174" y="2905075"/>
            <a:ext cx="1835400" cy="1326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מאפיינים נוספים : לדוגמא ספורטאי, גיימר, גר במרכז הארץ...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3"/>
          <p:cNvSpPr txBox="1"/>
          <p:nvPr/>
        </p:nvSpPr>
        <p:spPr>
          <a:xfrm>
            <a:off x="1174200" y="1659475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לגבי התהליך תחום שבחרתם במשימה הראשונה: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>
                <a:solidFill>
                  <a:schemeClr val="dk1"/>
                </a:solidFill>
              </a:rPr>
              <a:t>תארו את המצב הרצוי שלו/שלה</a:t>
            </a:r>
            <a:endParaRPr sz="1000"/>
          </a:p>
        </p:txBody>
      </p:sp>
      <p:sp>
        <p:nvSpPr>
          <p:cNvPr id="169" name="Google Shape;169;p23"/>
          <p:cNvSpPr txBox="1"/>
          <p:nvPr/>
        </p:nvSpPr>
        <p:spPr>
          <a:xfrm>
            <a:off x="1174200" y="2982500"/>
            <a:ext cx="3000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לגבי התהליך תחום שבחרתם במשימה הראשונה: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>
                <a:solidFill>
                  <a:schemeClr val="dk1"/>
                </a:solidFill>
              </a:rPr>
              <a:t>תיאור הבעיה או תסכולים שלו/שלה במצב הנוכחי: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170" name="Google Shape;170;p23"/>
          <p:cNvSpPr/>
          <p:nvPr/>
        </p:nvSpPr>
        <p:spPr>
          <a:xfrm>
            <a:off x="984300" y="3450250"/>
            <a:ext cx="3189900" cy="706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רישמו כאן את המצב </a:t>
            </a:r>
            <a:r>
              <a:rPr lang="x-none" sz="1200" b="1">
                <a:solidFill>
                  <a:srgbClr val="FF0000"/>
                </a:solidFill>
              </a:rPr>
              <a:t>המצוי</a:t>
            </a:r>
            <a:r>
              <a:rPr lang="x-none" sz="1200">
                <a:solidFill>
                  <a:schemeClr val="dk1"/>
                </a:solidFill>
              </a:rPr>
              <a:t>...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71" name="Google Shape;171;p23"/>
          <p:cNvSpPr txBox="1"/>
          <p:nvPr/>
        </p:nvSpPr>
        <p:spPr>
          <a:xfrm>
            <a:off x="6780088" y="3090200"/>
            <a:ext cx="144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אתם יכולים לשים תמונה שמייצגת את המשתמש שלכם...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672</Words>
  <Application>Microsoft Office PowerPoint</Application>
  <PresentationFormat>On-screen Show (16:9)</PresentationFormat>
  <Paragraphs>88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משימה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משימה 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משימה 1</dc:title>
  <dc:creator>Michal Giladi</dc:creator>
  <cp:lastModifiedBy>Michal Giladi</cp:lastModifiedBy>
  <cp:revision>5</cp:revision>
  <dcterms:modified xsi:type="dcterms:W3CDTF">2022-06-29T10:06:09Z</dcterms:modified>
</cp:coreProperties>
</file>