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90" autoAdjust="0"/>
  </p:normalViewPr>
  <p:slideViewPr>
    <p:cSldViewPr snapToGrid="0">
      <p:cViewPr varScale="1">
        <p:scale>
          <a:sx n="87" d="100"/>
          <a:sy n="87"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2373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DILJJwsFl3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a:t>
            </a:fld>
            <a:endParaRPr/>
          </a:p>
        </p:txBody>
      </p:sp>
    </p:spTree>
    <p:extLst>
      <p:ext uri="{BB962C8B-B14F-4D97-AF65-F5344CB8AC3E}">
        <p14:creationId xmlns:p14="http://schemas.microsoft.com/office/powerpoint/2010/main" val="190895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וזה עוד בלי שהתייחסנו לתחומים נוספים הקשורים במעגל החיצוני יותר, שיש לקחת בחשבון כאשר מקימים חוות טורבינות רוח. תחומים אלה קשורים בחלק מהשלכות הסביבתיות של השימוש בטורבינות רוח: </a:t>
            </a:r>
            <a:endParaRPr/>
          </a:p>
          <a:p>
            <a:pPr marL="228600" lvl="0" indent="-228600" algn="r" rtl="1">
              <a:spcBef>
                <a:spcPts val="0"/>
              </a:spcBef>
              <a:spcAft>
                <a:spcPts val="0"/>
              </a:spcAft>
              <a:buClr>
                <a:schemeClr val="dk1"/>
              </a:buClr>
              <a:buSzPts val="1200"/>
              <a:buFont typeface="Calibri"/>
              <a:buAutoNum type="arabicPeriod" startAt="4"/>
            </a:pPr>
            <a:r>
              <a:rPr lang="x-none" b="0"/>
              <a:t>עיצוב סביבתי (דבר כזה ענק תקוע באמצע הנוף) </a:t>
            </a:r>
            <a:endParaRPr/>
          </a:p>
          <a:p>
            <a:pPr marL="228600" lvl="0" indent="-228600" algn="r" rtl="1">
              <a:spcBef>
                <a:spcPts val="0"/>
              </a:spcBef>
              <a:spcAft>
                <a:spcPts val="0"/>
              </a:spcAft>
              <a:buClr>
                <a:schemeClr val="dk1"/>
              </a:buClr>
              <a:buSzPts val="1200"/>
              <a:buFont typeface="Calibri"/>
              <a:buAutoNum type="arabicPeriod" startAt="4"/>
            </a:pPr>
            <a:r>
              <a:rPr lang="x-none" b="0"/>
              <a:t>אקוסטיקה (הטורבינות מאוד מרעישות ועלולות להפריע לתושבים באזור) </a:t>
            </a:r>
            <a:endParaRPr/>
          </a:p>
          <a:p>
            <a:pPr marL="228600" lvl="0" indent="-228600" algn="r" rtl="1">
              <a:spcBef>
                <a:spcPts val="0"/>
              </a:spcBef>
              <a:spcAft>
                <a:spcPts val="0"/>
              </a:spcAft>
              <a:buClr>
                <a:schemeClr val="dk1"/>
              </a:buClr>
              <a:buSzPts val="1200"/>
              <a:buFont typeface="Calibri"/>
              <a:buAutoNum type="arabicPeriod" startAt="4"/>
            </a:pPr>
            <a:r>
              <a:rPr lang="x-none" b="0"/>
              <a:t>נדידת עופות (הם נתקעים לפעמים בטורבינות). </a:t>
            </a:r>
            <a:endParaRPr b="0"/>
          </a:p>
          <a:p>
            <a:pPr marL="0" lvl="0" indent="0" algn="r" rtl="1">
              <a:spcBef>
                <a:spcPts val="0"/>
              </a:spcBef>
              <a:spcAft>
                <a:spcPts val="0"/>
              </a:spcAft>
              <a:buNone/>
            </a:pPr>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10</a:t>
            </a:fld>
            <a:endParaRPr/>
          </a:p>
        </p:txBody>
      </p:sp>
    </p:spTree>
    <p:extLst>
      <p:ext uri="{BB962C8B-B14F-4D97-AF65-F5344CB8AC3E}">
        <p14:creationId xmlns:p14="http://schemas.microsoft.com/office/powerpoint/2010/main" val="377231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מפני שטורבינת רוח היא מערכת רב-תחומית הכוללת מרכיבים מתחומים שונים, הפיתוח, הבנייה והתפעול שלה דורשים שיתוף פעולה בין אנשים מתחומים שונים. </a:t>
            </a:r>
            <a:endParaRPr/>
          </a:p>
          <a:p>
            <a:pPr marL="0" lvl="0" indent="0" algn="r" rtl="1">
              <a:spcBef>
                <a:spcPts val="0"/>
              </a:spcBef>
              <a:spcAft>
                <a:spcPts val="0"/>
              </a:spcAft>
              <a:buNone/>
            </a:pPr>
            <a:r>
              <a:rPr lang="x-none"/>
              <a:t>אין צורך שכולם יהיו מומחים בכל התחומים, אך חשוב שכולם יוכלו לדבר עם אנשים ממקצועות שונים. לכן, לכם כתלמידים חשוב שתהיה יכולת חשיבה בין-תחומית. </a:t>
            </a:r>
            <a:endParaRPr/>
          </a:p>
          <a:p>
            <a:pPr marL="0" lvl="0" indent="0" algn="r" rtl="1">
              <a:spcBef>
                <a:spcPts val="0"/>
              </a:spcBef>
              <a:spcAft>
                <a:spcPts val="0"/>
              </a:spcAft>
              <a:buNone/>
            </a:pPr>
            <a:r>
              <a:rPr lang="x-none"/>
              <a:t>לכן חשוב לפתח את היכולות והמיומנויות שיאפשרו לכם כבוגרים ליצור שיתופי פעולה עם אנשים אחרים. חשוב לפתח יכולת חשיבה בין-תחומית ודרך חשיבה של אנלוגיות. </a:t>
            </a:r>
            <a:endParaRPr/>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11</a:t>
            </a:fld>
            <a:endParaRPr/>
          </a:p>
        </p:txBody>
      </p:sp>
    </p:spTree>
    <p:extLst>
      <p:ext uri="{BB962C8B-B14F-4D97-AF65-F5344CB8AC3E}">
        <p14:creationId xmlns:p14="http://schemas.microsoft.com/office/powerpoint/2010/main" val="420527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54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הדוגמה הכי מפורסמת לאיש אשכולות, יודע המון בכל תחומי המדע, ההנדסה, האמנות. </a:t>
            </a:r>
            <a:endParaRPr/>
          </a:p>
          <a:p>
            <a:pPr marL="0" lvl="0" indent="0" algn="r" rtl="1">
              <a:spcBef>
                <a:spcPts val="0"/>
              </a:spcBef>
              <a:spcAft>
                <a:spcPts val="0"/>
              </a:spcAft>
              <a:buNone/>
            </a:pPr>
            <a:r>
              <a:rPr lang="x-none"/>
              <a:t>ידוע בחשיבה פורצת דרך. חשיבה אנלוגית. </a:t>
            </a:r>
            <a:endParaRPr/>
          </a:p>
          <a:p>
            <a:pPr marL="0" lvl="0" indent="0" algn="l" rtl="0">
              <a:spcBef>
                <a:spcPts val="0"/>
              </a:spcBef>
              <a:spcAft>
                <a:spcPts val="0"/>
              </a:spcAft>
              <a:buNone/>
            </a:pPr>
            <a:endParaRPr/>
          </a:p>
        </p:txBody>
      </p:sp>
      <p:sp>
        <p:nvSpPr>
          <p:cNvPr id="220" name="Google Shape;2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13</a:t>
            </a:fld>
            <a:endParaRPr/>
          </a:p>
        </p:txBody>
      </p:sp>
    </p:spTree>
    <p:extLst>
      <p:ext uri="{BB962C8B-B14F-4D97-AF65-F5344CB8AC3E}">
        <p14:creationId xmlns:p14="http://schemas.microsoft.com/office/powerpoint/2010/main" val="1539906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דה וינצ'י חקר רבות תופעות מסוגים שונים ומתחומים שונים, כולל אנטומיה ובעלי חיים. בניירות ובכתבים שהשאיר אחריו ניתן למצוא שרטוטים רבים ויפהפיים הקשורים באנטומיה של בעלי כנף. דה-וינצ'י התעניין מאוד בתעופה, וחקר את מעוף הציפורים. ניתן למצוא השפעות של חקר זה בגרסאות מוקדמות של מכונות מעופפות, כמו זו שרואים באיור המאופיינת במעין כנפי עטלף (סביבות שנת 1480). מכונה זו אמורה היתה להיות מופעלת על ידי אדם הנמצא במרכזה המשתמש בידיו לנפנוף בכנפיים הגדולות. </a:t>
            </a:r>
            <a:endParaRPr/>
          </a:p>
        </p:txBody>
      </p:sp>
      <p:sp>
        <p:nvSpPr>
          <p:cNvPr id="228" name="Google Shape;2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14</a:t>
            </a:fld>
            <a:endParaRPr/>
          </a:p>
        </p:txBody>
      </p:sp>
    </p:spTree>
    <p:extLst>
      <p:ext uri="{BB962C8B-B14F-4D97-AF65-F5344CB8AC3E}">
        <p14:creationId xmlns:p14="http://schemas.microsoft.com/office/powerpoint/2010/main" val="2986345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שרטוט מאוחר יותר (שנת 1489 לערך) מראה מכונה מעופפת מסוג אחר. ניתן לראות כי דה-וינצ'י משתמש כאן בעיקרון שונה לגמרי ליצירת כוח העילוי של המכונה: במקום נפנוף בכנפיים, הוא מנסה לשחזר כאן את עקרון הפעולה של בורג. כפי שהבורג המוכר לנו מתברג בתוך חומר כלשהו (למשל עץ), כך ה"בורג" המעופף מתברג לתוך האוויר – כלומר, דוחף אותו למטה, ועל ידי כך מתרומם בעצמו כלפי מעלה. </a:t>
            </a:r>
            <a:endParaRPr/>
          </a:p>
          <a:p>
            <a:pPr marL="0" lvl="0" indent="0" algn="r" rtl="1">
              <a:spcBef>
                <a:spcPts val="0"/>
              </a:spcBef>
              <a:spcAft>
                <a:spcPts val="0"/>
              </a:spcAft>
              <a:buNone/>
            </a:pPr>
            <a:r>
              <a:rPr lang="x-none" b="1"/>
              <a:t>דה-וינצ'י יצר למעשה אנלוגיה בין הבורג ה"רגיל" לבין בורג מעופף – הן מבחינת המבנה שלו והן מבחינת הפונקציונליות שלו, כלומר עיקרון הפעולה שלו והמטרה של פעולתו. </a:t>
            </a:r>
            <a:endParaRPr/>
          </a:p>
        </p:txBody>
      </p:sp>
      <p:sp>
        <p:nvSpPr>
          <p:cNvPr id="239" name="Google Shape;2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15</a:t>
            </a:fld>
            <a:endParaRPr/>
          </a:p>
        </p:txBody>
      </p:sp>
    </p:spTree>
    <p:extLst>
      <p:ext uri="{BB962C8B-B14F-4D97-AF65-F5344CB8AC3E}">
        <p14:creationId xmlns:p14="http://schemas.microsoft.com/office/powerpoint/2010/main" val="1221480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אמנם המכונה המעופפת הזו של דה-וינצ'י לא נבנתה מעולם בתקופת חייו (כמו יתר המצאותיו, שנותרו על הנייר). אך שימו לב לדמיון הרב בין המכונה המעופפת של דה-וינצ'י למכונה מעופפת אחרת, מודרנית, שאנו מכירים – המסוק. אולי זה לא נראה כך במבט ראשון, אך רוטור המסוק המודרני פועל על פי אותו העיקרון שעליו חשב לאונרדו דה-וינצ'י. </a:t>
            </a:r>
            <a:endParaRPr/>
          </a:p>
        </p:txBody>
      </p:sp>
      <p:sp>
        <p:nvSpPr>
          <p:cNvPr id="248" name="Google Shape;2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16</a:t>
            </a:fld>
            <a:endParaRPr/>
          </a:p>
        </p:txBody>
      </p:sp>
    </p:spTree>
    <p:extLst>
      <p:ext uri="{BB962C8B-B14F-4D97-AF65-F5344CB8AC3E}">
        <p14:creationId xmlns:p14="http://schemas.microsoft.com/office/powerpoint/2010/main" val="109419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במשחק שעשינו עם הקלפים אתם הגדרתם כל מיני סוגים של דמיון או מכנה משותף. אולם, לא כל דמיון או מכנה משותף נחשבים לאנלוגיה. </a:t>
            </a:r>
            <a:endParaRPr/>
          </a:p>
          <a:p>
            <a:pPr marL="0" lvl="0" indent="0" algn="r" rtl="1">
              <a:spcBef>
                <a:spcPts val="0"/>
              </a:spcBef>
              <a:spcAft>
                <a:spcPts val="0"/>
              </a:spcAft>
              <a:buNone/>
            </a:pPr>
            <a:r>
              <a:rPr lang="x-none"/>
              <a:t>אנלוגיה היא דמיון בין שני מושגים, או תבניות זהות שקיימות בין שתי תופעות שונות. </a:t>
            </a:r>
            <a:endParaRPr/>
          </a:p>
          <a:p>
            <a:pPr marL="0" lvl="0" indent="0" algn="r" rtl="1">
              <a:spcBef>
                <a:spcPts val="0"/>
              </a:spcBef>
              <a:spcAft>
                <a:spcPts val="0"/>
              </a:spcAft>
              <a:buNone/>
            </a:pPr>
            <a:r>
              <a:rPr lang="x-none"/>
              <a:t>ההגדרה לעיל מעט מופשטת. אנו נראה בהמשך דוגמאות שיבהירו את הרעיון. </a:t>
            </a:r>
            <a:endParaRPr/>
          </a:p>
        </p:txBody>
      </p:sp>
      <p:sp>
        <p:nvSpPr>
          <p:cNvPr id="258" name="Google Shape;2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17</a:t>
            </a:fld>
            <a:endParaRPr/>
          </a:p>
        </p:txBody>
      </p:sp>
    </p:spTree>
    <p:extLst>
      <p:ext uri="{BB962C8B-B14F-4D97-AF65-F5344CB8AC3E}">
        <p14:creationId xmlns:p14="http://schemas.microsoft.com/office/powerpoint/2010/main" val="273142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dirty="0"/>
              <a:t>הציגו לתלמידים את ארבעת האיורים הללו, ושאלו אותם מהי לדעתם האנלוגיה ביניהם, או משהו המשותף לכל התופעות </a:t>
            </a:r>
            <a:endParaRPr dirty="0"/>
          </a:p>
        </p:txBody>
      </p:sp>
      <p:sp>
        <p:nvSpPr>
          <p:cNvPr id="268" name="Google Shape;26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18</a:t>
            </a:fld>
            <a:endParaRPr/>
          </a:p>
        </p:txBody>
      </p:sp>
    </p:spTree>
    <p:extLst>
      <p:ext uri="{BB962C8B-B14F-4D97-AF65-F5344CB8AC3E}">
        <p14:creationId xmlns:p14="http://schemas.microsoft.com/office/powerpoint/2010/main" val="317189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בשקופית ישנן 4 תופעות (משמאל לימין): </a:t>
            </a:r>
            <a:endParaRPr/>
          </a:p>
          <a:p>
            <a:pPr marL="228600" lvl="0" indent="-228600" algn="r" rtl="1">
              <a:spcBef>
                <a:spcPts val="0"/>
              </a:spcBef>
              <a:spcAft>
                <a:spcPts val="0"/>
              </a:spcAft>
              <a:buClr>
                <a:schemeClr val="dk1"/>
              </a:buClr>
              <a:buSzPts val="1200"/>
              <a:buFont typeface="Calibri"/>
              <a:buAutoNum type="arabicPeriod"/>
            </a:pPr>
            <a:r>
              <a:rPr lang="x-none"/>
              <a:t>מבנה יציב של מתעמלים </a:t>
            </a:r>
            <a:endParaRPr/>
          </a:p>
          <a:p>
            <a:pPr marL="228600" lvl="0" indent="-228600" algn="r" rtl="1">
              <a:spcBef>
                <a:spcPts val="0"/>
              </a:spcBef>
              <a:spcAft>
                <a:spcPts val="0"/>
              </a:spcAft>
              <a:buClr>
                <a:schemeClr val="dk1"/>
              </a:buClr>
              <a:buSzPts val="1200"/>
              <a:buFont typeface="Calibri"/>
              <a:buAutoNum type="arabicPeriod"/>
            </a:pPr>
            <a:r>
              <a:rPr lang="x-none"/>
              <a:t>התקררות כוס תה לטמפרטורת החדר </a:t>
            </a:r>
            <a:endParaRPr/>
          </a:p>
          <a:p>
            <a:pPr marL="228600" lvl="0" indent="-228600" algn="r" rtl="1">
              <a:spcBef>
                <a:spcPts val="0"/>
              </a:spcBef>
              <a:spcAft>
                <a:spcPts val="0"/>
              </a:spcAft>
              <a:buClr>
                <a:schemeClr val="dk1"/>
              </a:buClr>
              <a:buSzPts val="1200"/>
              <a:buFont typeface="Calibri"/>
              <a:buAutoNum type="arabicPeriod"/>
            </a:pPr>
            <a:r>
              <a:rPr lang="x-none"/>
              <a:t>דיפוזיה של נוזל בנוזל אחר עד לקבלת תמיסה אחידה </a:t>
            </a:r>
            <a:endParaRPr/>
          </a:p>
          <a:p>
            <a:pPr marL="228600" lvl="0" indent="-228600" algn="r" rtl="1">
              <a:spcBef>
                <a:spcPts val="0"/>
              </a:spcBef>
              <a:spcAft>
                <a:spcPts val="0"/>
              </a:spcAft>
              <a:buClr>
                <a:schemeClr val="dk1"/>
              </a:buClr>
              <a:buSzPts val="1200"/>
              <a:buFont typeface="Calibri"/>
              <a:buAutoNum type="arabicPeriod"/>
            </a:pPr>
            <a:r>
              <a:rPr lang="x-none"/>
              <a:t>מאזניים מאוזנים </a:t>
            </a:r>
            <a:endParaRPr/>
          </a:p>
          <a:p>
            <a:pPr marL="0" lvl="0" indent="0" algn="r" rtl="1">
              <a:spcBef>
                <a:spcPts val="0"/>
              </a:spcBef>
              <a:spcAft>
                <a:spcPts val="0"/>
              </a:spcAft>
              <a:buClr>
                <a:schemeClr val="dk1"/>
              </a:buClr>
              <a:buSzPts val="1200"/>
              <a:buFont typeface="Arial"/>
              <a:buNone/>
            </a:pPr>
            <a:endParaRPr/>
          </a:p>
          <a:p>
            <a:pPr marL="0" lvl="0" indent="0" algn="r" rtl="1">
              <a:spcBef>
                <a:spcPts val="0"/>
              </a:spcBef>
              <a:spcAft>
                <a:spcPts val="0"/>
              </a:spcAft>
              <a:buClr>
                <a:schemeClr val="dk1"/>
              </a:buClr>
              <a:buSzPts val="1200"/>
              <a:buFont typeface="Arial"/>
              <a:buNone/>
            </a:pPr>
            <a:r>
              <a:rPr lang="x-none"/>
              <a:t>האנלוגיה ביניהם (או המכנה המשותף): שיווי משקל </a:t>
            </a:r>
            <a:endParaRPr/>
          </a:p>
          <a:p>
            <a:pPr marL="0" lvl="0" indent="0" algn="r" rtl="1">
              <a:spcBef>
                <a:spcPts val="0"/>
              </a:spcBef>
              <a:spcAft>
                <a:spcPts val="0"/>
              </a:spcAft>
              <a:buClr>
                <a:schemeClr val="dk1"/>
              </a:buClr>
              <a:buSzPts val="1200"/>
              <a:buFont typeface="Arial"/>
              <a:buNone/>
            </a:pPr>
            <a:endParaRPr/>
          </a:p>
          <a:p>
            <a:pPr marL="0" lvl="0" indent="0" algn="r" rtl="1">
              <a:spcBef>
                <a:spcPts val="0"/>
              </a:spcBef>
              <a:spcAft>
                <a:spcPts val="0"/>
              </a:spcAft>
              <a:buClr>
                <a:schemeClr val="dk1"/>
              </a:buClr>
              <a:buSzPts val="1200"/>
              <a:buFont typeface="Arial"/>
              <a:buNone/>
            </a:pPr>
            <a:r>
              <a:rPr lang="x-none"/>
              <a:t>קל לראות שהאנלוגיה הזו מחברת בין תחומים שונים. </a:t>
            </a:r>
            <a:endParaRPr/>
          </a:p>
          <a:p>
            <a:pPr marL="0" lvl="0" indent="0" algn="r" rtl="1">
              <a:spcBef>
                <a:spcPts val="0"/>
              </a:spcBef>
              <a:spcAft>
                <a:spcPts val="0"/>
              </a:spcAft>
              <a:buClr>
                <a:schemeClr val="dk1"/>
              </a:buClr>
              <a:buSzPts val="1200"/>
              <a:buFont typeface="Arial"/>
              <a:buNone/>
            </a:pPr>
            <a:r>
              <a:rPr lang="x-none"/>
              <a:t>ארבע התמונות מראות שיווי משקל – משלושה תחומים שונים: </a:t>
            </a:r>
            <a:endParaRPr/>
          </a:p>
          <a:p>
            <a:pPr marL="228600" lvl="0" indent="-228600" algn="r" rtl="1">
              <a:spcBef>
                <a:spcPts val="0"/>
              </a:spcBef>
              <a:spcAft>
                <a:spcPts val="0"/>
              </a:spcAft>
              <a:buClr>
                <a:schemeClr val="dk1"/>
              </a:buClr>
              <a:buSzPts val="1200"/>
              <a:buFont typeface="Calibri"/>
              <a:buAutoNum type="arabicPeriod"/>
            </a:pPr>
            <a:r>
              <a:rPr lang="x-none"/>
              <a:t>מכניקה </a:t>
            </a:r>
            <a:endParaRPr/>
          </a:p>
          <a:p>
            <a:pPr marL="228600" lvl="0" indent="-228600" algn="r" rtl="1">
              <a:spcBef>
                <a:spcPts val="0"/>
              </a:spcBef>
              <a:spcAft>
                <a:spcPts val="0"/>
              </a:spcAft>
              <a:buClr>
                <a:schemeClr val="dk1"/>
              </a:buClr>
              <a:buSzPts val="1200"/>
              <a:buFont typeface="Calibri"/>
              <a:buAutoNum type="arabicPeriod"/>
            </a:pPr>
            <a:r>
              <a:rPr lang="x-none"/>
              <a:t>תרמודינמיקה </a:t>
            </a:r>
            <a:endParaRPr/>
          </a:p>
          <a:p>
            <a:pPr marL="228600" lvl="0" indent="-228600" algn="r" rtl="1">
              <a:spcBef>
                <a:spcPts val="0"/>
              </a:spcBef>
              <a:spcAft>
                <a:spcPts val="0"/>
              </a:spcAft>
              <a:buClr>
                <a:schemeClr val="dk1"/>
              </a:buClr>
              <a:buSzPts val="1200"/>
              <a:buFont typeface="Calibri"/>
              <a:buAutoNum type="arabicPeriod"/>
            </a:pPr>
            <a:r>
              <a:rPr lang="x-none"/>
              <a:t>כימיה </a:t>
            </a:r>
            <a:endParaRPr/>
          </a:p>
        </p:txBody>
      </p:sp>
      <p:sp>
        <p:nvSpPr>
          <p:cNvPr id="279" name="Google Shape;27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19</a:t>
            </a:fld>
            <a:endParaRPr/>
          </a:p>
        </p:txBody>
      </p:sp>
    </p:spTree>
    <p:extLst>
      <p:ext uri="{BB962C8B-B14F-4D97-AF65-F5344CB8AC3E}">
        <p14:creationId xmlns:p14="http://schemas.microsoft.com/office/powerpoint/2010/main" val="175517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34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דמיינו בלון מלא אוויר שקצהו מוחזק אך אינו קשור. כשעוזבים את הבלון – הוא מתחיל להתעופף לכל כיוון בעוד האוויר משתחרר ממנו במהרה. </a:t>
            </a:r>
            <a:endParaRPr/>
          </a:p>
          <a:p>
            <a:pPr marL="0" lvl="0" indent="0" algn="r" rtl="1">
              <a:spcBef>
                <a:spcPts val="0"/>
              </a:spcBef>
              <a:spcAft>
                <a:spcPts val="0"/>
              </a:spcAft>
              <a:buNone/>
            </a:pPr>
            <a:r>
              <a:rPr lang="x-none"/>
              <a:t>(רצוי להדגים זאת עם בלון אמיתי בכיתה) </a:t>
            </a:r>
            <a:endParaRPr/>
          </a:p>
        </p:txBody>
      </p:sp>
      <p:sp>
        <p:nvSpPr>
          <p:cNvPr id="293" name="Google Shape;29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20</a:t>
            </a:fld>
            <a:endParaRPr/>
          </a:p>
        </p:txBody>
      </p:sp>
    </p:spTree>
    <p:extLst>
      <p:ext uri="{BB962C8B-B14F-4D97-AF65-F5344CB8AC3E}">
        <p14:creationId xmlns:p14="http://schemas.microsoft.com/office/powerpoint/2010/main" val="2997968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שאלו את התלמידים: מבין שלוש התופעות שלפניכם, איזו תנועה אנלוגית לתנועת הבלון? </a:t>
            </a:r>
            <a:endParaRPr/>
          </a:p>
          <a:p>
            <a:pPr marL="0" lvl="0" indent="0" algn="r" rtl="1">
              <a:spcBef>
                <a:spcPts val="0"/>
              </a:spcBef>
              <a:spcAft>
                <a:spcPts val="0"/>
              </a:spcAft>
              <a:buNone/>
            </a:pPr>
            <a:endParaRPr/>
          </a:p>
          <a:p>
            <a:pPr marL="0" lvl="0" indent="0" algn="r" rtl="1">
              <a:spcBef>
                <a:spcPts val="0"/>
              </a:spcBef>
              <a:spcAft>
                <a:spcPts val="0"/>
              </a:spcAft>
              <a:buNone/>
            </a:pPr>
            <a:r>
              <a:rPr lang="x-none"/>
              <a:t>התשובה היא: המשגר ("טיל") שבקליפ השמאלי. </a:t>
            </a:r>
            <a:endParaRPr/>
          </a:p>
          <a:p>
            <a:pPr marL="0" lvl="0" indent="0" algn="r" rtl="1">
              <a:spcBef>
                <a:spcPts val="0"/>
              </a:spcBef>
              <a:spcAft>
                <a:spcPts val="0"/>
              </a:spcAft>
              <a:buNone/>
            </a:pPr>
            <a:r>
              <a:rPr lang="x-none"/>
              <a:t>מדוע יש כאן אנלוגיה? משום שבשתי התופעות מסתתר עיקרון דומה של תנועה. הבלון נע לכיוון אחד כתוצאה מהאוויר שבתוכו שמשתחרר ונע לכיוון הנגדי (יש כאן ביטוי לחוק השלישי של ניוטון: חוק הפעולה והתגובה). באופן דומה, המשגר נע למעלה כתוצאה מהדלק ("סילון") שיוצא מהמנוע שבתחתיתו (שוב, זהו ביטוי לחוק השלישי של ניוטון). </a:t>
            </a:r>
            <a:endParaRPr/>
          </a:p>
          <a:p>
            <a:pPr marL="0" lvl="0" indent="0" algn="r" rtl="1">
              <a:spcBef>
                <a:spcPts val="0"/>
              </a:spcBef>
              <a:spcAft>
                <a:spcPts val="0"/>
              </a:spcAft>
              <a:buNone/>
            </a:pPr>
            <a:r>
              <a:rPr lang="x-none"/>
              <a:t>לעומת זאת, בשתי התופעות האחרות (דגים שוחים ורכבת נוסעת) התנועה נעשית על ידי דחיפה של חומר שנמצא מחוץ לאובייקט עצמו (המים שבהם הדגים שוחים או המסילה שעליה נוסעת הרכבת). </a:t>
            </a:r>
            <a:endParaRPr/>
          </a:p>
        </p:txBody>
      </p:sp>
      <p:sp>
        <p:nvSpPr>
          <p:cNvPr id="300" name="Google Shape;30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21</a:t>
            </a:fld>
            <a:endParaRPr/>
          </a:p>
        </p:txBody>
      </p:sp>
    </p:spTree>
    <p:extLst>
      <p:ext uri="{BB962C8B-B14F-4D97-AF65-F5344CB8AC3E}">
        <p14:creationId xmlns:p14="http://schemas.microsoft.com/office/powerpoint/2010/main" val="4162225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a:p>
            <a:pPr marL="0" lvl="0" indent="0" algn="r" rtl="1">
              <a:spcBef>
                <a:spcPts val="0"/>
              </a:spcBef>
              <a:spcAft>
                <a:spcPts val="0"/>
              </a:spcAft>
              <a:buNone/>
            </a:pPr>
            <a:r>
              <a:rPr lang="x-none"/>
              <a:t>זהו המקום להזכיר שכאשר עוסקים באנלוגיות, מסתכלים תמיד גם על הדמיון וגם על השוני שבין שתי התופעות. לכל אנלוגיה יש את גבולות הדמיון שלה, וחשוב לדעת מהם – על מנת שלא נסיק מסקנות שגויות מתוך האנלוגיה. </a:t>
            </a:r>
            <a:endParaRPr/>
          </a:p>
          <a:p>
            <a:pPr marL="0" lvl="0" indent="0" algn="r" rtl="1">
              <a:spcBef>
                <a:spcPts val="0"/>
              </a:spcBef>
              <a:spcAft>
                <a:spcPts val="0"/>
              </a:spcAft>
              <a:buNone/>
            </a:pPr>
            <a:r>
              <a:rPr lang="x-none"/>
              <a:t>דונו עם התלמידים: מה דומה בין הבלון למשגר? מה שונה? </a:t>
            </a:r>
            <a:endParaRPr/>
          </a:p>
          <a:p>
            <a:pPr marL="0" lvl="0" indent="0" algn="r" rtl="1">
              <a:spcBef>
                <a:spcPts val="0"/>
              </a:spcBef>
              <a:spcAft>
                <a:spcPts val="0"/>
              </a:spcAft>
              <a:buNone/>
            </a:pPr>
            <a:endParaRPr/>
          </a:p>
          <a:p>
            <a:pPr marL="0" marR="0" lvl="0" indent="0" algn="r" rtl="1">
              <a:lnSpc>
                <a:spcPct val="100000"/>
              </a:lnSpc>
              <a:spcBef>
                <a:spcPts val="0"/>
              </a:spcBef>
              <a:spcAft>
                <a:spcPts val="0"/>
              </a:spcAft>
              <a:buClr>
                <a:schemeClr val="dk1"/>
              </a:buClr>
              <a:buSzPts val="1200"/>
              <a:buFont typeface="Calibri"/>
              <a:buNone/>
            </a:pPr>
            <a:r>
              <a:rPr lang="x-none"/>
              <a:t>לבסוף, ציינו כי זוהי אנלוגיה בתחום המכניקה. </a:t>
            </a:r>
            <a:endParaRPr/>
          </a:p>
        </p:txBody>
      </p:sp>
      <p:sp>
        <p:nvSpPr>
          <p:cNvPr id="310" name="Google Shape;31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22</a:t>
            </a:fld>
            <a:endParaRPr/>
          </a:p>
        </p:txBody>
      </p:sp>
    </p:spTree>
    <p:extLst>
      <p:ext uri="{BB962C8B-B14F-4D97-AF65-F5344CB8AC3E}">
        <p14:creationId xmlns:p14="http://schemas.microsoft.com/office/powerpoint/2010/main" val="213278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בשקופית רואים הצעה לחלוקה של קלפי המשחק ל-3 קבוצות, על פי 3 אנלוגיות: </a:t>
            </a:r>
            <a:endParaRPr/>
          </a:p>
          <a:p>
            <a:pPr marL="0" lvl="0" indent="0" algn="r" rtl="1">
              <a:spcBef>
                <a:spcPts val="0"/>
              </a:spcBef>
              <a:spcAft>
                <a:spcPts val="0"/>
              </a:spcAft>
              <a:buNone/>
            </a:pPr>
            <a:endParaRPr/>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23</a:t>
            </a:fld>
            <a:endParaRPr/>
          </a:p>
        </p:txBody>
      </p:sp>
    </p:spTree>
    <p:extLst>
      <p:ext uri="{BB962C8B-B14F-4D97-AF65-F5344CB8AC3E}">
        <p14:creationId xmlns:p14="http://schemas.microsoft.com/office/powerpoint/2010/main" val="3444876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בשקופית רואים הצעה לחלוקה של קלפי המשחק ל-3 קבוצות, על פי 3 אנלוגיות: </a:t>
            </a:r>
            <a:endParaRPr/>
          </a:p>
          <a:p>
            <a:pPr marL="0" lvl="0" indent="0" algn="r" rtl="1">
              <a:spcBef>
                <a:spcPts val="0"/>
              </a:spcBef>
              <a:spcAft>
                <a:spcPts val="0"/>
              </a:spcAft>
              <a:buNone/>
            </a:pPr>
            <a:endParaRPr/>
          </a:p>
        </p:txBody>
      </p:sp>
      <p:sp>
        <p:nvSpPr>
          <p:cNvPr id="336" name="Google Shape;33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24</a:t>
            </a:fld>
            <a:endParaRPr/>
          </a:p>
        </p:txBody>
      </p:sp>
    </p:spTree>
    <p:extLst>
      <p:ext uri="{BB962C8B-B14F-4D97-AF65-F5344CB8AC3E}">
        <p14:creationId xmlns:p14="http://schemas.microsoft.com/office/powerpoint/2010/main" val="2300134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בשקופית רואים הצעה לחלוקה של קלפי המשחק ל-3 קבוצות, על פי 3 אנלוגיות: </a:t>
            </a:r>
            <a:endParaRPr/>
          </a:p>
          <a:p>
            <a:pPr marL="0" lvl="0" indent="0" algn="r" rtl="1">
              <a:spcBef>
                <a:spcPts val="0"/>
              </a:spcBef>
              <a:spcAft>
                <a:spcPts val="0"/>
              </a:spcAft>
              <a:buNone/>
            </a:pPr>
            <a:endParaRPr/>
          </a:p>
        </p:txBody>
      </p:sp>
      <p:sp>
        <p:nvSpPr>
          <p:cNvPr id="349" name="Google Shape;34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25</a:t>
            </a:fld>
            <a:endParaRPr/>
          </a:p>
        </p:txBody>
      </p:sp>
    </p:spTree>
    <p:extLst>
      <p:ext uri="{BB962C8B-B14F-4D97-AF65-F5344CB8AC3E}">
        <p14:creationId xmlns:p14="http://schemas.microsoft.com/office/powerpoint/2010/main" val="2168580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בשקופית רואים הצעה לחלוקה של קלפי המשחק ל-3 קבוצות, על פי 3 אנלוגיות: </a:t>
            </a:r>
            <a:endParaRPr/>
          </a:p>
          <a:p>
            <a:pPr marL="0" lvl="0" indent="0" algn="r" rtl="1">
              <a:spcBef>
                <a:spcPts val="0"/>
              </a:spcBef>
              <a:spcAft>
                <a:spcPts val="0"/>
              </a:spcAft>
              <a:buNone/>
            </a:pPr>
            <a:endParaRPr/>
          </a:p>
        </p:txBody>
      </p:sp>
      <p:sp>
        <p:nvSpPr>
          <p:cNvPr id="362" name="Google Shape;36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26</a:t>
            </a:fld>
            <a:endParaRPr/>
          </a:p>
        </p:txBody>
      </p:sp>
    </p:spTree>
    <p:extLst>
      <p:ext uri="{BB962C8B-B14F-4D97-AF65-F5344CB8AC3E}">
        <p14:creationId xmlns:p14="http://schemas.microsoft.com/office/powerpoint/2010/main" val="2995506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בשקופית רואים הצעה לחלוקה של קלפי המשחק ל-3 קבוצות, על פי 3 אנלוגיות: </a:t>
            </a:r>
            <a:endParaRPr/>
          </a:p>
          <a:p>
            <a:pPr marL="0" lvl="0" indent="0" algn="r" rtl="1">
              <a:spcBef>
                <a:spcPts val="0"/>
              </a:spcBef>
              <a:spcAft>
                <a:spcPts val="0"/>
              </a:spcAft>
              <a:buNone/>
            </a:pPr>
            <a:endParaRPr/>
          </a:p>
        </p:txBody>
      </p:sp>
      <p:sp>
        <p:nvSpPr>
          <p:cNvPr id="375" name="Google Shape;37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27</a:t>
            </a:fld>
            <a:endParaRPr/>
          </a:p>
        </p:txBody>
      </p:sp>
    </p:spTree>
    <p:extLst>
      <p:ext uri="{BB962C8B-B14F-4D97-AF65-F5344CB8AC3E}">
        <p14:creationId xmlns:p14="http://schemas.microsoft.com/office/powerpoint/2010/main" val="2661995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בקשו מהתלמידים להתחלק שוב לצוותים (אותם הצוותים שבהם עבדו בחלק הראשון של השיעור). </a:t>
            </a:r>
            <a:endParaRPr/>
          </a:p>
          <a:p>
            <a:pPr marL="0" lvl="0" indent="0" algn="r" rtl="1">
              <a:spcBef>
                <a:spcPts val="0"/>
              </a:spcBef>
              <a:spcAft>
                <a:spcPts val="0"/>
              </a:spcAft>
              <a:buNone/>
            </a:pPr>
            <a:r>
              <a:rPr lang="x-none"/>
              <a:t>המשימה של כל צוות: לחשוב על 3 תופעות נוספות (שלא מופיעות בקלפים המקוריים) – אחת לכל אנלוגיה. על התלמידים לצייר את התופעה ולמקם את הקלף בקבוצת הקלפים המתאימה לאותה האנלוגיה. </a:t>
            </a:r>
            <a:endParaRPr/>
          </a:p>
          <a:p>
            <a:pPr marL="0" lvl="0" indent="0" algn="r" rtl="1">
              <a:spcBef>
                <a:spcPts val="0"/>
              </a:spcBef>
              <a:spcAft>
                <a:spcPts val="0"/>
              </a:spcAft>
              <a:buNone/>
            </a:pPr>
            <a:r>
              <a:rPr lang="x-none"/>
              <a:t>בקשו מכל קבוצה להציג בקצרה את הקלפים החדשים שיצרו. </a:t>
            </a:r>
            <a:endParaRPr/>
          </a:p>
        </p:txBody>
      </p:sp>
      <p:sp>
        <p:nvSpPr>
          <p:cNvPr id="402" name="Google Shape;40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28</a:t>
            </a:fld>
            <a:endParaRPr/>
          </a:p>
        </p:txBody>
      </p:sp>
    </p:spTree>
    <p:extLst>
      <p:ext uri="{BB962C8B-B14F-4D97-AF65-F5344CB8AC3E}">
        <p14:creationId xmlns:p14="http://schemas.microsoft.com/office/powerpoint/2010/main" val="3557691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סכמו יחד עם התלמידים את עיקרי הדברים. </a:t>
            </a:r>
            <a:endParaRPr/>
          </a:p>
          <a:p>
            <a:pPr marL="0" lvl="0" indent="0" algn="r" rtl="1">
              <a:spcBef>
                <a:spcPts val="0"/>
              </a:spcBef>
              <a:spcAft>
                <a:spcPts val="0"/>
              </a:spcAft>
              <a:buNone/>
            </a:pPr>
            <a:r>
              <a:rPr lang="x-none"/>
              <a:t>בשני השיעורים הבאים (במסגרת שיעורי אנלוגיות) נצלול לעומק נושא האנלוגיות, דרך חקירה של שתי אנלוגיות ספציפיות. </a:t>
            </a:r>
            <a:endParaRPr/>
          </a:p>
        </p:txBody>
      </p:sp>
      <p:sp>
        <p:nvSpPr>
          <p:cNvPr id="423" name="Google Shape;42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29</a:t>
            </a:fld>
            <a:endParaRPr/>
          </a:p>
        </p:txBody>
      </p:sp>
    </p:spTree>
    <p:extLst>
      <p:ext uri="{BB962C8B-B14F-4D97-AF65-F5344CB8AC3E}">
        <p14:creationId xmlns:p14="http://schemas.microsoft.com/office/powerpoint/2010/main" val="416563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במליאה: כל צוות מציג קבוצת קלפים אחת. </a:t>
            </a: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a:t>
            </a:fld>
            <a:endParaRPr/>
          </a:p>
        </p:txBody>
      </p:sp>
    </p:spTree>
    <p:extLst>
      <p:ext uri="{BB962C8B-B14F-4D97-AF65-F5344CB8AC3E}">
        <p14:creationId xmlns:p14="http://schemas.microsoft.com/office/powerpoint/2010/main" val="198518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בית הספר שונה ממה שאנחנו רואים בעולם האמיתי. </a:t>
            </a:r>
            <a:endParaRPr/>
          </a:p>
          <a:p>
            <a:pPr marL="0" lvl="0" indent="0" algn="r" rtl="1">
              <a:spcBef>
                <a:spcPts val="0"/>
              </a:spcBef>
              <a:spcAft>
                <a:spcPts val="0"/>
              </a:spcAft>
              <a:buNone/>
            </a:pPr>
            <a:r>
              <a:rPr lang="x-none"/>
              <a:t>בבית הספר אתם לומדים בדרך כלל לפי מקצועות לימוד – כל תחום מקבל שיעור משלו: מתמטיקה, אמנות, היסטוריה, פיזיקה, ספרות וכו'. </a:t>
            </a:r>
            <a:endParaRPr/>
          </a:p>
          <a:p>
            <a:pPr marL="0" lvl="0" indent="0" algn="r" rtl="1">
              <a:spcBef>
                <a:spcPts val="0"/>
              </a:spcBef>
              <a:spcAft>
                <a:spcPts val="0"/>
              </a:spcAft>
              <a:buNone/>
            </a:pPr>
            <a:r>
              <a:rPr lang="x-none"/>
              <a:t>לעומת זאת, רוב התופעות שאנו פוגשים בעולם האמיתי, או פרויקטים שאנשים עובדים עליהם, הם רב-תחומיים – כלומר, כוללים בתוכם מרכיבים מתחומים שונים ש"מולחמים" יחדיו. </a:t>
            </a: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4</a:t>
            </a:fld>
            <a:endParaRPr/>
          </a:p>
        </p:txBody>
      </p:sp>
    </p:spTree>
    <p:extLst>
      <p:ext uri="{BB962C8B-B14F-4D97-AF65-F5344CB8AC3E}">
        <p14:creationId xmlns:p14="http://schemas.microsoft.com/office/powerpoint/2010/main" val="270776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בית הספר שונה ממה שאנחנו רואים בעולם האמיתי. </a:t>
            </a:r>
            <a:endParaRPr/>
          </a:p>
          <a:p>
            <a:pPr marL="0" lvl="0" indent="0" algn="r" rtl="1">
              <a:spcBef>
                <a:spcPts val="0"/>
              </a:spcBef>
              <a:spcAft>
                <a:spcPts val="0"/>
              </a:spcAft>
              <a:buNone/>
            </a:pPr>
            <a:r>
              <a:rPr lang="x-none"/>
              <a:t>בבית הספר אתם לומדים בדרך כלל לפי מקצועות לימוד – כל תחום מקבל שיעור משלו: מתמטיקה, אמנות, היסטוריה, פיזיקה, ספרות וכו'. </a:t>
            </a:r>
            <a:endParaRPr/>
          </a:p>
          <a:p>
            <a:pPr marL="0" lvl="0" indent="0" algn="r" rtl="1">
              <a:spcBef>
                <a:spcPts val="0"/>
              </a:spcBef>
              <a:spcAft>
                <a:spcPts val="0"/>
              </a:spcAft>
              <a:buNone/>
            </a:pPr>
            <a:r>
              <a:rPr lang="x-none"/>
              <a:t>לעומת זאת, רוב התופעות שאנו פוגשים בעולם האמיתי, או פרויקטים שאנשים עובדים עליהם, הם רב-תחומיים – כלומר, כוללים בתוכם מרכיבים מתחומים שונים ש"מולחמים" יחדיו. </a:t>
            </a:r>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5</a:t>
            </a:fld>
            <a:endParaRPr/>
          </a:p>
        </p:txBody>
      </p:sp>
    </p:spTree>
    <p:extLst>
      <p:ext uri="{BB962C8B-B14F-4D97-AF65-F5344CB8AC3E}">
        <p14:creationId xmlns:p14="http://schemas.microsoft.com/office/powerpoint/2010/main" val="209162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טורבינות רוח הן דוגמה (אחת מיני רבות) למערכת מורכבת בעולם האמיתי הכוללת מרכיבים מתחומים שונים. </a:t>
            </a:r>
            <a:endParaRPr/>
          </a:p>
          <a:p>
            <a:pPr marL="0" lvl="0" indent="0" algn="r" rtl="1">
              <a:spcBef>
                <a:spcPts val="0"/>
              </a:spcBef>
              <a:spcAft>
                <a:spcPts val="0"/>
              </a:spcAft>
              <a:buNone/>
            </a:pPr>
            <a:endParaRPr/>
          </a:p>
          <a:p>
            <a:pPr marL="0" lvl="0" indent="0" algn="r" rtl="1">
              <a:spcBef>
                <a:spcPts val="0"/>
              </a:spcBef>
              <a:spcAft>
                <a:spcPts val="0"/>
              </a:spcAft>
              <a:buNone/>
            </a:pPr>
            <a:r>
              <a:rPr lang="x-none"/>
              <a:t>טורבינת רוח היא דרך מקובלת כיום להפקת אנרגיה חשמלית "ירוקה" – אנרגיה זולה שמקורה ברוחות (זרמי אוויר), כתחליף לדלקים פוסיליים מזהמים שבהם משתמשים בתחנות הכוח המסורתיות (פחם או גז). </a:t>
            </a:r>
            <a:endParaRPr/>
          </a:p>
          <a:p>
            <a:pPr marL="0" lvl="0" indent="0" algn="r" rtl="1">
              <a:spcBef>
                <a:spcPts val="0"/>
              </a:spcBef>
              <a:spcAft>
                <a:spcPts val="0"/>
              </a:spcAft>
              <a:buNone/>
            </a:pP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6</a:t>
            </a:fld>
            <a:endParaRPr/>
          </a:p>
        </p:txBody>
      </p:sp>
    </p:spTree>
    <p:extLst>
      <p:ext uri="{BB962C8B-B14F-4D97-AF65-F5344CB8AC3E}">
        <p14:creationId xmlns:p14="http://schemas.microsoft.com/office/powerpoint/2010/main" val="102012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טורבינות רוח מוקמות במקבצים (או "חוות"), במקומות שבהם יש זרימה רבה של רוח (רוח חזקה ורציפה לאורך שעות רבות). </a:t>
            </a:r>
            <a:endParaRPr/>
          </a:p>
          <a:p>
            <a:pPr marL="0" lvl="0" indent="0" algn="r" rtl="1">
              <a:spcBef>
                <a:spcPts val="0"/>
              </a:spcBef>
              <a:spcAft>
                <a:spcPts val="0"/>
              </a:spcAft>
              <a:buNone/>
            </a:pPr>
            <a:r>
              <a:rPr lang="x-none"/>
              <a:t>זרמי האוויר פוגעים במדחפי הטורבינה, ואלה מפעילים מערכת תמסורות ודרכה מסובבים סליל חשמלי המייצר חשמל (מעין גנרטור). </a:t>
            </a:r>
            <a:endParaRPr/>
          </a:p>
          <a:p>
            <a:pPr marL="0" lvl="0" indent="0" algn="r" rtl="1">
              <a:spcBef>
                <a:spcPts val="0"/>
              </a:spcBef>
              <a:spcAft>
                <a:spcPts val="0"/>
              </a:spcAft>
              <a:buNone/>
            </a:pPr>
            <a:r>
              <a:rPr lang="x-none"/>
              <a:t>החשמל המיוצר בכל טורבינה מועבר בסופו של דבר לרשת חשמל המעבירה אותו לצרכנים (בתים, מפעלים וכו'). </a:t>
            </a:r>
            <a:endParaRPr/>
          </a:p>
        </p:txBody>
      </p:sp>
      <p:sp>
        <p:nvSpPr>
          <p:cNvPr id="155" name="Google Shape;1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7</a:t>
            </a:fld>
            <a:endParaRPr/>
          </a:p>
        </p:txBody>
      </p:sp>
    </p:spTree>
    <p:extLst>
      <p:ext uri="{BB962C8B-B14F-4D97-AF65-F5344CB8AC3E}">
        <p14:creationId xmlns:p14="http://schemas.microsoft.com/office/powerpoint/2010/main" val="236411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dirty="0"/>
              <a:t>סרטון קצר על אופן הפעולה של טורבינת רוח (באנגלית): </a:t>
            </a:r>
            <a:r>
              <a:rPr lang="x-none" sz="1200" u="sng" dirty="0">
                <a:solidFill>
                  <a:schemeClr val="hlink"/>
                </a:solidFill>
                <a:hlinkClick r:id="rId3"/>
              </a:rPr>
              <a:t>https://www.youtube.com/watch?v=DILJJwsFl3w</a:t>
            </a:r>
            <a:r>
              <a:rPr lang="x-none" sz="1200" dirty="0"/>
              <a:t> </a:t>
            </a:r>
            <a:endParaRPr sz="1200" dirty="0"/>
          </a:p>
          <a:p>
            <a:pPr marL="0" lvl="0" indent="0" algn="r" rtl="1">
              <a:spcBef>
                <a:spcPts val="0"/>
              </a:spcBef>
              <a:spcAft>
                <a:spcPts val="0"/>
              </a:spcAft>
              <a:buNone/>
            </a:pPr>
            <a:endParaRPr dirty="0"/>
          </a:p>
          <a:p>
            <a:pPr marL="0" lvl="0" indent="0" algn="r" rtl="1">
              <a:spcBef>
                <a:spcPts val="0"/>
              </a:spcBef>
              <a:spcAft>
                <a:spcPts val="0"/>
              </a:spcAft>
              <a:buNone/>
            </a:pPr>
            <a:r>
              <a:rPr lang="x-none" dirty="0"/>
              <a:t>טורבינות רוח מוקמות במקבצים (או "חוות"), במקומות שבהם יש זרימה רבה של רוח (רוח חזקה ורציפה לאורך שעות רבות). </a:t>
            </a:r>
            <a:endParaRPr dirty="0"/>
          </a:p>
          <a:p>
            <a:pPr marL="0" lvl="0" indent="0" algn="r" rtl="1">
              <a:spcBef>
                <a:spcPts val="0"/>
              </a:spcBef>
              <a:spcAft>
                <a:spcPts val="0"/>
              </a:spcAft>
              <a:buNone/>
            </a:pPr>
            <a:r>
              <a:rPr lang="x-none" dirty="0"/>
              <a:t>זרמי האוויר פוגעים במדחפי הטורבינה, ואלה מפעילים מערכת תמסורות ודרכה מסובבים סליל חשמלי המייצר חשמל (מעין גנרטור). </a:t>
            </a:r>
            <a:endParaRPr dirty="0"/>
          </a:p>
          <a:p>
            <a:pPr marL="0" lvl="0" indent="0" algn="r" rtl="1">
              <a:spcBef>
                <a:spcPts val="0"/>
              </a:spcBef>
              <a:spcAft>
                <a:spcPts val="0"/>
              </a:spcAft>
              <a:buNone/>
            </a:pPr>
            <a:r>
              <a:rPr lang="x-none" dirty="0"/>
              <a:t>החשמל המיוצר בכל טורבינה מועבר בסופו של דבר לרשת חשמל המעבירה אותו לצרכנים (בתים, מפעלים וכו'). </a:t>
            </a:r>
            <a:endParaRPr dirty="0"/>
          </a:p>
        </p:txBody>
      </p:sp>
      <p:sp>
        <p:nvSpPr>
          <p:cNvPr id="163" name="Google Shape;1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8</a:t>
            </a:fld>
            <a:endParaRPr/>
          </a:p>
        </p:txBody>
      </p:sp>
    </p:spTree>
    <p:extLst>
      <p:ext uri="{BB962C8B-B14F-4D97-AF65-F5344CB8AC3E}">
        <p14:creationId xmlns:p14="http://schemas.microsoft.com/office/powerpoint/2010/main" val="1868468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b="1"/>
              <a:t>טורבינת רוח משלבת בתוכה – לכל הפחות – מרכיבים משלושה תחומים שונים: </a:t>
            </a:r>
            <a:endParaRPr/>
          </a:p>
          <a:p>
            <a:pPr marL="228600" lvl="0" indent="-228600" algn="r" rtl="1">
              <a:spcBef>
                <a:spcPts val="0"/>
              </a:spcBef>
              <a:spcAft>
                <a:spcPts val="0"/>
              </a:spcAft>
              <a:buClr>
                <a:schemeClr val="dk1"/>
              </a:buClr>
              <a:buSzPts val="1200"/>
              <a:buFont typeface="Calibri"/>
              <a:buAutoNum type="arabicPeriod"/>
            </a:pPr>
            <a:r>
              <a:rPr lang="x-none"/>
              <a:t>חשמל </a:t>
            </a:r>
            <a:endParaRPr/>
          </a:p>
          <a:p>
            <a:pPr marL="228600" lvl="0" indent="-228600" algn="r" rtl="1">
              <a:spcBef>
                <a:spcPts val="0"/>
              </a:spcBef>
              <a:spcAft>
                <a:spcPts val="0"/>
              </a:spcAft>
              <a:buClr>
                <a:schemeClr val="dk1"/>
              </a:buClr>
              <a:buSzPts val="1200"/>
              <a:buFont typeface="Calibri"/>
              <a:buAutoNum type="arabicPeriod"/>
            </a:pPr>
            <a:r>
              <a:rPr lang="x-none"/>
              <a:t>אווירודינמיקה ומכניקת זורמים </a:t>
            </a:r>
            <a:endParaRPr/>
          </a:p>
          <a:p>
            <a:pPr marL="228600" lvl="0" indent="-228600" algn="r" rtl="1">
              <a:spcBef>
                <a:spcPts val="0"/>
              </a:spcBef>
              <a:spcAft>
                <a:spcPts val="0"/>
              </a:spcAft>
              <a:buClr>
                <a:schemeClr val="dk1"/>
              </a:buClr>
              <a:buSzPts val="1200"/>
              <a:buFont typeface="Calibri"/>
              <a:buAutoNum type="arabicPeriod"/>
            </a:pPr>
            <a:r>
              <a:rPr lang="x-none"/>
              <a:t>תמסורות מכניות </a:t>
            </a:r>
            <a:endParaRPr/>
          </a:p>
          <a:p>
            <a:pPr marL="0" lvl="0" indent="0" algn="r" rtl="1">
              <a:spcBef>
                <a:spcPts val="0"/>
              </a:spcBef>
              <a:spcAft>
                <a:spcPts val="0"/>
              </a:spcAft>
              <a:buClr>
                <a:schemeClr val="dk1"/>
              </a:buClr>
              <a:buSzPts val="1200"/>
              <a:buFont typeface="Calibri"/>
              <a:buNone/>
            </a:pP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9</a:t>
            </a:fld>
            <a:endParaRPr/>
          </a:p>
        </p:txBody>
      </p:sp>
    </p:spTree>
    <p:extLst>
      <p:ext uri="{BB962C8B-B14F-4D97-AF65-F5344CB8AC3E}">
        <p14:creationId xmlns:p14="http://schemas.microsoft.com/office/powerpoint/2010/main" val="728610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284797" y="136525"/>
            <a:ext cx="7737205" cy="23876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4975554" y="2616200"/>
            <a:ext cx="7046448" cy="1417918"/>
          </a:xfrm>
          <a:prstGeom prst="rect">
            <a:avLst/>
          </a:prstGeom>
          <a:noFill/>
          <a:ln>
            <a:noFill/>
          </a:ln>
        </p:spPr>
        <p:txBody>
          <a:bodyPr spcFirstLastPara="1" wrap="square" lIns="91425" tIns="45700" rIns="91425" bIns="45700" anchor="t" anchorCtr="0">
            <a:normAutofit/>
          </a:bodyPr>
          <a:lstStyle>
            <a:lvl1pPr lvl="0" algn="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3920331" y="-1621631"/>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460500"/>
            <a:ext cx="10515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EE008B"/>
              </a:buClr>
              <a:buSzPts val="2800"/>
              <a:buChar char="•"/>
              <a:defRPr/>
            </a:lvl1pPr>
            <a:lvl2pPr marL="914400" lvl="1" indent="-381000" algn="r" rtl="1">
              <a:lnSpc>
                <a:spcPct val="90000"/>
              </a:lnSpc>
              <a:spcBef>
                <a:spcPts val="500"/>
              </a:spcBef>
              <a:spcAft>
                <a:spcPts val="0"/>
              </a:spcAft>
              <a:buClr>
                <a:srgbClr val="EE008B"/>
              </a:buClr>
              <a:buSzPts val="2400"/>
              <a:buChar char="•"/>
              <a:defRPr/>
            </a:lvl2pPr>
            <a:lvl3pPr marL="1371600" lvl="2" indent="-355600" algn="r" rtl="1">
              <a:lnSpc>
                <a:spcPct val="90000"/>
              </a:lnSpc>
              <a:spcBef>
                <a:spcPts val="500"/>
              </a:spcBef>
              <a:spcAft>
                <a:spcPts val="0"/>
              </a:spcAft>
              <a:buClr>
                <a:srgbClr val="EE008B"/>
              </a:buClr>
              <a:buSzPts val="2000"/>
              <a:buChar char="•"/>
              <a:defRPr/>
            </a:lvl3pPr>
            <a:lvl4pPr marL="1828800" lvl="3" indent="-342900" algn="r" rtl="1">
              <a:lnSpc>
                <a:spcPct val="90000"/>
              </a:lnSpc>
              <a:spcBef>
                <a:spcPts val="500"/>
              </a:spcBef>
              <a:spcAft>
                <a:spcPts val="0"/>
              </a:spcAft>
              <a:buClr>
                <a:srgbClr val="EE008B"/>
              </a:buClr>
              <a:buSzPts val="1800"/>
              <a:buChar char="•"/>
              <a:defRPr/>
            </a:lvl4pPr>
            <a:lvl5pPr marL="2286000" lvl="4" indent="-342900" algn="r" rtl="1">
              <a:lnSpc>
                <a:spcPct val="90000"/>
              </a:lnSpc>
              <a:spcBef>
                <a:spcPts val="500"/>
              </a:spcBef>
              <a:spcAft>
                <a:spcPts val="0"/>
              </a:spcAft>
              <a:buClr>
                <a:srgbClr val="EE008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055549" y="1785769"/>
            <a:ext cx="10064537" cy="2591033"/>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55549" y="4629446"/>
            <a:ext cx="10064537" cy="1362563"/>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14400" y="136525"/>
            <a:ext cx="10515600" cy="1143635"/>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9788" y="136525"/>
            <a:ext cx="10515600" cy="113287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EE008B"/>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EE008B"/>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839788" y="2505075"/>
            <a:ext cx="5157787" cy="3454661"/>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EE008B"/>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6172200" y="2505075"/>
            <a:ext cx="5183188" cy="3454661"/>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460500"/>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jp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5.gif"/><Relationship Id="rId4" Type="http://schemas.openxmlformats.org/officeDocument/2006/relationships/image" Target="../media/image14.png"/><Relationship Id="rId9"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5.gif"/><Relationship Id="rId4" Type="http://schemas.openxmlformats.org/officeDocument/2006/relationships/image" Target="../media/image16.png"/><Relationship Id="rId9"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image" Target="../media/image24.jpg"/><Relationship Id="rId7" Type="http://schemas.openxmlformats.org/officeDocument/2006/relationships/hyperlink" Target="https://www.flickr.com/photos/jim_bendon_1957/997665776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explainthatstuff.com/windturbine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ILJJwsFl3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youtube.com/watch?v=DILJJwsFl3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2248234" y="228600"/>
            <a:ext cx="8537279" cy="2387600"/>
          </a:xfrm>
          <a:prstGeom prst="rect">
            <a:avLst/>
          </a:prstGeom>
          <a:noFill/>
          <a:ln>
            <a:noFill/>
          </a:ln>
        </p:spPr>
        <p:txBody>
          <a:bodyPr spcFirstLastPara="1" wrap="square" lIns="91425" tIns="45700" rIns="91425" bIns="45700" anchor="ctr" anchorCtr="0">
            <a:normAutofit/>
          </a:bodyPr>
          <a:lstStyle/>
          <a:p>
            <a:pPr lvl="0"/>
            <a:r>
              <a:rPr lang="x-none" b="1" dirty="0" smtClean="0"/>
              <a:t>משהו </a:t>
            </a:r>
            <a:r>
              <a:rPr lang="x-none" b="1" dirty="0"/>
              <a:t>כמו משהו </a:t>
            </a:r>
            <a:endParaRPr dirty="0"/>
          </a:p>
        </p:txBody>
      </p:sp>
      <p:sp>
        <p:nvSpPr>
          <p:cNvPr id="88" name="Google Shape;88;p13"/>
          <p:cNvSpPr txBox="1">
            <a:spLocks noGrp="1"/>
          </p:cNvSpPr>
          <p:nvPr>
            <p:ph type="subTitle" idx="1"/>
          </p:nvPr>
        </p:nvSpPr>
        <p:spPr>
          <a:xfrm>
            <a:off x="4975554" y="2616200"/>
            <a:ext cx="7046448" cy="1417918"/>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2400"/>
              <a:buNone/>
            </a:pPr>
            <a:r>
              <a:rPr lang="x-none" sz="3600" dirty="0" smtClean="0">
                <a:sym typeface="Calibri"/>
              </a:rPr>
              <a:t>אנלוגיות </a:t>
            </a:r>
            <a:r>
              <a:rPr lang="x-none" sz="3600" dirty="0">
                <a:sym typeface="Calibri"/>
              </a:rPr>
              <a:t>ורב-תחומיות</a:t>
            </a:r>
            <a:endParaRPr sz="3600" dirty="0"/>
          </a:p>
        </p:txBody>
      </p:sp>
      <p:grpSp>
        <p:nvGrpSpPr>
          <p:cNvPr id="89" name="Google Shape;89;p13"/>
          <p:cNvGrpSpPr/>
          <p:nvPr/>
        </p:nvGrpSpPr>
        <p:grpSpPr>
          <a:xfrm>
            <a:off x="540055" y="5680390"/>
            <a:ext cx="5867219" cy="1121244"/>
            <a:chOff x="215121" y="5752488"/>
            <a:chExt cx="5867219" cy="1121244"/>
          </a:xfrm>
        </p:grpSpPr>
        <p:pic>
          <p:nvPicPr>
            <p:cNvPr id="90" name="Google Shape;90;p13"/>
            <p:cNvPicPr preferRelativeResize="0"/>
            <p:nvPr/>
          </p:nvPicPr>
          <p:blipFill rotWithShape="1">
            <a:blip r:embed="rId3">
              <a:alphaModFix/>
            </a:blip>
            <a:srcRect/>
            <a:stretch/>
          </p:blipFill>
          <p:spPr>
            <a:xfrm>
              <a:off x="2166995" y="5962084"/>
              <a:ext cx="1526730" cy="788531"/>
            </a:xfrm>
            <a:prstGeom prst="rect">
              <a:avLst/>
            </a:prstGeom>
            <a:noFill/>
            <a:ln>
              <a:noFill/>
            </a:ln>
          </p:spPr>
        </p:pic>
        <p:pic>
          <p:nvPicPr>
            <p:cNvPr id="91" name="Google Shape;91;p13"/>
            <p:cNvPicPr preferRelativeResize="0"/>
            <p:nvPr/>
          </p:nvPicPr>
          <p:blipFill rotWithShape="1">
            <a:blip r:embed="rId4">
              <a:alphaModFix/>
            </a:blip>
            <a:srcRect/>
            <a:stretch/>
          </p:blipFill>
          <p:spPr>
            <a:xfrm>
              <a:off x="215121" y="5752488"/>
              <a:ext cx="1586332" cy="1121244"/>
            </a:xfrm>
            <a:prstGeom prst="rect">
              <a:avLst/>
            </a:prstGeom>
            <a:noFill/>
            <a:ln>
              <a:noFill/>
            </a:ln>
          </p:spPr>
        </p:pic>
        <p:pic>
          <p:nvPicPr>
            <p:cNvPr id="92" name="Google Shape;92;p13"/>
            <p:cNvPicPr preferRelativeResize="0"/>
            <p:nvPr/>
          </p:nvPicPr>
          <p:blipFill rotWithShape="1">
            <a:blip r:embed="rId5">
              <a:alphaModFix/>
            </a:blip>
            <a:srcRect/>
            <a:stretch/>
          </p:blipFill>
          <p:spPr>
            <a:xfrm>
              <a:off x="4181116" y="5973790"/>
              <a:ext cx="1901224" cy="574304"/>
            </a:xfrm>
            <a:prstGeom prst="rect">
              <a:avLst/>
            </a:prstGeom>
            <a:noFill/>
            <a:ln>
              <a:noFill/>
            </a:ln>
          </p:spPr>
        </p:pic>
        <p:cxnSp>
          <p:nvCxnSpPr>
            <p:cNvPr id="93" name="Google Shape;93;p13"/>
            <p:cNvCxnSpPr/>
            <p:nvPr/>
          </p:nvCxnSpPr>
          <p:spPr>
            <a:xfrm>
              <a:off x="3937420" y="6089348"/>
              <a:ext cx="0" cy="458746"/>
            </a:xfrm>
            <a:prstGeom prst="straightConnector1">
              <a:avLst/>
            </a:prstGeom>
            <a:noFill/>
            <a:ln w="12700" cap="flat" cmpd="sng">
              <a:solidFill>
                <a:schemeClr val="dk1"/>
              </a:solidFill>
              <a:prstDash val="solid"/>
              <a:miter lim="800000"/>
              <a:headEnd type="none" w="sm" len="sm"/>
              <a:tailEnd type="none" w="sm" len="sm"/>
            </a:ln>
          </p:spPr>
        </p:cxnSp>
        <p:cxnSp>
          <p:nvCxnSpPr>
            <p:cNvPr id="94" name="Google Shape;94;p13"/>
            <p:cNvCxnSpPr/>
            <p:nvPr/>
          </p:nvCxnSpPr>
          <p:spPr>
            <a:xfrm>
              <a:off x="1923300" y="6089348"/>
              <a:ext cx="0" cy="458746"/>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2" descr="Resultado de imagen"/>
          <p:cNvPicPr preferRelativeResize="0"/>
          <p:nvPr/>
        </p:nvPicPr>
        <p:blipFill rotWithShape="1">
          <a:blip r:embed="rId3">
            <a:alphaModFix/>
          </a:blip>
          <a:srcRect l="-1" r="30490" b="21804"/>
          <a:stretch/>
        </p:blipFill>
        <p:spPr>
          <a:xfrm>
            <a:off x="4735398" y="1287790"/>
            <a:ext cx="7456602" cy="5570210"/>
          </a:xfrm>
          <a:prstGeom prst="rect">
            <a:avLst/>
          </a:prstGeom>
          <a:noFill/>
          <a:ln>
            <a:noFill/>
          </a:ln>
        </p:spPr>
      </p:pic>
      <p:pic>
        <p:nvPicPr>
          <p:cNvPr id="190" name="Google Shape;190;p22" descr="Resultado de imagen"/>
          <p:cNvPicPr preferRelativeResize="0"/>
          <p:nvPr/>
        </p:nvPicPr>
        <p:blipFill rotWithShape="1">
          <a:blip r:embed="rId4">
            <a:alphaModFix/>
          </a:blip>
          <a:srcRect/>
          <a:stretch/>
        </p:blipFill>
        <p:spPr>
          <a:xfrm>
            <a:off x="1520363" y="5066926"/>
            <a:ext cx="3047653" cy="1653352"/>
          </a:xfrm>
          <a:prstGeom prst="rect">
            <a:avLst/>
          </a:prstGeom>
          <a:noFill/>
          <a:ln>
            <a:noFill/>
          </a:ln>
        </p:spPr>
      </p:pic>
      <p:pic>
        <p:nvPicPr>
          <p:cNvPr id="191" name="Google Shape;191;p22" descr="Resultado de imagen"/>
          <p:cNvPicPr preferRelativeResize="0"/>
          <p:nvPr/>
        </p:nvPicPr>
        <p:blipFill rotWithShape="1">
          <a:blip r:embed="rId5">
            <a:alphaModFix/>
          </a:blip>
          <a:srcRect r="18939"/>
          <a:stretch/>
        </p:blipFill>
        <p:spPr>
          <a:xfrm>
            <a:off x="2391318" y="1495464"/>
            <a:ext cx="2328204" cy="1581185"/>
          </a:xfrm>
          <a:prstGeom prst="rect">
            <a:avLst/>
          </a:prstGeom>
          <a:noFill/>
          <a:ln>
            <a:noFill/>
          </a:ln>
        </p:spPr>
      </p:pic>
      <p:pic>
        <p:nvPicPr>
          <p:cNvPr id="192" name="Google Shape;192;p22"/>
          <p:cNvPicPr preferRelativeResize="0"/>
          <p:nvPr/>
        </p:nvPicPr>
        <p:blipFill rotWithShape="1">
          <a:blip r:embed="rId6">
            <a:alphaModFix/>
          </a:blip>
          <a:srcRect/>
          <a:stretch/>
        </p:blipFill>
        <p:spPr>
          <a:xfrm>
            <a:off x="5196000" y="3384951"/>
            <a:ext cx="1800000" cy="1800000"/>
          </a:xfrm>
          <a:prstGeom prst="rect">
            <a:avLst/>
          </a:prstGeom>
          <a:noFill/>
          <a:ln>
            <a:noFill/>
          </a:ln>
        </p:spPr>
      </p:pic>
      <p:pic>
        <p:nvPicPr>
          <p:cNvPr id="193" name="Google Shape;193;p22"/>
          <p:cNvPicPr preferRelativeResize="0"/>
          <p:nvPr/>
        </p:nvPicPr>
        <p:blipFill rotWithShape="1">
          <a:blip r:embed="rId7">
            <a:alphaModFix/>
          </a:blip>
          <a:srcRect/>
          <a:stretch/>
        </p:blipFill>
        <p:spPr>
          <a:xfrm>
            <a:off x="5097206" y="5067896"/>
            <a:ext cx="1800000" cy="1800000"/>
          </a:xfrm>
          <a:prstGeom prst="rect">
            <a:avLst/>
          </a:prstGeom>
          <a:noFill/>
          <a:ln>
            <a:noFill/>
          </a:ln>
        </p:spPr>
      </p:pic>
      <p:pic>
        <p:nvPicPr>
          <p:cNvPr id="194" name="Google Shape;194;p22"/>
          <p:cNvPicPr preferRelativeResize="0"/>
          <p:nvPr/>
        </p:nvPicPr>
        <p:blipFill rotWithShape="1">
          <a:blip r:embed="rId8">
            <a:alphaModFix/>
          </a:blip>
          <a:srcRect/>
          <a:stretch/>
        </p:blipFill>
        <p:spPr>
          <a:xfrm>
            <a:off x="5097206" y="1481195"/>
            <a:ext cx="1800000" cy="1800000"/>
          </a:xfrm>
          <a:prstGeom prst="rect">
            <a:avLst/>
          </a:prstGeom>
          <a:noFill/>
          <a:ln>
            <a:noFill/>
          </a:ln>
        </p:spPr>
      </p:pic>
      <p:pic>
        <p:nvPicPr>
          <p:cNvPr id="195" name="Google Shape;195;p22" descr="Resultado de imagen"/>
          <p:cNvPicPr preferRelativeResize="0"/>
          <p:nvPr/>
        </p:nvPicPr>
        <p:blipFill rotWithShape="1">
          <a:blip r:embed="rId9">
            <a:alphaModFix/>
          </a:blip>
          <a:srcRect l="2215" t="11211" r="2692" b="9392"/>
          <a:stretch/>
        </p:blipFill>
        <p:spPr>
          <a:xfrm>
            <a:off x="2543969" y="3545145"/>
            <a:ext cx="2022902" cy="1309659"/>
          </a:xfrm>
          <a:prstGeom prst="rect">
            <a:avLst/>
          </a:prstGeom>
          <a:noFill/>
          <a:ln>
            <a:noFill/>
          </a:ln>
        </p:spPr>
      </p:pic>
      <p:pic>
        <p:nvPicPr>
          <p:cNvPr id="196" name="Google Shape;196;p22" descr="Resultado de imagen"/>
          <p:cNvPicPr preferRelativeResize="0"/>
          <p:nvPr/>
        </p:nvPicPr>
        <p:blipFill rotWithShape="1">
          <a:blip r:embed="rId10">
            <a:alphaModFix/>
          </a:blip>
          <a:srcRect/>
          <a:stretch/>
        </p:blipFill>
        <p:spPr>
          <a:xfrm>
            <a:off x="88589" y="3715098"/>
            <a:ext cx="2316474" cy="1139706"/>
          </a:xfrm>
          <a:prstGeom prst="rect">
            <a:avLst/>
          </a:prstGeom>
          <a:noFill/>
          <a:ln>
            <a:noFill/>
          </a:ln>
        </p:spPr>
      </p:pic>
      <p:sp>
        <p:nvSpPr>
          <p:cNvPr id="197" name="Google Shape;197;p22"/>
          <p:cNvSpPr txBox="1">
            <a:spLocks noGrp="1"/>
          </p:cNvSpPr>
          <p:nvPr>
            <p:ph type="title"/>
          </p:nvPr>
        </p:nvSpPr>
        <p:spPr>
          <a:xfrm>
            <a:off x="838200" y="6032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מערכת רב-תחומית: טורבינת רוח </a:t>
            </a:r>
            <a:endParaRPr b="1">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3" descr="Resultado de imagen"/>
          <p:cNvPicPr preferRelativeResize="0"/>
          <p:nvPr/>
        </p:nvPicPr>
        <p:blipFill rotWithShape="1">
          <a:blip r:embed="rId3">
            <a:alphaModFix/>
          </a:blip>
          <a:srcRect/>
          <a:stretch/>
        </p:blipFill>
        <p:spPr>
          <a:xfrm>
            <a:off x="1520363" y="5066926"/>
            <a:ext cx="3047653" cy="1653352"/>
          </a:xfrm>
          <a:prstGeom prst="rect">
            <a:avLst/>
          </a:prstGeom>
          <a:noFill/>
          <a:ln>
            <a:noFill/>
          </a:ln>
        </p:spPr>
      </p:pic>
      <p:pic>
        <p:nvPicPr>
          <p:cNvPr id="204" name="Google Shape;204;p23" descr="Resultado de imagen"/>
          <p:cNvPicPr preferRelativeResize="0"/>
          <p:nvPr/>
        </p:nvPicPr>
        <p:blipFill rotWithShape="1">
          <a:blip r:embed="rId4">
            <a:alphaModFix/>
          </a:blip>
          <a:srcRect r="18939"/>
          <a:stretch/>
        </p:blipFill>
        <p:spPr>
          <a:xfrm>
            <a:off x="2391318" y="1495464"/>
            <a:ext cx="2328204" cy="1581185"/>
          </a:xfrm>
          <a:prstGeom prst="rect">
            <a:avLst/>
          </a:prstGeom>
          <a:noFill/>
          <a:ln>
            <a:noFill/>
          </a:ln>
        </p:spPr>
      </p:pic>
      <p:pic>
        <p:nvPicPr>
          <p:cNvPr id="205" name="Google Shape;205;p23"/>
          <p:cNvPicPr preferRelativeResize="0"/>
          <p:nvPr/>
        </p:nvPicPr>
        <p:blipFill rotWithShape="1">
          <a:blip r:embed="rId5">
            <a:alphaModFix/>
          </a:blip>
          <a:srcRect/>
          <a:stretch/>
        </p:blipFill>
        <p:spPr>
          <a:xfrm>
            <a:off x="5097206" y="5067896"/>
            <a:ext cx="1800000" cy="1800000"/>
          </a:xfrm>
          <a:prstGeom prst="rect">
            <a:avLst/>
          </a:prstGeom>
          <a:noFill/>
          <a:ln>
            <a:noFill/>
          </a:ln>
        </p:spPr>
      </p:pic>
      <p:pic>
        <p:nvPicPr>
          <p:cNvPr id="206" name="Google Shape;206;p23"/>
          <p:cNvPicPr preferRelativeResize="0"/>
          <p:nvPr/>
        </p:nvPicPr>
        <p:blipFill rotWithShape="1">
          <a:blip r:embed="rId6">
            <a:alphaModFix/>
          </a:blip>
          <a:srcRect/>
          <a:stretch/>
        </p:blipFill>
        <p:spPr>
          <a:xfrm>
            <a:off x="5097206" y="1481195"/>
            <a:ext cx="1800000" cy="1800000"/>
          </a:xfrm>
          <a:prstGeom prst="rect">
            <a:avLst/>
          </a:prstGeom>
          <a:noFill/>
          <a:ln>
            <a:noFill/>
          </a:ln>
        </p:spPr>
      </p:pic>
      <p:pic>
        <p:nvPicPr>
          <p:cNvPr id="207" name="Google Shape;207;p23" descr="people, social group, community, youth, team, fun, job, event, collaboration, businessperson, sharing, business, white collar worker, employment, management, conversation, gesture"/>
          <p:cNvPicPr preferRelativeResize="0"/>
          <p:nvPr/>
        </p:nvPicPr>
        <p:blipFill rotWithShape="1">
          <a:blip r:embed="rId7">
            <a:alphaModFix/>
          </a:blip>
          <a:srcRect/>
          <a:stretch/>
        </p:blipFill>
        <p:spPr>
          <a:xfrm>
            <a:off x="6996000" y="2666389"/>
            <a:ext cx="5048241" cy="2709223"/>
          </a:xfrm>
          <a:prstGeom prst="rect">
            <a:avLst/>
          </a:prstGeom>
          <a:noFill/>
          <a:ln>
            <a:noFill/>
          </a:ln>
        </p:spPr>
      </p:pic>
      <p:pic>
        <p:nvPicPr>
          <p:cNvPr id="208" name="Google Shape;208;p23"/>
          <p:cNvPicPr preferRelativeResize="0"/>
          <p:nvPr/>
        </p:nvPicPr>
        <p:blipFill rotWithShape="1">
          <a:blip r:embed="rId8">
            <a:alphaModFix/>
          </a:blip>
          <a:srcRect/>
          <a:stretch/>
        </p:blipFill>
        <p:spPr>
          <a:xfrm>
            <a:off x="5196000" y="3384951"/>
            <a:ext cx="1800000" cy="1800000"/>
          </a:xfrm>
          <a:prstGeom prst="rect">
            <a:avLst/>
          </a:prstGeom>
          <a:noFill/>
          <a:ln>
            <a:noFill/>
          </a:ln>
        </p:spPr>
      </p:pic>
      <p:pic>
        <p:nvPicPr>
          <p:cNvPr id="209" name="Google Shape;209;p23" descr="Resultado de imagen"/>
          <p:cNvPicPr preferRelativeResize="0"/>
          <p:nvPr/>
        </p:nvPicPr>
        <p:blipFill rotWithShape="1">
          <a:blip r:embed="rId9">
            <a:alphaModFix/>
          </a:blip>
          <a:srcRect l="2215" t="11211" r="2692" b="9392"/>
          <a:stretch/>
        </p:blipFill>
        <p:spPr>
          <a:xfrm>
            <a:off x="2543969" y="3545145"/>
            <a:ext cx="2022902" cy="1309659"/>
          </a:xfrm>
          <a:prstGeom prst="rect">
            <a:avLst/>
          </a:prstGeom>
          <a:noFill/>
          <a:ln>
            <a:noFill/>
          </a:ln>
        </p:spPr>
      </p:pic>
      <p:pic>
        <p:nvPicPr>
          <p:cNvPr id="210" name="Google Shape;210;p23" descr="Resultado de imagen"/>
          <p:cNvPicPr preferRelativeResize="0"/>
          <p:nvPr/>
        </p:nvPicPr>
        <p:blipFill rotWithShape="1">
          <a:blip r:embed="rId10">
            <a:alphaModFix/>
          </a:blip>
          <a:srcRect/>
          <a:stretch/>
        </p:blipFill>
        <p:spPr>
          <a:xfrm>
            <a:off x="88589" y="3715098"/>
            <a:ext cx="2316474" cy="1139706"/>
          </a:xfrm>
          <a:prstGeom prst="rect">
            <a:avLst/>
          </a:prstGeom>
          <a:noFill/>
          <a:ln>
            <a:noFill/>
          </a:ln>
        </p:spPr>
      </p:pic>
      <p:sp>
        <p:nvSpPr>
          <p:cNvPr id="211" name="Google Shape;211;p23"/>
          <p:cNvSpPr txBox="1"/>
          <p:nvPr/>
        </p:nvSpPr>
        <p:spPr>
          <a:xfrm>
            <a:off x="838200" y="60325"/>
            <a:ext cx="10515600" cy="1154393"/>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4400"/>
              <a:buFont typeface="Calibri"/>
              <a:buNone/>
            </a:pPr>
            <a:r>
              <a:rPr lang="x-none" sz="4400" b="1">
                <a:solidFill>
                  <a:schemeClr val="dk1"/>
                </a:solidFill>
                <a:latin typeface="Calibri"/>
                <a:ea typeface="Calibri"/>
                <a:cs typeface="Calibri"/>
                <a:sym typeface="Calibri"/>
              </a:rPr>
              <a:t>מערכת רב-תחומית: טורבינת רוח </a:t>
            </a:r>
            <a:endParaRPr sz="4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1055549" y="1785769"/>
            <a:ext cx="10064537" cy="2591033"/>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chemeClr val="dk1"/>
              </a:buClr>
              <a:buSzPts val="7200"/>
              <a:buFont typeface="Calibri"/>
              <a:buNone/>
            </a:pPr>
            <a:r>
              <a:rPr lang="x-none" sz="7200" b="1">
                <a:latin typeface="Calibri"/>
                <a:ea typeface="Calibri"/>
                <a:cs typeface="Calibri"/>
                <a:sym typeface="Calibri"/>
              </a:rPr>
              <a:t>מהי אנלוגיה? </a:t>
            </a:r>
            <a:endParaRPr sz="720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txBox="1">
            <a:spLocks noGrp="1"/>
          </p:cNvSpPr>
          <p:nvPr>
            <p:ph type="title"/>
          </p:nvPr>
        </p:nvSpPr>
        <p:spPr>
          <a:xfrm>
            <a:off x="838200" y="51734"/>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חשיבה רב-תחומית ואנלוגיות </a:t>
            </a:r>
            <a:endParaRPr b="1">
              <a:latin typeface="Calibri"/>
              <a:ea typeface="Calibri"/>
              <a:cs typeface="Calibri"/>
              <a:sym typeface="Calibri"/>
            </a:endParaRPr>
          </a:p>
        </p:txBody>
      </p:sp>
      <p:sp>
        <p:nvSpPr>
          <p:cNvPr id="223" name="Google Shape;223;p25"/>
          <p:cNvSpPr txBox="1">
            <a:spLocks noGrp="1"/>
          </p:cNvSpPr>
          <p:nvPr>
            <p:ph type="body" idx="1"/>
          </p:nvPr>
        </p:nvSpPr>
        <p:spPr>
          <a:xfrm>
            <a:off x="838200" y="1908722"/>
            <a:ext cx="10515600"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he-IL" dirty="0"/>
              <a:t>לאונרדו דה-וינצ'י (1452-1519) </a:t>
            </a:r>
          </a:p>
          <a:p>
            <a:pPr marL="228600" lvl="0" indent="-228600"/>
            <a:r>
              <a:rPr lang="he-IL" dirty="0"/>
              <a:t>מגדולי אמני תקופת </a:t>
            </a:r>
            <a:r>
              <a:rPr lang="he-IL" dirty="0" err="1"/>
              <a:t>הרנסאנס</a:t>
            </a:r>
            <a:r>
              <a:rPr lang="he-IL" dirty="0"/>
              <a:t> </a:t>
            </a:r>
          </a:p>
          <a:p>
            <a:pPr marL="228600" lvl="0" indent="-228600"/>
            <a:r>
              <a:rPr lang="he-IL" dirty="0"/>
              <a:t>איש אשכולות: </a:t>
            </a:r>
            <a:br>
              <a:rPr lang="he-IL" dirty="0"/>
            </a:br>
            <a:r>
              <a:rPr lang="he-IL" dirty="0"/>
              <a:t>מדען, צייר, פסל, מהנדס, ממציא, מתמטיקאי, אדריכל </a:t>
            </a:r>
          </a:p>
          <a:p>
            <a:pPr marL="228600" lvl="0" indent="-228600" algn="r" rtl="1">
              <a:lnSpc>
                <a:spcPct val="90000"/>
              </a:lnSpc>
              <a:spcBef>
                <a:spcPts val="0"/>
              </a:spcBef>
              <a:spcAft>
                <a:spcPts val="0"/>
              </a:spcAft>
              <a:buClr>
                <a:srgbClr val="EE008B"/>
              </a:buClr>
              <a:buSzPts val="2800"/>
              <a:buChar char="•"/>
            </a:pPr>
            <a:endParaRPr dirty="0">
              <a:latin typeface="Calibri"/>
              <a:ea typeface="Calibri"/>
              <a:cs typeface="Calibri"/>
              <a:sym typeface="Calibri"/>
            </a:endParaRPr>
          </a:p>
        </p:txBody>
      </p:sp>
      <p:pic>
        <p:nvPicPr>
          <p:cNvPr id="224" name="Google Shape;224;p25" descr="https://upload.wikimedia.org/wikipedia/commons/b/ba/Leonardo_self.jpg"/>
          <p:cNvPicPr preferRelativeResize="0"/>
          <p:nvPr/>
        </p:nvPicPr>
        <p:blipFill rotWithShape="1">
          <a:blip r:embed="rId3">
            <a:alphaModFix/>
          </a:blip>
          <a:srcRect/>
          <a:stretch/>
        </p:blipFill>
        <p:spPr>
          <a:xfrm>
            <a:off x="0" y="1290918"/>
            <a:ext cx="3560724" cy="55869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6" descr="https://upload.wikimedia.org/wikipedia/commons/b/ba/Leonardo_self.jpg"/>
          <p:cNvPicPr preferRelativeResize="0"/>
          <p:nvPr/>
        </p:nvPicPr>
        <p:blipFill rotWithShape="1">
          <a:blip r:embed="rId3">
            <a:alphaModFix/>
          </a:blip>
          <a:srcRect/>
          <a:stretch/>
        </p:blipFill>
        <p:spPr>
          <a:xfrm>
            <a:off x="0" y="1290918"/>
            <a:ext cx="3560724" cy="5586946"/>
          </a:xfrm>
          <a:prstGeom prst="rect">
            <a:avLst/>
          </a:prstGeom>
          <a:noFill/>
          <a:ln>
            <a:noFill/>
          </a:ln>
        </p:spPr>
      </p:pic>
      <p:pic>
        <p:nvPicPr>
          <p:cNvPr id="231" name="Google Shape;231;p26" descr="http://giantsofscience.weebly.com/uploads/1/5/4/6/15469068/5767043_orig.jpg"/>
          <p:cNvPicPr preferRelativeResize="0"/>
          <p:nvPr/>
        </p:nvPicPr>
        <p:blipFill rotWithShape="1">
          <a:blip r:embed="rId4">
            <a:alphaModFix/>
          </a:blip>
          <a:srcRect/>
          <a:stretch/>
        </p:blipFill>
        <p:spPr>
          <a:xfrm>
            <a:off x="7448885" y="3055633"/>
            <a:ext cx="4590678" cy="3522302"/>
          </a:xfrm>
          <a:prstGeom prst="rect">
            <a:avLst/>
          </a:prstGeom>
          <a:noFill/>
          <a:ln>
            <a:noFill/>
          </a:ln>
        </p:spPr>
      </p:pic>
      <p:pic>
        <p:nvPicPr>
          <p:cNvPr id="232" name="Google Shape;232;p26"/>
          <p:cNvPicPr preferRelativeResize="0"/>
          <p:nvPr/>
        </p:nvPicPr>
        <p:blipFill rotWithShape="1">
          <a:blip r:embed="rId5">
            <a:alphaModFix/>
          </a:blip>
          <a:srcRect l="80455"/>
          <a:stretch/>
        </p:blipFill>
        <p:spPr>
          <a:xfrm rot="5400000">
            <a:off x="7163138" y="-2120721"/>
            <a:ext cx="1274011" cy="8478839"/>
          </a:xfrm>
          <a:prstGeom prst="rect">
            <a:avLst/>
          </a:prstGeom>
          <a:noFill/>
          <a:ln>
            <a:noFill/>
          </a:ln>
        </p:spPr>
      </p:pic>
      <p:pic>
        <p:nvPicPr>
          <p:cNvPr id="233" name="Google Shape;233;p26"/>
          <p:cNvPicPr preferRelativeResize="0"/>
          <p:nvPr/>
        </p:nvPicPr>
        <p:blipFill rotWithShape="1">
          <a:blip r:embed="rId6">
            <a:alphaModFix/>
          </a:blip>
          <a:srcRect/>
          <a:stretch/>
        </p:blipFill>
        <p:spPr>
          <a:xfrm>
            <a:off x="3817571" y="3456452"/>
            <a:ext cx="3374467" cy="2720664"/>
          </a:xfrm>
          <a:prstGeom prst="rect">
            <a:avLst/>
          </a:prstGeom>
          <a:noFill/>
          <a:ln>
            <a:noFill/>
          </a:ln>
        </p:spPr>
      </p:pic>
      <p:sp>
        <p:nvSpPr>
          <p:cNvPr id="234" name="Google Shape;234;p26"/>
          <p:cNvSpPr/>
          <p:nvPr/>
        </p:nvSpPr>
        <p:spPr>
          <a:xfrm>
            <a:off x="3817571" y="6188439"/>
            <a:ext cx="1612942"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050">
                <a:solidFill>
                  <a:schemeClr val="dk1"/>
                </a:solidFill>
                <a:latin typeface="Calibri"/>
                <a:ea typeface="Calibri"/>
                <a:cs typeface="Calibri"/>
                <a:sym typeface="Calibri"/>
              </a:rPr>
              <a:t>By: </a:t>
            </a:r>
            <a:r>
              <a:rPr lang="x-none" sz="1050" u="sng">
                <a:solidFill>
                  <a:schemeClr val="hlink"/>
                </a:solidFill>
                <a:latin typeface="Calibri"/>
                <a:ea typeface="Calibri"/>
                <a:cs typeface="Calibri"/>
                <a:sym typeface="Calibri"/>
                <a:hlinkClick r:id="rId7"/>
              </a:rPr>
              <a:t>Jim Bendon</a:t>
            </a:r>
            <a:r>
              <a:rPr lang="x-none" sz="1050">
                <a:solidFill>
                  <a:schemeClr val="dk1"/>
                </a:solidFill>
                <a:latin typeface="Calibri"/>
                <a:ea typeface="Calibri"/>
                <a:cs typeface="Calibri"/>
                <a:sym typeface="Calibri"/>
              </a:rPr>
              <a:t>; </a:t>
            </a:r>
            <a:r>
              <a:rPr lang="x-none" sz="1050" u="sng">
                <a:solidFill>
                  <a:schemeClr val="hlink"/>
                </a:solidFill>
                <a:latin typeface="Calibri"/>
                <a:ea typeface="Calibri"/>
                <a:cs typeface="Calibri"/>
                <a:sym typeface="Calibri"/>
                <a:hlinkClick r:id="rId8"/>
              </a:rPr>
              <a:t>CC BY-SA</a:t>
            </a:r>
            <a:r>
              <a:rPr lang="x-none" sz="1050">
                <a:solidFill>
                  <a:schemeClr val="dk1"/>
                </a:solidFill>
                <a:latin typeface="Calibri"/>
                <a:ea typeface="Calibri"/>
                <a:cs typeface="Calibri"/>
                <a:sym typeface="Calibri"/>
              </a:rPr>
              <a:t> </a:t>
            </a:r>
            <a:endParaRPr/>
          </a:p>
        </p:txBody>
      </p:sp>
      <p:sp>
        <p:nvSpPr>
          <p:cNvPr id="235" name="Google Shape;235;p26"/>
          <p:cNvSpPr txBox="1"/>
          <p:nvPr/>
        </p:nvSpPr>
        <p:spPr>
          <a:xfrm>
            <a:off x="838200" y="51734"/>
            <a:ext cx="10515600" cy="1154393"/>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4400"/>
              <a:buFont typeface="Calibri"/>
              <a:buNone/>
            </a:pPr>
            <a:r>
              <a:rPr lang="x-none" sz="4400" b="1">
                <a:solidFill>
                  <a:schemeClr val="dk1"/>
                </a:solidFill>
                <a:latin typeface="Calibri"/>
                <a:ea typeface="Calibri"/>
                <a:cs typeface="Calibri"/>
                <a:sym typeface="Calibri"/>
              </a:rPr>
              <a:t>חשיבה רב-תחומית ואנלוגיות </a:t>
            </a:r>
            <a:endParaRPr sz="4400" b="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7" descr="https://upload.wikimedia.org/wikipedia/commons/b/ba/Leonardo_self.jpg"/>
          <p:cNvPicPr preferRelativeResize="0"/>
          <p:nvPr/>
        </p:nvPicPr>
        <p:blipFill rotWithShape="1">
          <a:blip r:embed="rId3">
            <a:alphaModFix/>
          </a:blip>
          <a:srcRect/>
          <a:stretch/>
        </p:blipFill>
        <p:spPr>
          <a:xfrm>
            <a:off x="0" y="1290918"/>
            <a:ext cx="3560724" cy="5586946"/>
          </a:xfrm>
          <a:prstGeom prst="rect">
            <a:avLst/>
          </a:prstGeom>
          <a:noFill/>
          <a:ln>
            <a:noFill/>
          </a:ln>
        </p:spPr>
      </p:pic>
      <p:pic>
        <p:nvPicPr>
          <p:cNvPr id="242" name="Google Shape;242;p27" descr="http://www.cluster2.hostgator.co.in/files/writeable/uploads/hostgator54388/image/wood.png"/>
          <p:cNvPicPr preferRelativeResize="0"/>
          <p:nvPr/>
        </p:nvPicPr>
        <p:blipFill rotWithShape="1">
          <a:blip r:embed="rId4">
            <a:alphaModFix/>
          </a:blip>
          <a:srcRect/>
          <a:stretch/>
        </p:blipFill>
        <p:spPr>
          <a:xfrm rot="-2700000">
            <a:off x="8572421" y="2290661"/>
            <a:ext cx="3158802" cy="3289549"/>
          </a:xfrm>
          <a:prstGeom prst="rect">
            <a:avLst/>
          </a:prstGeom>
          <a:noFill/>
          <a:ln>
            <a:noFill/>
          </a:ln>
        </p:spPr>
      </p:pic>
      <p:pic>
        <p:nvPicPr>
          <p:cNvPr id="243" name="Google Shape;243;p27" descr="http://ritabay.files.wordpress.com/2012/01/helicopter.jpg"/>
          <p:cNvPicPr preferRelativeResize="0"/>
          <p:nvPr/>
        </p:nvPicPr>
        <p:blipFill rotWithShape="1">
          <a:blip r:embed="rId5">
            <a:alphaModFix/>
          </a:blip>
          <a:srcRect/>
          <a:stretch/>
        </p:blipFill>
        <p:spPr>
          <a:xfrm>
            <a:off x="5155781" y="1655599"/>
            <a:ext cx="3553223" cy="2627479"/>
          </a:xfrm>
          <a:prstGeom prst="rect">
            <a:avLst/>
          </a:prstGeom>
          <a:noFill/>
          <a:ln>
            <a:noFill/>
          </a:ln>
        </p:spPr>
      </p:pic>
      <p:sp>
        <p:nvSpPr>
          <p:cNvPr id="244" name="Google Shape;244;p27"/>
          <p:cNvSpPr txBox="1"/>
          <p:nvPr/>
        </p:nvSpPr>
        <p:spPr>
          <a:xfrm>
            <a:off x="838200" y="51734"/>
            <a:ext cx="10515600" cy="1154393"/>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4400"/>
              <a:buFont typeface="Calibri"/>
              <a:buNone/>
            </a:pPr>
            <a:r>
              <a:rPr lang="x-none" sz="4400" b="1">
                <a:solidFill>
                  <a:schemeClr val="dk1"/>
                </a:solidFill>
                <a:latin typeface="Calibri"/>
                <a:ea typeface="Calibri"/>
                <a:cs typeface="Calibri"/>
                <a:sym typeface="Calibri"/>
              </a:rPr>
              <a:t>חשיבה רב-תחומית ואנלוגיות </a:t>
            </a:r>
            <a:endParaRPr sz="4400" b="1">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8" descr="https://upload.wikimedia.org/wikipedia/commons/b/ba/Leonardo_self.jpg"/>
          <p:cNvPicPr preferRelativeResize="0"/>
          <p:nvPr/>
        </p:nvPicPr>
        <p:blipFill rotWithShape="1">
          <a:blip r:embed="rId3">
            <a:alphaModFix/>
          </a:blip>
          <a:srcRect/>
          <a:stretch/>
        </p:blipFill>
        <p:spPr>
          <a:xfrm>
            <a:off x="0" y="1290918"/>
            <a:ext cx="3560724" cy="5586946"/>
          </a:xfrm>
          <a:prstGeom prst="rect">
            <a:avLst/>
          </a:prstGeom>
          <a:noFill/>
          <a:ln>
            <a:noFill/>
          </a:ln>
        </p:spPr>
      </p:pic>
      <p:pic>
        <p:nvPicPr>
          <p:cNvPr id="251" name="Google Shape;251;p28" descr="http://www.cluster2.hostgator.co.in/files/writeable/uploads/hostgator54388/image/wood.png"/>
          <p:cNvPicPr preferRelativeResize="0"/>
          <p:nvPr/>
        </p:nvPicPr>
        <p:blipFill rotWithShape="1">
          <a:blip r:embed="rId4">
            <a:alphaModFix/>
          </a:blip>
          <a:srcRect/>
          <a:stretch/>
        </p:blipFill>
        <p:spPr>
          <a:xfrm rot="-2700000">
            <a:off x="8572421" y="2290661"/>
            <a:ext cx="3158802" cy="3289549"/>
          </a:xfrm>
          <a:prstGeom prst="rect">
            <a:avLst/>
          </a:prstGeom>
          <a:noFill/>
          <a:ln>
            <a:noFill/>
          </a:ln>
        </p:spPr>
      </p:pic>
      <p:pic>
        <p:nvPicPr>
          <p:cNvPr id="252" name="Google Shape;252;p28" descr="http://ritabay.files.wordpress.com/2012/01/helicopter.jpg"/>
          <p:cNvPicPr preferRelativeResize="0"/>
          <p:nvPr/>
        </p:nvPicPr>
        <p:blipFill rotWithShape="1">
          <a:blip r:embed="rId5">
            <a:alphaModFix/>
          </a:blip>
          <a:srcRect/>
          <a:stretch/>
        </p:blipFill>
        <p:spPr>
          <a:xfrm>
            <a:off x="5155781" y="1655599"/>
            <a:ext cx="3553223" cy="2627479"/>
          </a:xfrm>
          <a:prstGeom prst="rect">
            <a:avLst/>
          </a:prstGeom>
          <a:noFill/>
          <a:ln>
            <a:noFill/>
          </a:ln>
        </p:spPr>
      </p:pic>
      <p:pic>
        <p:nvPicPr>
          <p:cNvPr id="253" name="Google Shape;253;p28"/>
          <p:cNvPicPr preferRelativeResize="0"/>
          <p:nvPr/>
        </p:nvPicPr>
        <p:blipFill rotWithShape="1">
          <a:blip r:embed="rId6">
            <a:alphaModFix/>
          </a:blip>
          <a:srcRect/>
          <a:stretch/>
        </p:blipFill>
        <p:spPr>
          <a:xfrm>
            <a:off x="5155781" y="4391533"/>
            <a:ext cx="3601721" cy="2400209"/>
          </a:xfrm>
          <a:prstGeom prst="rect">
            <a:avLst/>
          </a:prstGeom>
          <a:noFill/>
          <a:ln>
            <a:noFill/>
          </a:ln>
        </p:spPr>
      </p:pic>
      <p:sp>
        <p:nvSpPr>
          <p:cNvPr id="254" name="Google Shape;254;p28"/>
          <p:cNvSpPr txBox="1">
            <a:spLocks noGrp="1"/>
          </p:cNvSpPr>
          <p:nvPr>
            <p:ph type="title"/>
          </p:nvPr>
        </p:nvSpPr>
        <p:spPr>
          <a:xfrm>
            <a:off x="838200" y="51734"/>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חשיבה רב-תחומית ואנלוגיות </a:t>
            </a:r>
            <a:endParaRPr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9"/>
          <p:cNvSpPr txBox="1">
            <a:spLocks noGrp="1"/>
          </p:cNvSpPr>
          <p:nvPr>
            <p:ph type="title"/>
          </p:nvPr>
        </p:nvSpPr>
        <p:spPr>
          <a:xfrm>
            <a:off x="838200" y="76518"/>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5400"/>
              <a:buFont typeface="Calibri"/>
              <a:buNone/>
            </a:pPr>
            <a:r>
              <a:rPr lang="x-none" sz="5400" b="1">
                <a:latin typeface="Calibri"/>
                <a:ea typeface="Calibri"/>
                <a:cs typeface="Calibri"/>
                <a:sym typeface="Calibri"/>
              </a:rPr>
              <a:t>מהי אנלוגיה? </a:t>
            </a:r>
            <a:endParaRPr sz="5400" b="1">
              <a:latin typeface="Calibri"/>
              <a:ea typeface="Calibri"/>
              <a:cs typeface="Calibri"/>
              <a:sym typeface="Calibri"/>
            </a:endParaRPr>
          </a:p>
        </p:txBody>
      </p:sp>
      <p:sp>
        <p:nvSpPr>
          <p:cNvPr id="261" name="Google Shape;261;p29"/>
          <p:cNvSpPr txBox="1">
            <a:spLocks noGrp="1"/>
          </p:cNvSpPr>
          <p:nvPr>
            <p:ph type="body" idx="1"/>
          </p:nvPr>
        </p:nvSpPr>
        <p:spPr>
          <a:xfrm>
            <a:off x="838200" y="2062480"/>
            <a:ext cx="10515600" cy="4351338"/>
          </a:xfrm>
          <a:prstGeom prst="rect">
            <a:avLst/>
          </a:prstGeom>
          <a:noFill/>
          <a:ln>
            <a:noFill/>
          </a:ln>
        </p:spPr>
        <p:txBody>
          <a:bodyPr spcFirstLastPara="1" wrap="square" lIns="91425" tIns="45700" rIns="91425" bIns="45700" anchor="t" anchorCtr="0">
            <a:normAutofit/>
          </a:bodyPr>
          <a:lstStyle/>
          <a:p>
            <a:pPr marL="228600" lvl="0" indent="-228600" algn="r" rtl="1">
              <a:lnSpc>
                <a:spcPct val="90000"/>
              </a:lnSpc>
              <a:spcBef>
                <a:spcPts val="0"/>
              </a:spcBef>
              <a:spcAft>
                <a:spcPts val="0"/>
              </a:spcAft>
              <a:buClr>
                <a:srgbClr val="EE008B"/>
              </a:buClr>
              <a:buSzPts val="2800"/>
              <a:buChar char="•"/>
            </a:pPr>
            <a:r>
              <a:rPr lang="x-none">
                <a:latin typeface="Calibri"/>
                <a:ea typeface="Calibri"/>
                <a:cs typeface="Calibri"/>
                <a:sym typeface="Calibri"/>
              </a:rPr>
              <a:t>דמיון בין שני מושגים </a:t>
            </a:r>
            <a:endParaRPr/>
          </a:p>
          <a:p>
            <a:pPr marL="228600" lvl="0" indent="-50800" algn="r" rtl="1">
              <a:lnSpc>
                <a:spcPct val="90000"/>
              </a:lnSpc>
              <a:spcBef>
                <a:spcPts val="1000"/>
              </a:spcBef>
              <a:spcAft>
                <a:spcPts val="0"/>
              </a:spcAft>
              <a:buClr>
                <a:srgbClr val="EE008B"/>
              </a:buClr>
              <a:buSzPts val="2800"/>
              <a:buNone/>
            </a:pPr>
            <a:endParaRPr>
              <a:latin typeface="Calibri"/>
              <a:ea typeface="Calibri"/>
              <a:cs typeface="Calibri"/>
              <a:sym typeface="Calibri"/>
            </a:endParaRPr>
          </a:p>
          <a:p>
            <a:pPr marL="228600" lvl="0" indent="-50800" algn="r" rtl="1">
              <a:lnSpc>
                <a:spcPct val="90000"/>
              </a:lnSpc>
              <a:spcBef>
                <a:spcPts val="1000"/>
              </a:spcBef>
              <a:spcAft>
                <a:spcPts val="0"/>
              </a:spcAft>
              <a:buClr>
                <a:srgbClr val="EE008B"/>
              </a:buClr>
              <a:buSzPts val="2800"/>
              <a:buNone/>
            </a:pPr>
            <a:endParaRPr>
              <a:latin typeface="Calibri"/>
              <a:ea typeface="Calibri"/>
              <a:cs typeface="Calibri"/>
              <a:sym typeface="Calibri"/>
            </a:endParaRPr>
          </a:p>
          <a:p>
            <a:pPr marL="228600" lvl="0" indent="-228600" algn="r" rtl="1">
              <a:lnSpc>
                <a:spcPct val="90000"/>
              </a:lnSpc>
              <a:spcBef>
                <a:spcPts val="1000"/>
              </a:spcBef>
              <a:spcAft>
                <a:spcPts val="0"/>
              </a:spcAft>
              <a:buClr>
                <a:srgbClr val="EE008B"/>
              </a:buClr>
              <a:buSzPts val="2800"/>
              <a:buChar char="•"/>
            </a:pPr>
            <a:r>
              <a:rPr lang="x-none">
                <a:latin typeface="Calibri"/>
                <a:ea typeface="Calibri"/>
                <a:cs typeface="Calibri"/>
                <a:sym typeface="Calibri"/>
              </a:rPr>
              <a:t>תבניות זהות שקיימות בין שתי תופעות שונות </a:t>
            </a:r>
            <a:endParaRPr/>
          </a:p>
          <a:p>
            <a:pPr marL="228600" lvl="0" indent="-50800" algn="r" rtl="1">
              <a:lnSpc>
                <a:spcPct val="90000"/>
              </a:lnSpc>
              <a:spcBef>
                <a:spcPts val="1000"/>
              </a:spcBef>
              <a:spcAft>
                <a:spcPts val="0"/>
              </a:spcAft>
              <a:buClr>
                <a:srgbClr val="EE008B"/>
              </a:buClr>
              <a:buSzPts val="2800"/>
              <a:buNone/>
            </a:pPr>
            <a:endParaRPr>
              <a:latin typeface="Calibri"/>
              <a:ea typeface="Calibri"/>
              <a:cs typeface="Calibri"/>
              <a:sym typeface="Calibri"/>
            </a:endParaRPr>
          </a:p>
        </p:txBody>
      </p:sp>
      <p:pic>
        <p:nvPicPr>
          <p:cNvPr id="262" name="Google Shape;262;p29" descr="http://pngimg.com/upload/football_PNG1085.png"/>
          <p:cNvPicPr preferRelativeResize="0"/>
          <p:nvPr/>
        </p:nvPicPr>
        <p:blipFill rotWithShape="1">
          <a:blip r:embed="rId3">
            <a:alphaModFix/>
          </a:blip>
          <a:srcRect/>
          <a:stretch/>
        </p:blipFill>
        <p:spPr>
          <a:xfrm>
            <a:off x="3740653" y="3260081"/>
            <a:ext cx="1096669" cy="1096669"/>
          </a:xfrm>
          <a:prstGeom prst="rect">
            <a:avLst/>
          </a:prstGeom>
          <a:noFill/>
          <a:ln>
            <a:noFill/>
          </a:ln>
        </p:spPr>
      </p:pic>
      <p:pic>
        <p:nvPicPr>
          <p:cNvPr id="263" name="Google Shape;263;p29" descr="http://www.clipartbest.com/cliparts/xcg/a6r/xcga6rkcA.png"/>
          <p:cNvPicPr preferRelativeResize="0"/>
          <p:nvPr/>
        </p:nvPicPr>
        <p:blipFill rotWithShape="1">
          <a:blip r:embed="rId4">
            <a:alphaModFix/>
          </a:blip>
          <a:srcRect/>
          <a:stretch/>
        </p:blipFill>
        <p:spPr>
          <a:xfrm>
            <a:off x="6531426" y="1892898"/>
            <a:ext cx="952653" cy="952653"/>
          </a:xfrm>
          <a:prstGeom prst="rect">
            <a:avLst/>
          </a:prstGeom>
          <a:noFill/>
          <a:ln>
            <a:noFill/>
          </a:ln>
        </p:spPr>
      </p:pic>
      <p:pic>
        <p:nvPicPr>
          <p:cNvPr id="264" name="Google Shape;264;p29" descr="http://www.jameshedberg.com/img/samples/c60-buckyball-atoms-red.png"/>
          <p:cNvPicPr preferRelativeResize="0"/>
          <p:nvPr/>
        </p:nvPicPr>
        <p:blipFill rotWithShape="1">
          <a:blip r:embed="rId5">
            <a:alphaModFix/>
          </a:blip>
          <a:srcRect/>
          <a:stretch/>
        </p:blipFill>
        <p:spPr>
          <a:xfrm>
            <a:off x="2031680" y="3260080"/>
            <a:ext cx="1060901" cy="10609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838200" y="7556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מהי האנלוגיה בתופעות הבאות? </a:t>
            </a:r>
            <a:endParaRPr b="1">
              <a:latin typeface="Calibri"/>
              <a:ea typeface="Calibri"/>
              <a:cs typeface="Calibri"/>
              <a:sym typeface="Calibri"/>
            </a:endParaRPr>
          </a:p>
        </p:txBody>
      </p:sp>
      <p:sp>
        <p:nvSpPr>
          <p:cNvPr id="271" name="Google Shape;271;p30"/>
          <p:cNvSpPr txBox="1"/>
          <p:nvPr/>
        </p:nvSpPr>
        <p:spPr>
          <a:xfrm>
            <a:off x="5665509" y="4808164"/>
            <a:ext cx="1074656"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6600" b="1">
                <a:solidFill>
                  <a:schemeClr val="dk1"/>
                </a:solidFill>
                <a:latin typeface="Calibri"/>
                <a:ea typeface="Calibri"/>
                <a:cs typeface="Calibri"/>
                <a:sym typeface="Calibri"/>
              </a:rPr>
              <a:t>?</a:t>
            </a:r>
            <a:endParaRPr sz="6600" b="1">
              <a:solidFill>
                <a:schemeClr val="dk1"/>
              </a:solidFill>
              <a:latin typeface="Calibri"/>
              <a:ea typeface="Calibri"/>
              <a:cs typeface="Calibri"/>
              <a:sym typeface="Calibri"/>
            </a:endParaRPr>
          </a:p>
        </p:txBody>
      </p:sp>
      <p:pic>
        <p:nvPicPr>
          <p:cNvPr id="272" name="Google Shape;272;p30"/>
          <p:cNvPicPr preferRelativeResize="0"/>
          <p:nvPr/>
        </p:nvPicPr>
        <p:blipFill rotWithShape="1">
          <a:blip r:embed="rId3">
            <a:alphaModFix/>
          </a:blip>
          <a:srcRect/>
          <a:stretch/>
        </p:blipFill>
        <p:spPr>
          <a:xfrm>
            <a:off x="6209577" y="1789472"/>
            <a:ext cx="2170774" cy="2704653"/>
          </a:xfrm>
          <a:prstGeom prst="rect">
            <a:avLst/>
          </a:prstGeom>
          <a:noFill/>
          <a:ln>
            <a:noFill/>
          </a:ln>
        </p:spPr>
      </p:pic>
      <p:pic>
        <p:nvPicPr>
          <p:cNvPr id="273" name="Google Shape;273;p30"/>
          <p:cNvPicPr preferRelativeResize="0"/>
          <p:nvPr/>
        </p:nvPicPr>
        <p:blipFill rotWithShape="1">
          <a:blip r:embed="rId4">
            <a:alphaModFix/>
          </a:blip>
          <a:srcRect/>
          <a:stretch/>
        </p:blipFill>
        <p:spPr>
          <a:xfrm>
            <a:off x="8440229" y="1783560"/>
            <a:ext cx="2163432" cy="2710565"/>
          </a:xfrm>
          <a:prstGeom prst="rect">
            <a:avLst/>
          </a:prstGeom>
          <a:noFill/>
          <a:ln>
            <a:noFill/>
          </a:ln>
        </p:spPr>
      </p:pic>
      <p:pic>
        <p:nvPicPr>
          <p:cNvPr id="274" name="Google Shape;274;p30"/>
          <p:cNvPicPr preferRelativeResize="0"/>
          <p:nvPr/>
        </p:nvPicPr>
        <p:blipFill rotWithShape="1">
          <a:blip r:embed="rId5">
            <a:alphaModFix/>
          </a:blip>
          <a:srcRect/>
          <a:stretch/>
        </p:blipFill>
        <p:spPr>
          <a:xfrm>
            <a:off x="1775645" y="1783560"/>
            <a:ext cx="2145600" cy="2698179"/>
          </a:xfrm>
          <a:prstGeom prst="rect">
            <a:avLst/>
          </a:prstGeom>
          <a:noFill/>
          <a:ln>
            <a:noFill/>
          </a:ln>
        </p:spPr>
      </p:pic>
      <p:pic>
        <p:nvPicPr>
          <p:cNvPr id="275" name="Google Shape;275;p30"/>
          <p:cNvPicPr preferRelativeResize="0"/>
          <p:nvPr/>
        </p:nvPicPr>
        <p:blipFill rotWithShape="1">
          <a:blip r:embed="rId6">
            <a:alphaModFix/>
          </a:blip>
          <a:srcRect/>
          <a:stretch/>
        </p:blipFill>
        <p:spPr>
          <a:xfrm>
            <a:off x="3978925" y="1789472"/>
            <a:ext cx="2172972" cy="26922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1"/>
          <p:cNvPicPr preferRelativeResize="0"/>
          <p:nvPr/>
        </p:nvPicPr>
        <p:blipFill rotWithShape="1">
          <a:blip r:embed="rId3">
            <a:alphaModFix/>
          </a:blip>
          <a:srcRect/>
          <a:stretch/>
        </p:blipFill>
        <p:spPr>
          <a:xfrm>
            <a:off x="6209577" y="1789472"/>
            <a:ext cx="2170774" cy="2704653"/>
          </a:xfrm>
          <a:prstGeom prst="rect">
            <a:avLst/>
          </a:prstGeom>
          <a:noFill/>
          <a:ln>
            <a:noFill/>
          </a:ln>
        </p:spPr>
      </p:pic>
      <p:pic>
        <p:nvPicPr>
          <p:cNvPr id="282" name="Google Shape;282;p31"/>
          <p:cNvPicPr preferRelativeResize="0"/>
          <p:nvPr/>
        </p:nvPicPr>
        <p:blipFill rotWithShape="1">
          <a:blip r:embed="rId4">
            <a:alphaModFix/>
          </a:blip>
          <a:srcRect/>
          <a:stretch/>
        </p:blipFill>
        <p:spPr>
          <a:xfrm>
            <a:off x="8440229" y="1783560"/>
            <a:ext cx="2163432" cy="2710565"/>
          </a:xfrm>
          <a:prstGeom prst="rect">
            <a:avLst/>
          </a:prstGeom>
          <a:noFill/>
          <a:ln>
            <a:noFill/>
          </a:ln>
        </p:spPr>
      </p:pic>
      <p:pic>
        <p:nvPicPr>
          <p:cNvPr id="283" name="Google Shape;283;p31"/>
          <p:cNvPicPr preferRelativeResize="0"/>
          <p:nvPr/>
        </p:nvPicPr>
        <p:blipFill rotWithShape="1">
          <a:blip r:embed="rId5">
            <a:alphaModFix/>
          </a:blip>
          <a:srcRect/>
          <a:stretch/>
        </p:blipFill>
        <p:spPr>
          <a:xfrm>
            <a:off x="1775645" y="1783560"/>
            <a:ext cx="2145600" cy="2698179"/>
          </a:xfrm>
          <a:prstGeom prst="rect">
            <a:avLst/>
          </a:prstGeom>
          <a:noFill/>
          <a:ln>
            <a:noFill/>
          </a:ln>
        </p:spPr>
      </p:pic>
      <p:sp>
        <p:nvSpPr>
          <p:cNvPr id="284" name="Google Shape;284;p31"/>
          <p:cNvSpPr txBox="1"/>
          <p:nvPr/>
        </p:nvSpPr>
        <p:spPr>
          <a:xfrm>
            <a:off x="1979629" y="4808164"/>
            <a:ext cx="8446416" cy="1107955"/>
          </a:xfrm>
          <a:prstGeom prst="rect">
            <a:avLst/>
          </a:prstGeom>
          <a:noFill/>
          <a:ln>
            <a:noFill/>
          </a:ln>
        </p:spPr>
        <p:txBody>
          <a:bodyPr spcFirstLastPara="1" wrap="square" lIns="91425" tIns="45700" rIns="91425" bIns="45700" anchor="t" anchorCtr="0">
            <a:spAutoFit/>
          </a:bodyPr>
          <a:lstStyle/>
          <a:p>
            <a:pPr algn="ctr"/>
            <a:r>
              <a:rPr lang="he-IL" sz="6600" b="1" dirty="0">
                <a:solidFill>
                  <a:srgbClr val="019EDC"/>
                </a:solidFill>
                <a:latin typeface="Calibri"/>
                <a:ea typeface="Calibri"/>
                <a:cs typeface="Calibri"/>
                <a:sym typeface="Calibri"/>
              </a:rPr>
              <a:t>האנלוגיה: שיווי </a:t>
            </a:r>
            <a:r>
              <a:rPr lang="he-IL" sz="6600" b="1" dirty="0" smtClean="0">
                <a:solidFill>
                  <a:srgbClr val="019EDC"/>
                </a:solidFill>
                <a:latin typeface="Calibri"/>
                <a:ea typeface="Calibri"/>
                <a:cs typeface="Calibri"/>
                <a:sym typeface="Calibri"/>
              </a:rPr>
              <a:t>משקל</a:t>
            </a:r>
            <a:endParaRPr lang="he-IL" sz="6600" b="1" dirty="0">
              <a:solidFill>
                <a:srgbClr val="019EDC"/>
              </a:solidFill>
              <a:latin typeface="Calibri"/>
              <a:ea typeface="Calibri"/>
              <a:cs typeface="Calibri"/>
              <a:sym typeface="Calibri"/>
            </a:endParaRPr>
          </a:p>
        </p:txBody>
      </p:sp>
      <p:pic>
        <p:nvPicPr>
          <p:cNvPr id="285" name="Google Shape;285;p31"/>
          <p:cNvPicPr preferRelativeResize="0"/>
          <p:nvPr/>
        </p:nvPicPr>
        <p:blipFill rotWithShape="1">
          <a:blip r:embed="rId6">
            <a:alphaModFix/>
          </a:blip>
          <a:srcRect/>
          <a:stretch/>
        </p:blipFill>
        <p:spPr>
          <a:xfrm>
            <a:off x="3978925" y="1789472"/>
            <a:ext cx="2172972" cy="2692267"/>
          </a:xfrm>
          <a:prstGeom prst="rect">
            <a:avLst/>
          </a:prstGeom>
          <a:noFill/>
          <a:ln>
            <a:noFill/>
          </a:ln>
        </p:spPr>
      </p:pic>
      <p:sp>
        <p:nvSpPr>
          <p:cNvPr id="286" name="Google Shape;286;p31"/>
          <p:cNvSpPr txBox="1"/>
          <p:nvPr/>
        </p:nvSpPr>
        <p:spPr>
          <a:xfrm>
            <a:off x="2605021" y="1299751"/>
            <a:ext cx="2460390"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2500" b="1">
                <a:solidFill>
                  <a:schemeClr val="dk1"/>
                </a:solidFill>
                <a:latin typeface="Calibri"/>
                <a:ea typeface="Calibri"/>
                <a:cs typeface="Calibri"/>
                <a:sym typeface="Calibri"/>
              </a:rPr>
              <a:t>מכניקה</a:t>
            </a:r>
            <a:endParaRPr sz="2500" b="1">
              <a:solidFill>
                <a:schemeClr val="dk1"/>
              </a:solidFill>
              <a:latin typeface="Calibri"/>
              <a:ea typeface="Calibri"/>
              <a:cs typeface="Calibri"/>
              <a:sym typeface="Calibri"/>
            </a:endParaRPr>
          </a:p>
        </p:txBody>
      </p:sp>
      <p:sp>
        <p:nvSpPr>
          <p:cNvPr id="287" name="Google Shape;287;p31"/>
          <p:cNvSpPr txBox="1"/>
          <p:nvPr/>
        </p:nvSpPr>
        <p:spPr>
          <a:xfrm>
            <a:off x="6064769" y="1299751"/>
            <a:ext cx="2460390"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2500" b="1">
                <a:solidFill>
                  <a:schemeClr val="dk1"/>
                </a:solidFill>
                <a:latin typeface="Calibri"/>
                <a:ea typeface="Calibri"/>
                <a:cs typeface="Calibri"/>
                <a:sym typeface="Calibri"/>
              </a:rPr>
              <a:t>תרמודינמיקה</a:t>
            </a:r>
            <a:endParaRPr sz="2500" b="1">
              <a:solidFill>
                <a:schemeClr val="dk1"/>
              </a:solidFill>
              <a:latin typeface="Calibri"/>
              <a:ea typeface="Calibri"/>
              <a:cs typeface="Calibri"/>
              <a:sym typeface="Calibri"/>
            </a:endParaRPr>
          </a:p>
        </p:txBody>
      </p:sp>
      <p:sp>
        <p:nvSpPr>
          <p:cNvPr id="288" name="Google Shape;288;p31"/>
          <p:cNvSpPr txBox="1"/>
          <p:nvPr/>
        </p:nvSpPr>
        <p:spPr>
          <a:xfrm>
            <a:off x="8291750" y="1299751"/>
            <a:ext cx="2460390"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2500" b="1">
                <a:solidFill>
                  <a:schemeClr val="dk1"/>
                </a:solidFill>
                <a:latin typeface="Calibri"/>
                <a:ea typeface="Calibri"/>
                <a:cs typeface="Calibri"/>
                <a:sym typeface="Calibri"/>
              </a:rPr>
              <a:t>כימיה</a:t>
            </a:r>
            <a:endParaRPr sz="2500" b="1">
              <a:solidFill>
                <a:schemeClr val="dk1"/>
              </a:solidFill>
              <a:latin typeface="Calibri"/>
              <a:ea typeface="Calibri"/>
              <a:cs typeface="Calibri"/>
              <a:sym typeface="Calibri"/>
            </a:endParaRPr>
          </a:p>
        </p:txBody>
      </p:sp>
      <p:sp>
        <p:nvSpPr>
          <p:cNvPr id="289" name="Google Shape;289;p31"/>
          <p:cNvSpPr txBox="1">
            <a:spLocks noGrp="1"/>
          </p:cNvSpPr>
          <p:nvPr>
            <p:ph type="title"/>
          </p:nvPr>
        </p:nvSpPr>
        <p:spPr>
          <a:xfrm>
            <a:off x="838200" y="7556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מהי האנלוגיה בתופעות הבאות? </a:t>
            </a:r>
            <a:endParaRPr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
                                        <p:tgtEl>
                                          <p:spTgt spid="286"/>
                                        </p:tgtEl>
                                      </p:cBhvr>
                                    </p:animEffect>
                                  </p:childTnLst>
                                </p:cTn>
                              </p:par>
                              <p:par>
                                <p:cTn id="8" presetID="10" presetClass="entr" presetSubtype="0" fill="hold" nodeType="withEffect">
                                  <p:stCondLst>
                                    <p:cond delay="1000"/>
                                  </p:stCondLst>
                                  <p:childTnLst>
                                    <p:set>
                                      <p:cBhvr>
                                        <p:cTn id="9" dur="1" fill="hold">
                                          <p:stCondLst>
                                            <p:cond delay="0"/>
                                          </p:stCondLst>
                                        </p:cTn>
                                        <p:tgtEl>
                                          <p:spTgt spid="287"/>
                                        </p:tgtEl>
                                        <p:attrNameLst>
                                          <p:attrName>style.visibility</p:attrName>
                                        </p:attrNameLst>
                                      </p:cBhvr>
                                      <p:to>
                                        <p:strVal val="visible"/>
                                      </p:to>
                                    </p:set>
                                    <p:animEffect transition="in" filter="fade">
                                      <p:cBhvr>
                                        <p:cTn id="10" dur="500"/>
                                        <p:tgtEl>
                                          <p:spTgt spid="287"/>
                                        </p:tgtEl>
                                      </p:cBhvr>
                                    </p:animEffect>
                                  </p:childTnLst>
                                </p:cTn>
                              </p:par>
                              <p:par>
                                <p:cTn id="11" presetID="10" presetClass="entr" presetSubtype="0" fill="hold" nodeType="withEffect">
                                  <p:stCondLst>
                                    <p:cond delay="1000"/>
                                  </p:stCondLst>
                                  <p:childTnLst>
                                    <p:set>
                                      <p:cBhvr>
                                        <p:cTn id="12" dur="1" fill="hold">
                                          <p:stCondLst>
                                            <p:cond delay="0"/>
                                          </p:stCondLst>
                                        </p:cTn>
                                        <p:tgtEl>
                                          <p:spTgt spid="288"/>
                                        </p:tgtEl>
                                        <p:attrNameLst>
                                          <p:attrName>style.visibility</p:attrName>
                                        </p:attrNameLst>
                                      </p:cBhvr>
                                      <p:to>
                                        <p:strVal val="visible"/>
                                      </p:to>
                                    </p:set>
                                    <p:animEffect transition="in" filter="fade">
                                      <p:cBhvr>
                                        <p:cTn id="13"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r="66966" b="66806"/>
          <a:stretch/>
        </p:blipFill>
        <p:spPr>
          <a:xfrm>
            <a:off x="1511760" y="1408087"/>
            <a:ext cx="1514980" cy="1526400"/>
          </a:xfrm>
          <a:prstGeom prst="rect">
            <a:avLst/>
          </a:prstGeom>
          <a:noFill/>
          <a:ln>
            <a:noFill/>
          </a:ln>
        </p:spPr>
      </p:pic>
      <p:pic>
        <p:nvPicPr>
          <p:cNvPr id="100" name="Google Shape;100;p14"/>
          <p:cNvPicPr preferRelativeResize="0"/>
          <p:nvPr/>
        </p:nvPicPr>
        <p:blipFill rotWithShape="1">
          <a:blip r:embed="rId3">
            <a:alphaModFix/>
          </a:blip>
          <a:srcRect l="33448" r="33518" b="66806"/>
          <a:stretch/>
        </p:blipFill>
        <p:spPr>
          <a:xfrm>
            <a:off x="3069384" y="3505853"/>
            <a:ext cx="1514980" cy="1526400"/>
          </a:xfrm>
          <a:prstGeom prst="rect">
            <a:avLst/>
          </a:prstGeom>
          <a:noFill/>
          <a:ln>
            <a:noFill/>
          </a:ln>
        </p:spPr>
      </p:pic>
      <p:pic>
        <p:nvPicPr>
          <p:cNvPr id="101" name="Google Shape;101;p14"/>
          <p:cNvPicPr preferRelativeResize="0"/>
          <p:nvPr/>
        </p:nvPicPr>
        <p:blipFill rotWithShape="1">
          <a:blip r:embed="rId3">
            <a:alphaModFix/>
          </a:blip>
          <a:srcRect l="66896" r="70" b="66806"/>
          <a:stretch/>
        </p:blipFill>
        <p:spPr>
          <a:xfrm>
            <a:off x="398873" y="5135157"/>
            <a:ext cx="1514980" cy="1526400"/>
          </a:xfrm>
          <a:prstGeom prst="rect">
            <a:avLst/>
          </a:prstGeom>
          <a:noFill/>
          <a:ln>
            <a:noFill/>
          </a:ln>
        </p:spPr>
      </p:pic>
      <p:pic>
        <p:nvPicPr>
          <p:cNvPr id="102" name="Google Shape;102;p14"/>
          <p:cNvPicPr preferRelativeResize="0"/>
          <p:nvPr/>
        </p:nvPicPr>
        <p:blipFill rotWithShape="1">
          <a:blip r:embed="rId3">
            <a:alphaModFix/>
          </a:blip>
          <a:srcRect t="33533" r="66966" b="33272"/>
          <a:stretch/>
        </p:blipFill>
        <p:spPr>
          <a:xfrm>
            <a:off x="520037" y="1953375"/>
            <a:ext cx="1514980" cy="1526400"/>
          </a:xfrm>
          <a:prstGeom prst="rect">
            <a:avLst/>
          </a:prstGeom>
          <a:noFill/>
          <a:ln>
            <a:noFill/>
          </a:ln>
        </p:spPr>
      </p:pic>
      <p:pic>
        <p:nvPicPr>
          <p:cNvPr id="103" name="Google Shape;103;p14"/>
          <p:cNvPicPr preferRelativeResize="0"/>
          <p:nvPr/>
        </p:nvPicPr>
        <p:blipFill rotWithShape="1">
          <a:blip r:embed="rId3">
            <a:alphaModFix/>
          </a:blip>
          <a:srcRect l="33448" t="33357" r="33518" b="33448"/>
          <a:stretch/>
        </p:blipFill>
        <p:spPr>
          <a:xfrm>
            <a:off x="1836156" y="4602077"/>
            <a:ext cx="1514980" cy="1526400"/>
          </a:xfrm>
          <a:prstGeom prst="rect">
            <a:avLst/>
          </a:prstGeom>
          <a:noFill/>
          <a:ln>
            <a:noFill/>
          </a:ln>
        </p:spPr>
      </p:pic>
      <p:pic>
        <p:nvPicPr>
          <p:cNvPr id="104" name="Google Shape;104;p14"/>
          <p:cNvPicPr preferRelativeResize="0"/>
          <p:nvPr/>
        </p:nvPicPr>
        <p:blipFill rotWithShape="1">
          <a:blip r:embed="rId3">
            <a:alphaModFix/>
          </a:blip>
          <a:srcRect l="66896" t="33357" r="70" b="33448"/>
          <a:stretch/>
        </p:blipFill>
        <p:spPr>
          <a:xfrm>
            <a:off x="3026740" y="5136179"/>
            <a:ext cx="1514980" cy="1526400"/>
          </a:xfrm>
          <a:prstGeom prst="rect">
            <a:avLst/>
          </a:prstGeom>
          <a:noFill/>
          <a:ln>
            <a:noFill/>
          </a:ln>
        </p:spPr>
      </p:pic>
      <p:pic>
        <p:nvPicPr>
          <p:cNvPr id="105" name="Google Shape;105;p14"/>
          <p:cNvPicPr preferRelativeResize="0"/>
          <p:nvPr/>
        </p:nvPicPr>
        <p:blipFill rotWithShape="1">
          <a:blip r:embed="rId3">
            <a:alphaModFix/>
          </a:blip>
          <a:srcRect t="67066" r="66966" b="-259"/>
          <a:stretch/>
        </p:blipFill>
        <p:spPr>
          <a:xfrm>
            <a:off x="486872" y="3542544"/>
            <a:ext cx="1514980" cy="1526400"/>
          </a:xfrm>
          <a:prstGeom prst="rect">
            <a:avLst/>
          </a:prstGeom>
          <a:noFill/>
          <a:ln>
            <a:noFill/>
          </a:ln>
        </p:spPr>
      </p:pic>
      <p:pic>
        <p:nvPicPr>
          <p:cNvPr id="106" name="Google Shape;106;p14"/>
          <p:cNvPicPr preferRelativeResize="0"/>
          <p:nvPr/>
        </p:nvPicPr>
        <p:blipFill rotWithShape="1">
          <a:blip r:embed="rId3">
            <a:alphaModFix/>
          </a:blip>
          <a:srcRect l="33448" t="66890" r="33518" b="-84"/>
          <a:stretch/>
        </p:blipFill>
        <p:spPr>
          <a:xfrm>
            <a:off x="2921705" y="1890849"/>
            <a:ext cx="1514980" cy="1526400"/>
          </a:xfrm>
          <a:prstGeom prst="rect">
            <a:avLst/>
          </a:prstGeom>
          <a:noFill/>
          <a:ln>
            <a:noFill/>
          </a:ln>
        </p:spPr>
      </p:pic>
      <p:pic>
        <p:nvPicPr>
          <p:cNvPr id="107" name="Google Shape;107;p14"/>
          <p:cNvPicPr preferRelativeResize="0"/>
          <p:nvPr/>
        </p:nvPicPr>
        <p:blipFill rotWithShape="1">
          <a:blip r:embed="rId3">
            <a:alphaModFix/>
          </a:blip>
          <a:srcRect l="66896" t="67066" r="70" b="-259"/>
          <a:stretch/>
        </p:blipFill>
        <p:spPr>
          <a:xfrm>
            <a:off x="1764475" y="3000700"/>
            <a:ext cx="1514980" cy="1526400"/>
          </a:xfrm>
          <a:prstGeom prst="rect">
            <a:avLst/>
          </a:prstGeom>
          <a:noFill/>
          <a:ln>
            <a:noFill/>
          </a:ln>
        </p:spPr>
      </p:pic>
      <p:sp>
        <p:nvSpPr>
          <p:cNvPr id="108" name="Google Shape;108;p14"/>
          <p:cNvSpPr txBox="1">
            <a:spLocks noGrp="1"/>
          </p:cNvSpPr>
          <p:nvPr>
            <p:ph type="title"/>
          </p:nvPr>
        </p:nvSpPr>
        <p:spPr>
          <a:xfrm>
            <a:off x="1277527" y="58324"/>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dirty="0">
                <a:latin typeface="Calibri"/>
                <a:ea typeface="Calibri"/>
                <a:cs typeface="Calibri"/>
                <a:sym typeface="Calibri"/>
              </a:rPr>
              <a:t>משחק הדמיון </a:t>
            </a:r>
            <a:endParaRPr b="1" dirty="0">
              <a:latin typeface="Calibri"/>
              <a:ea typeface="Calibri"/>
              <a:cs typeface="Calibri"/>
              <a:sym typeface="Calibri"/>
            </a:endParaRPr>
          </a:p>
        </p:txBody>
      </p:sp>
      <p:sp>
        <p:nvSpPr>
          <p:cNvPr id="109" name="Google Shape;109;p14"/>
          <p:cNvSpPr txBox="1">
            <a:spLocks noGrp="1"/>
          </p:cNvSpPr>
          <p:nvPr>
            <p:ph type="body" idx="1"/>
          </p:nvPr>
        </p:nvSpPr>
        <p:spPr>
          <a:xfrm>
            <a:off x="4992473" y="1623764"/>
            <a:ext cx="6800654" cy="4351338"/>
          </a:xfrm>
          <a:prstGeom prst="rect">
            <a:avLst/>
          </a:prstGeom>
          <a:noFill/>
          <a:ln>
            <a:noFill/>
          </a:ln>
        </p:spPr>
        <p:txBody>
          <a:bodyPr spcFirstLastPara="1" wrap="square" lIns="91425" tIns="45700" rIns="91425" bIns="45700" anchor="t" anchorCtr="0">
            <a:normAutofit/>
          </a:bodyPr>
          <a:lstStyle/>
          <a:p>
            <a:pPr marL="514350" lvl="0" indent="-514350">
              <a:spcBef>
                <a:spcPts val="0"/>
              </a:spcBef>
              <a:buSzPct val="100000"/>
              <a:buFont typeface="Calibri"/>
              <a:buAutoNum type="arabicPeriod"/>
            </a:pPr>
            <a:r>
              <a:rPr lang="he-IL" sz="2400" dirty="0"/>
              <a:t>התחלקו לצוותי עבודה (4-5 תלמידים בצוות) </a:t>
            </a:r>
          </a:p>
          <a:p>
            <a:pPr marL="514350" lvl="0" indent="-514350">
              <a:buSzPct val="100000"/>
              <a:buFont typeface="Calibri"/>
              <a:buAutoNum type="arabicPeriod"/>
            </a:pPr>
            <a:r>
              <a:rPr lang="he-IL" sz="2400" dirty="0"/>
              <a:t>בשלב הראשון משחקים רק עם הקלפים </a:t>
            </a:r>
            <a:r>
              <a:rPr lang="he-IL" sz="2400" dirty="0" smtClean="0"/>
              <a:t>המאוירים</a:t>
            </a:r>
            <a:r>
              <a:rPr lang="he-IL" sz="2400" dirty="0"/>
              <a:t>. את שלושת הקלפים הריקים שמים בצד. </a:t>
            </a:r>
          </a:p>
          <a:p>
            <a:pPr marL="514350" lvl="0" indent="-514350">
              <a:buSzPct val="100000"/>
              <a:buFont typeface="Calibri"/>
              <a:buAutoNum type="arabicPeriod"/>
            </a:pPr>
            <a:r>
              <a:rPr lang="he-IL" sz="2400" dirty="0"/>
              <a:t>בצוותים, הסתכלו על כל הקלפים, וקבצו אותם לקבוצות בעלות מכנה משותף או דמיון כלשהו. אתם מחליטים כיצד לחלק אותם. </a:t>
            </a:r>
          </a:p>
          <a:p>
            <a:pPr marL="514350" lvl="0" indent="-514350">
              <a:buSzPct val="100000"/>
              <a:buFont typeface="Calibri"/>
              <a:buAutoNum type="arabicPeriod"/>
            </a:pPr>
            <a:r>
              <a:rPr lang="he-IL" sz="2400" dirty="0"/>
              <a:t>עבור כל קבוצת קלפים שחילקתם, כתבו לעצמכם: מהו הדמיון או המכנה המשותף שמצאתם ביניהם? </a:t>
            </a:r>
          </a:p>
          <a:p>
            <a:pPr marL="514350" lvl="0" indent="-514350">
              <a:buSzPct val="100000"/>
              <a:buFont typeface="Calibri"/>
              <a:buAutoNum type="arabicPeriod"/>
            </a:pPr>
            <a:r>
              <a:rPr lang="he-IL" sz="2400" dirty="0"/>
              <a:t>לאחר מכן תתבקשו להציג בפני הכיתה את הרעיונות שלכם </a:t>
            </a:r>
          </a:p>
          <a:p>
            <a:pPr marL="514350" lvl="0" indent="-514350" algn="r" rtl="1">
              <a:lnSpc>
                <a:spcPct val="90000"/>
              </a:lnSpc>
              <a:spcBef>
                <a:spcPts val="0"/>
              </a:spcBef>
              <a:spcAft>
                <a:spcPts val="0"/>
              </a:spcAft>
              <a:buSzPct val="100000"/>
              <a:buFont typeface="Calibri"/>
              <a:buAutoNum type="arabicPeriod"/>
            </a:pPr>
            <a:endParaRPr sz="24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a:spLocks noGrp="1"/>
          </p:cNvSpPr>
          <p:nvPr>
            <p:ph type="title"/>
          </p:nvPr>
        </p:nvSpPr>
        <p:spPr>
          <a:xfrm>
            <a:off x="838200" y="80301"/>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איזו תנועה אנלוגית לתנועת הבלון? </a:t>
            </a:r>
            <a:endParaRPr b="1">
              <a:latin typeface="Calibri"/>
              <a:ea typeface="Calibri"/>
              <a:cs typeface="Calibri"/>
              <a:sym typeface="Calibri"/>
            </a:endParaRPr>
          </a:p>
        </p:txBody>
      </p:sp>
      <p:pic>
        <p:nvPicPr>
          <p:cNvPr id="296" name="Google Shape;296;p32" descr="Resultado de imagen"/>
          <p:cNvPicPr preferRelativeResize="0"/>
          <p:nvPr/>
        </p:nvPicPr>
        <p:blipFill rotWithShape="1">
          <a:blip r:embed="rId3">
            <a:alphaModFix/>
          </a:blip>
          <a:srcRect l="29475" t="15478" r="31567" b="18375"/>
          <a:stretch/>
        </p:blipFill>
        <p:spPr>
          <a:xfrm>
            <a:off x="4956874" y="1181354"/>
            <a:ext cx="2278252" cy="289818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3" descr="Resultado de imagen"/>
          <p:cNvPicPr preferRelativeResize="0"/>
          <p:nvPr/>
        </p:nvPicPr>
        <p:blipFill rotWithShape="1">
          <a:blip r:embed="rId3">
            <a:alphaModFix/>
          </a:blip>
          <a:srcRect l="29475" t="15478" r="31567" b="18375"/>
          <a:stretch/>
        </p:blipFill>
        <p:spPr>
          <a:xfrm>
            <a:off x="4956874" y="1181354"/>
            <a:ext cx="2278252" cy="2898183"/>
          </a:xfrm>
          <a:prstGeom prst="rect">
            <a:avLst/>
          </a:prstGeom>
          <a:noFill/>
          <a:ln>
            <a:noFill/>
          </a:ln>
        </p:spPr>
      </p:pic>
      <p:pic>
        <p:nvPicPr>
          <p:cNvPr id="303" name="Google Shape;303;p33" descr="rocket"/>
          <p:cNvPicPr preferRelativeResize="0"/>
          <p:nvPr/>
        </p:nvPicPr>
        <p:blipFill rotWithShape="1">
          <a:blip r:embed="rId4">
            <a:alphaModFix/>
          </a:blip>
          <a:srcRect/>
          <a:stretch/>
        </p:blipFill>
        <p:spPr>
          <a:xfrm>
            <a:off x="615918" y="4456152"/>
            <a:ext cx="2848262" cy="2160240"/>
          </a:xfrm>
          <a:prstGeom prst="rect">
            <a:avLst/>
          </a:prstGeom>
          <a:noFill/>
          <a:ln>
            <a:noFill/>
          </a:ln>
        </p:spPr>
      </p:pic>
      <p:pic>
        <p:nvPicPr>
          <p:cNvPr id="304" name="Google Shape;304;p33" descr="train travel hipster urban wanderlust"/>
          <p:cNvPicPr preferRelativeResize="0"/>
          <p:nvPr/>
        </p:nvPicPr>
        <p:blipFill rotWithShape="1">
          <a:blip r:embed="rId5">
            <a:alphaModFix/>
          </a:blip>
          <a:srcRect/>
          <a:stretch/>
        </p:blipFill>
        <p:spPr>
          <a:xfrm>
            <a:off x="8248454" y="4456152"/>
            <a:ext cx="3355501" cy="2160942"/>
          </a:xfrm>
          <a:prstGeom prst="rect">
            <a:avLst/>
          </a:prstGeom>
          <a:noFill/>
          <a:ln>
            <a:noFill/>
          </a:ln>
        </p:spPr>
      </p:pic>
      <p:pic>
        <p:nvPicPr>
          <p:cNvPr id="305" name="Google Shape;305;p33" descr="nature fish swim"/>
          <p:cNvPicPr preferRelativeResize="0"/>
          <p:nvPr/>
        </p:nvPicPr>
        <p:blipFill rotWithShape="1">
          <a:blip r:embed="rId6">
            <a:alphaModFix/>
          </a:blip>
          <a:srcRect/>
          <a:stretch/>
        </p:blipFill>
        <p:spPr>
          <a:xfrm>
            <a:off x="4230600" y="4457440"/>
            <a:ext cx="3251433" cy="2158952"/>
          </a:xfrm>
          <a:prstGeom prst="rect">
            <a:avLst/>
          </a:prstGeom>
          <a:noFill/>
          <a:ln>
            <a:noFill/>
          </a:ln>
        </p:spPr>
      </p:pic>
      <p:sp>
        <p:nvSpPr>
          <p:cNvPr id="306" name="Google Shape;306;p33"/>
          <p:cNvSpPr txBox="1"/>
          <p:nvPr/>
        </p:nvSpPr>
        <p:spPr>
          <a:xfrm>
            <a:off x="838200" y="80301"/>
            <a:ext cx="10515600" cy="1154393"/>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4400"/>
              <a:buFont typeface="Calibri"/>
              <a:buNone/>
            </a:pPr>
            <a:r>
              <a:rPr lang="x-none" sz="4400" b="1">
                <a:solidFill>
                  <a:schemeClr val="dk1"/>
                </a:solidFill>
                <a:latin typeface="Calibri"/>
                <a:ea typeface="Calibri"/>
                <a:cs typeface="Calibri"/>
                <a:sym typeface="Calibri"/>
              </a:rPr>
              <a:t>איזו תנועה אנלוגית לתנועת הבלון? </a:t>
            </a:r>
            <a:endParaRPr sz="4400" b="1">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838200" y="8318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הדומה והשונה </a:t>
            </a:r>
            <a:endParaRPr b="1">
              <a:latin typeface="Calibri"/>
              <a:ea typeface="Calibri"/>
              <a:cs typeface="Calibri"/>
              <a:sym typeface="Calibri"/>
            </a:endParaRPr>
          </a:p>
        </p:txBody>
      </p:sp>
      <p:pic>
        <p:nvPicPr>
          <p:cNvPr id="313" name="Google Shape;313;p34" descr="Resultado de imagen"/>
          <p:cNvPicPr preferRelativeResize="0"/>
          <p:nvPr/>
        </p:nvPicPr>
        <p:blipFill rotWithShape="1">
          <a:blip r:embed="rId3">
            <a:alphaModFix/>
          </a:blip>
          <a:srcRect l="29475" t="15478" r="31567" b="18375"/>
          <a:stretch/>
        </p:blipFill>
        <p:spPr>
          <a:xfrm>
            <a:off x="8152561" y="2284290"/>
            <a:ext cx="2278252" cy="2898183"/>
          </a:xfrm>
          <a:prstGeom prst="rect">
            <a:avLst/>
          </a:prstGeom>
          <a:noFill/>
          <a:ln>
            <a:noFill/>
          </a:ln>
        </p:spPr>
      </p:pic>
      <p:pic>
        <p:nvPicPr>
          <p:cNvPr id="314" name="Google Shape;314;p34" descr="rocket"/>
          <p:cNvPicPr preferRelativeResize="0"/>
          <p:nvPr/>
        </p:nvPicPr>
        <p:blipFill rotWithShape="1">
          <a:blip r:embed="rId4">
            <a:alphaModFix/>
          </a:blip>
          <a:srcRect/>
          <a:stretch/>
        </p:blipFill>
        <p:spPr>
          <a:xfrm>
            <a:off x="706669" y="1641970"/>
            <a:ext cx="5515022" cy="41828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txBox="1">
            <a:spLocks noGrp="1"/>
          </p:cNvSpPr>
          <p:nvPr>
            <p:ph type="title"/>
          </p:nvPr>
        </p:nvSpPr>
        <p:spPr>
          <a:xfrm>
            <a:off x="838200" y="62570"/>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משחק הדמיון: 3 אנלוגיות</a:t>
            </a:r>
            <a:endParaRPr b="1">
              <a:latin typeface="Calibri"/>
              <a:ea typeface="Calibri"/>
              <a:cs typeface="Calibri"/>
              <a:sym typeface="Calibri"/>
            </a:endParaRPr>
          </a:p>
        </p:txBody>
      </p:sp>
      <p:pic>
        <p:nvPicPr>
          <p:cNvPr id="321" name="Google Shape;321;p35"/>
          <p:cNvPicPr preferRelativeResize="0"/>
          <p:nvPr/>
        </p:nvPicPr>
        <p:blipFill rotWithShape="1">
          <a:blip r:embed="rId3">
            <a:alphaModFix/>
          </a:blip>
          <a:srcRect l="33448" r="33518" b="66806"/>
          <a:stretch/>
        </p:blipFill>
        <p:spPr>
          <a:xfrm>
            <a:off x="3572221" y="1508843"/>
            <a:ext cx="1513560" cy="1524969"/>
          </a:xfrm>
          <a:prstGeom prst="rect">
            <a:avLst/>
          </a:prstGeom>
          <a:noFill/>
          <a:ln>
            <a:noFill/>
          </a:ln>
        </p:spPr>
      </p:pic>
      <p:pic>
        <p:nvPicPr>
          <p:cNvPr id="322" name="Google Shape;322;p35"/>
          <p:cNvPicPr preferRelativeResize="0"/>
          <p:nvPr/>
        </p:nvPicPr>
        <p:blipFill rotWithShape="1">
          <a:blip r:embed="rId3">
            <a:alphaModFix/>
          </a:blip>
          <a:srcRect l="66896" r="70" b="66806"/>
          <a:stretch/>
        </p:blipFill>
        <p:spPr>
          <a:xfrm>
            <a:off x="5244058" y="1508840"/>
            <a:ext cx="1513560" cy="1524969"/>
          </a:xfrm>
          <a:prstGeom prst="rect">
            <a:avLst/>
          </a:prstGeom>
          <a:noFill/>
          <a:ln>
            <a:noFill/>
          </a:ln>
        </p:spPr>
      </p:pic>
      <p:pic>
        <p:nvPicPr>
          <p:cNvPr id="323" name="Google Shape;323;p35"/>
          <p:cNvPicPr preferRelativeResize="0"/>
          <p:nvPr/>
        </p:nvPicPr>
        <p:blipFill rotWithShape="1">
          <a:blip r:embed="rId3">
            <a:alphaModFix/>
          </a:blip>
          <a:srcRect l="33448" t="33357" r="33518" b="33448"/>
          <a:stretch/>
        </p:blipFill>
        <p:spPr>
          <a:xfrm>
            <a:off x="3568235" y="3338386"/>
            <a:ext cx="1513560" cy="1524969"/>
          </a:xfrm>
          <a:prstGeom prst="rect">
            <a:avLst/>
          </a:prstGeom>
          <a:noFill/>
          <a:ln>
            <a:noFill/>
          </a:ln>
        </p:spPr>
      </p:pic>
      <p:pic>
        <p:nvPicPr>
          <p:cNvPr id="324" name="Google Shape;324;p35"/>
          <p:cNvPicPr preferRelativeResize="0"/>
          <p:nvPr/>
        </p:nvPicPr>
        <p:blipFill rotWithShape="1">
          <a:blip r:embed="rId3">
            <a:alphaModFix/>
          </a:blip>
          <a:srcRect l="66896" t="33357" r="70" b="33448"/>
          <a:stretch/>
        </p:blipFill>
        <p:spPr>
          <a:xfrm>
            <a:off x="5244058" y="3338386"/>
            <a:ext cx="1513560" cy="1524969"/>
          </a:xfrm>
          <a:prstGeom prst="rect">
            <a:avLst/>
          </a:prstGeom>
          <a:noFill/>
          <a:ln>
            <a:noFill/>
          </a:ln>
        </p:spPr>
      </p:pic>
      <p:pic>
        <p:nvPicPr>
          <p:cNvPr id="325" name="Google Shape;325;p35"/>
          <p:cNvPicPr preferRelativeResize="0"/>
          <p:nvPr/>
        </p:nvPicPr>
        <p:blipFill rotWithShape="1">
          <a:blip r:embed="rId3">
            <a:alphaModFix/>
          </a:blip>
          <a:srcRect l="33448" t="66890" r="33518" b="-84"/>
          <a:stretch/>
        </p:blipFill>
        <p:spPr>
          <a:xfrm>
            <a:off x="3572221" y="5167931"/>
            <a:ext cx="1513560" cy="1524969"/>
          </a:xfrm>
          <a:prstGeom prst="rect">
            <a:avLst/>
          </a:prstGeom>
          <a:noFill/>
          <a:ln>
            <a:noFill/>
          </a:ln>
        </p:spPr>
      </p:pic>
      <p:pic>
        <p:nvPicPr>
          <p:cNvPr id="326" name="Google Shape;326;p35"/>
          <p:cNvPicPr preferRelativeResize="0"/>
          <p:nvPr/>
        </p:nvPicPr>
        <p:blipFill rotWithShape="1">
          <a:blip r:embed="rId3">
            <a:alphaModFix/>
          </a:blip>
          <a:srcRect l="66896" t="67066" r="70" b="-259"/>
          <a:stretch/>
        </p:blipFill>
        <p:spPr>
          <a:xfrm>
            <a:off x="5244058" y="5167930"/>
            <a:ext cx="1513560" cy="1524969"/>
          </a:xfrm>
          <a:prstGeom prst="rect">
            <a:avLst/>
          </a:prstGeom>
          <a:noFill/>
          <a:ln>
            <a:noFill/>
          </a:ln>
        </p:spPr>
      </p:pic>
      <p:pic>
        <p:nvPicPr>
          <p:cNvPr id="327" name="Google Shape;327;p35"/>
          <p:cNvPicPr preferRelativeResize="0"/>
          <p:nvPr/>
        </p:nvPicPr>
        <p:blipFill rotWithShape="1">
          <a:blip r:embed="rId3">
            <a:alphaModFix/>
          </a:blip>
          <a:srcRect r="66966" b="66806"/>
          <a:stretch/>
        </p:blipFill>
        <p:spPr>
          <a:xfrm>
            <a:off x="1900385" y="1508842"/>
            <a:ext cx="1513560" cy="1524969"/>
          </a:xfrm>
          <a:prstGeom prst="rect">
            <a:avLst/>
          </a:prstGeom>
          <a:noFill/>
          <a:ln>
            <a:noFill/>
          </a:ln>
        </p:spPr>
      </p:pic>
      <p:pic>
        <p:nvPicPr>
          <p:cNvPr id="328" name="Google Shape;328;p35"/>
          <p:cNvPicPr preferRelativeResize="0"/>
          <p:nvPr/>
        </p:nvPicPr>
        <p:blipFill rotWithShape="1">
          <a:blip r:embed="rId3">
            <a:alphaModFix/>
          </a:blip>
          <a:srcRect t="33533" r="66966" b="33272"/>
          <a:stretch/>
        </p:blipFill>
        <p:spPr>
          <a:xfrm>
            <a:off x="1900384" y="3338386"/>
            <a:ext cx="1513560" cy="1524969"/>
          </a:xfrm>
          <a:prstGeom prst="rect">
            <a:avLst/>
          </a:prstGeom>
          <a:noFill/>
          <a:ln>
            <a:noFill/>
          </a:ln>
        </p:spPr>
      </p:pic>
      <p:pic>
        <p:nvPicPr>
          <p:cNvPr id="329" name="Google Shape;329;p35"/>
          <p:cNvPicPr preferRelativeResize="0"/>
          <p:nvPr/>
        </p:nvPicPr>
        <p:blipFill rotWithShape="1">
          <a:blip r:embed="rId3">
            <a:alphaModFix/>
          </a:blip>
          <a:srcRect t="67066" r="66966" b="-259"/>
          <a:stretch/>
        </p:blipFill>
        <p:spPr>
          <a:xfrm>
            <a:off x="1900383" y="5167931"/>
            <a:ext cx="1513560" cy="1524969"/>
          </a:xfrm>
          <a:prstGeom prst="rect">
            <a:avLst/>
          </a:prstGeom>
          <a:noFill/>
          <a:ln>
            <a:noFill/>
          </a:ln>
        </p:spPr>
      </p:pic>
      <p:sp>
        <p:nvSpPr>
          <p:cNvPr id="330" name="Google Shape;330;p35"/>
          <p:cNvSpPr/>
          <p:nvPr/>
        </p:nvSpPr>
        <p:spPr>
          <a:xfrm>
            <a:off x="228547" y="1508841"/>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יתרון פיזיקלי </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העלאת העוצמה ללא הוספת אנרגיה</a:t>
            </a:r>
            <a:endParaRPr/>
          </a:p>
        </p:txBody>
      </p:sp>
      <p:sp>
        <p:nvSpPr>
          <p:cNvPr id="331" name="Google Shape;331;p35"/>
          <p:cNvSpPr/>
          <p:nvPr/>
        </p:nvSpPr>
        <p:spPr>
          <a:xfrm>
            <a:off x="228547" y="3338386"/>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קצב</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קצב של פעילות או תנועה</a:t>
            </a:r>
            <a:endParaRPr/>
          </a:p>
        </p:txBody>
      </p:sp>
      <p:sp>
        <p:nvSpPr>
          <p:cNvPr id="332" name="Google Shape;332;p35"/>
          <p:cNvSpPr/>
          <p:nvPr/>
        </p:nvSpPr>
        <p:spPr>
          <a:xfrm>
            <a:off x="228547" y="5167929"/>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סימטריה</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מבנים סימטריים</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6"/>
          <p:cNvPicPr preferRelativeResize="0"/>
          <p:nvPr/>
        </p:nvPicPr>
        <p:blipFill rotWithShape="1">
          <a:blip r:embed="rId3">
            <a:alphaModFix/>
          </a:blip>
          <a:srcRect l="33448" r="33518" b="66806"/>
          <a:stretch/>
        </p:blipFill>
        <p:spPr>
          <a:xfrm>
            <a:off x="3572221" y="1508843"/>
            <a:ext cx="1513560" cy="1524969"/>
          </a:xfrm>
          <a:prstGeom prst="roundRect">
            <a:avLst>
              <a:gd name="adj" fmla="val 8594"/>
            </a:avLst>
          </a:prstGeom>
          <a:solidFill>
            <a:srgbClr val="ECECEC"/>
          </a:solidFill>
          <a:ln>
            <a:noFill/>
          </a:ln>
          <a:effectLst>
            <a:reflection stA="38000" endPos="96000" dist="152400" dir="5400000" sy="-100000" algn="bl" rotWithShape="0"/>
          </a:effectLst>
        </p:spPr>
      </p:pic>
      <p:pic>
        <p:nvPicPr>
          <p:cNvPr id="339" name="Google Shape;339;p36"/>
          <p:cNvPicPr preferRelativeResize="0"/>
          <p:nvPr/>
        </p:nvPicPr>
        <p:blipFill rotWithShape="1">
          <a:blip r:embed="rId3">
            <a:alphaModFix/>
          </a:blip>
          <a:srcRect l="66896" r="70" b="66806"/>
          <a:stretch/>
        </p:blipFill>
        <p:spPr>
          <a:xfrm>
            <a:off x="5244058" y="1508840"/>
            <a:ext cx="1513560" cy="1524969"/>
          </a:xfrm>
          <a:prstGeom prst="roundRect">
            <a:avLst>
              <a:gd name="adj" fmla="val 8594"/>
            </a:avLst>
          </a:prstGeom>
          <a:solidFill>
            <a:srgbClr val="ECECEC"/>
          </a:solidFill>
          <a:ln>
            <a:noFill/>
          </a:ln>
          <a:effectLst>
            <a:reflection stA="38000" endPos="96000" dist="152400" dir="5400000" sy="-100000" algn="bl" rotWithShape="0"/>
          </a:effectLst>
        </p:spPr>
      </p:pic>
      <p:pic>
        <p:nvPicPr>
          <p:cNvPr id="340" name="Google Shape;340;p36"/>
          <p:cNvPicPr preferRelativeResize="0"/>
          <p:nvPr/>
        </p:nvPicPr>
        <p:blipFill rotWithShape="1">
          <a:blip r:embed="rId3">
            <a:alphaModFix/>
          </a:blip>
          <a:srcRect r="66966" b="66806"/>
          <a:stretch/>
        </p:blipFill>
        <p:spPr>
          <a:xfrm>
            <a:off x="1900385" y="1508842"/>
            <a:ext cx="1513560" cy="1524969"/>
          </a:xfrm>
          <a:prstGeom prst="roundRect">
            <a:avLst>
              <a:gd name="adj" fmla="val 8594"/>
            </a:avLst>
          </a:prstGeom>
          <a:solidFill>
            <a:srgbClr val="ECECEC"/>
          </a:solidFill>
          <a:ln>
            <a:noFill/>
          </a:ln>
          <a:effectLst>
            <a:reflection stA="38000" endPos="96000" dist="152400" dir="5400000" sy="-100000" algn="bl" rotWithShape="0"/>
          </a:effectLst>
        </p:spPr>
      </p:pic>
      <p:sp>
        <p:nvSpPr>
          <p:cNvPr id="341" name="Google Shape;341;p36"/>
          <p:cNvSpPr/>
          <p:nvPr/>
        </p:nvSpPr>
        <p:spPr>
          <a:xfrm>
            <a:off x="228547" y="1508841"/>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יתרון פיזיקלי </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העלאת העוצמה ללא הוספת אנרגיה</a:t>
            </a:r>
            <a:endParaRPr/>
          </a:p>
        </p:txBody>
      </p:sp>
      <p:sp>
        <p:nvSpPr>
          <p:cNvPr id="342" name="Google Shape;342;p36"/>
          <p:cNvSpPr/>
          <p:nvPr/>
        </p:nvSpPr>
        <p:spPr>
          <a:xfrm>
            <a:off x="1900387" y="3338386"/>
            <a:ext cx="1513558" cy="310051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מגבר קול </a:t>
            </a:r>
            <a:br>
              <a:rPr lang="x-none" sz="1800" b="1">
                <a:solidFill>
                  <a:schemeClr val="dk1"/>
                </a:solidFill>
                <a:latin typeface="Calibri"/>
                <a:ea typeface="Calibri"/>
                <a:cs typeface="Calibri"/>
                <a:sym typeface="Calibri"/>
              </a:rPr>
            </a:br>
            <a:r>
              <a:rPr lang="x-none" sz="1800" b="1">
                <a:solidFill>
                  <a:schemeClr val="dk1"/>
                </a:solidFill>
                <a:latin typeface="Calibri"/>
                <a:ea typeface="Calibri"/>
                <a:cs typeface="Calibri"/>
                <a:sym typeface="Calibri"/>
              </a:rPr>
              <a:t>(לא אלקטרוני)</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מעלה את עוצמת הקול ללא הוספת אנרגיה (ע"י תיעול מכני של הקול)</a:t>
            </a:r>
            <a:endParaRPr/>
          </a:p>
        </p:txBody>
      </p:sp>
      <p:sp>
        <p:nvSpPr>
          <p:cNvPr id="343" name="Google Shape;343;p36"/>
          <p:cNvSpPr/>
          <p:nvPr/>
        </p:nvSpPr>
        <p:spPr>
          <a:xfrm>
            <a:off x="3572223" y="3338386"/>
            <a:ext cx="1513558" cy="310051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זכוכית מגדלת</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עדשה קמורה שיוצרת תמונה מוגדלת ללא הוספת אנרגיה (ע"י תיעול קרני האור)</a:t>
            </a:r>
            <a:endParaRPr/>
          </a:p>
        </p:txBody>
      </p:sp>
      <p:sp>
        <p:nvSpPr>
          <p:cNvPr id="344" name="Google Shape;344;p36"/>
          <p:cNvSpPr/>
          <p:nvPr/>
        </p:nvSpPr>
        <p:spPr>
          <a:xfrm>
            <a:off x="5244058" y="3338386"/>
            <a:ext cx="1513558" cy="310051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תמסורת</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מערכת גלגלי שיניים היוצרת יתרון מכני ע"י הגדלת מומנט הפיתול ללא הוספת אנרגיה </a:t>
            </a:r>
            <a:endParaRPr/>
          </a:p>
        </p:txBody>
      </p:sp>
      <p:sp>
        <p:nvSpPr>
          <p:cNvPr id="345" name="Google Shape;345;p36"/>
          <p:cNvSpPr txBox="1">
            <a:spLocks noGrp="1"/>
          </p:cNvSpPr>
          <p:nvPr>
            <p:ph type="title"/>
          </p:nvPr>
        </p:nvSpPr>
        <p:spPr>
          <a:xfrm>
            <a:off x="838200" y="62570"/>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משחק הדמיון: 3 אנלוגיות</a:t>
            </a:r>
            <a:endParaRPr b="1">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7"/>
          <p:cNvPicPr preferRelativeResize="0"/>
          <p:nvPr/>
        </p:nvPicPr>
        <p:blipFill rotWithShape="1">
          <a:blip r:embed="rId3">
            <a:alphaModFix/>
          </a:blip>
          <a:srcRect l="33448" t="33357" r="33518" b="33448"/>
          <a:stretch/>
        </p:blipFill>
        <p:spPr>
          <a:xfrm>
            <a:off x="3568235" y="1508843"/>
            <a:ext cx="1513560" cy="1524969"/>
          </a:xfrm>
          <a:prstGeom prst="roundRect">
            <a:avLst>
              <a:gd name="adj" fmla="val 8594"/>
            </a:avLst>
          </a:prstGeom>
          <a:solidFill>
            <a:srgbClr val="ECECEC"/>
          </a:solidFill>
          <a:ln>
            <a:noFill/>
          </a:ln>
          <a:effectLst>
            <a:reflection stA="38000" endPos="96000" dist="152400" dir="5400000" sy="-100000" algn="bl" rotWithShape="0"/>
          </a:effectLst>
        </p:spPr>
      </p:pic>
      <p:pic>
        <p:nvPicPr>
          <p:cNvPr id="352" name="Google Shape;352;p37"/>
          <p:cNvPicPr preferRelativeResize="0"/>
          <p:nvPr/>
        </p:nvPicPr>
        <p:blipFill rotWithShape="1">
          <a:blip r:embed="rId3">
            <a:alphaModFix/>
          </a:blip>
          <a:srcRect l="66896" t="33357" r="70" b="33448"/>
          <a:stretch/>
        </p:blipFill>
        <p:spPr>
          <a:xfrm>
            <a:off x="5244058" y="1508843"/>
            <a:ext cx="1513560" cy="1524969"/>
          </a:xfrm>
          <a:prstGeom prst="roundRect">
            <a:avLst>
              <a:gd name="adj" fmla="val 8594"/>
            </a:avLst>
          </a:prstGeom>
          <a:solidFill>
            <a:srgbClr val="ECECEC"/>
          </a:solidFill>
          <a:ln>
            <a:noFill/>
          </a:ln>
          <a:effectLst>
            <a:reflection stA="38000" endPos="96000" dist="152400" dir="5400000" sy="-100000" algn="bl" rotWithShape="0"/>
          </a:effectLst>
        </p:spPr>
      </p:pic>
      <p:pic>
        <p:nvPicPr>
          <p:cNvPr id="353" name="Google Shape;353;p37"/>
          <p:cNvPicPr preferRelativeResize="0"/>
          <p:nvPr/>
        </p:nvPicPr>
        <p:blipFill rotWithShape="1">
          <a:blip r:embed="rId3">
            <a:alphaModFix/>
          </a:blip>
          <a:srcRect t="33533" r="66966" b="33272"/>
          <a:stretch/>
        </p:blipFill>
        <p:spPr>
          <a:xfrm>
            <a:off x="1900384" y="1508843"/>
            <a:ext cx="1513560" cy="1524969"/>
          </a:xfrm>
          <a:prstGeom prst="roundRect">
            <a:avLst>
              <a:gd name="adj" fmla="val 8594"/>
            </a:avLst>
          </a:prstGeom>
          <a:solidFill>
            <a:srgbClr val="ECECEC"/>
          </a:solidFill>
          <a:ln>
            <a:noFill/>
          </a:ln>
          <a:effectLst>
            <a:reflection stA="38000" endPos="96000" dist="152400" dir="5400000" sy="-100000" algn="bl" rotWithShape="0"/>
          </a:effectLst>
        </p:spPr>
      </p:pic>
      <p:sp>
        <p:nvSpPr>
          <p:cNvPr id="354" name="Google Shape;354;p37"/>
          <p:cNvSpPr/>
          <p:nvPr/>
        </p:nvSpPr>
        <p:spPr>
          <a:xfrm>
            <a:off x="228547" y="1508843"/>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קצב</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קצב של פעילות או תנועה</a:t>
            </a:r>
            <a:endParaRPr/>
          </a:p>
        </p:txBody>
      </p:sp>
      <p:sp>
        <p:nvSpPr>
          <p:cNvPr id="355" name="Google Shape;355;p37"/>
          <p:cNvSpPr/>
          <p:nvPr/>
        </p:nvSpPr>
        <p:spPr>
          <a:xfrm>
            <a:off x="1900387" y="3338386"/>
            <a:ext cx="1513558" cy="310051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תוף</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בדרך כלל משמש לשמירה על קצב בקטע מוזיקלי. ניתן להגדיר את הקצב על ידי יחידות של מספר נקישות חלקי זמן. </a:t>
            </a:r>
            <a:endParaRPr/>
          </a:p>
        </p:txBody>
      </p:sp>
      <p:sp>
        <p:nvSpPr>
          <p:cNvPr id="356" name="Google Shape;356;p37"/>
          <p:cNvSpPr/>
          <p:nvPr/>
        </p:nvSpPr>
        <p:spPr>
          <a:xfrm>
            <a:off x="3572223" y="3338386"/>
            <a:ext cx="1513558" cy="310051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מכונית</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מהירות המכונית נמדדת ע"י יחידות של ק"מ בשעה </a:t>
            </a:r>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(או באופן כללי יותר: אורך חלקי זמן) </a:t>
            </a:r>
            <a:endParaRPr/>
          </a:p>
        </p:txBody>
      </p:sp>
      <p:sp>
        <p:nvSpPr>
          <p:cNvPr id="357" name="Google Shape;357;p37"/>
          <p:cNvSpPr/>
          <p:nvPr/>
        </p:nvSpPr>
        <p:spPr>
          <a:xfrm>
            <a:off x="5244058" y="3338386"/>
            <a:ext cx="1513558" cy="310051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לב</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קצב הלב נמדד על ידי יחידות של מספר הפעימות בדקה </a:t>
            </a:r>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(או באופן כללי יותר: מספר פעימות חלקי זמן) </a:t>
            </a:r>
            <a:endParaRPr/>
          </a:p>
        </p:txBody>
      </p:sp>
      <p:sp>
        <p:nvSpPr>
          <p:cNvPr id="358" name="Google Shape;358;p37"/>
          <p:cNvSpPr txBox="1">
            <a:spLocks noGrp="1"/>
          </p:cNvSpPr>
          <p:nvPr>
            <p:ph type="title"/>
          </p:nvPr>
        </p:nvSpPr>
        <p:spPr>
          <a:xfrm>
            <a:off x="838200" y="62570"/>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משחק הדמיון: 3 אנלוגיות</a:t>
            </a:r>
            <a:endParaRPr b="1">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8"/>
          <p:cNvSpPr/>
          <p:nvPr/>
        </p:nvSpPr>
        <p:spPr>
          <a:xfrm>
            <a:off x="1900387" y="3338386"/>
            <a:ext cx="1513558" cy="310051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"האדם הוויטרובי"</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הציור המפורסם של ליאונרדו דה-וינצ'י מייצג את הסימטריה והפרופורציות בגוף האדם</a:t>
            </a:r>
            <a:endParaRPr/>
          </a:p>
        </p:txBody>
      </p:sp>
      <p:sp>
        <p:nvSpPr>
          <p:cNvPr id="365" name="Google Shape;365;p38"/>
          <p:cNvSpPr/>
          <p:nvPr/>
        </p:nvSpPr>
        <p:spPr>
          <a:xfrm>
            <a:off x="3572223" y="3338386"/>
            <a:ext cx="1513558" cy="310051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LEVEL</a:t>
            </a:r>
            <a:endParaRPr sz="1800" b="1">
              <a:solidFill>
                <a:schemeClr val="dk1"/>
              </a:solidFill>
              <a:latin typeface="Calibri"/>
              <a:ea typeface="Calibri"/>
              <a:cs typeface="Calibri"/>
              <a:sym typeface="Calibri"/>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פלינדרום הוא מערך של אותיות, מילים, שורות, מספרים או סמלים אחרים שמופיעים באותו הסדר מההתחלה לסוף ולהיפך</a:t>
            </a:r>
            <a:endParaRPr/>
          </a:p>
        </p:txBody>
      </p:sp>
      <p:sp>
        <p:nvSpPr>
          <p:cNvPr id="366" name="Google Shape;366;p38"/>
          <p:cNvSpPr/>
          <p:nvPr/>
        </p:nvSpPr>
        <p:spPr>
          <a:xfrm>
            <a:off x="5244058" y="3338386"/>
            <a:ext cx="1513558" cy="310051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פרפר</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a:solidFill>
                  <a:schemeClr val="dk1"/>
                </a:solidFill>
                <a:latin typeface="Calibri"/>
                <a:ea typeface="Calibri"/>
                <a:cs typeface="Calibri"/>
                <a:sym typeface="Calibri"/>
              </a:rPr>
              <a:t>מינים רבים של פרפרים (אך לא כולם) מאופיינים ע"י כנפיים סימטריות מבחינת צורות וצבעים </a:t>
            </a:r>
            <a:endParaRPr/>
          </a:p>
        </p:txBody>
      </p:sp>
      <p:pic>
        <p:nvPicPr>
          <p:cNvPr id="367" name="Google Shape;367;p38"/>
          <p:cNvPicPr preferRelativeResize="0"/>
          <p:nvPr/>
        </p:nvPicPr>
        <p:blipFill rotWithShape="1">
          <a:blip r:embed="rId3">
            <a:alphaModFix/>
          </a:blip>
          <a:srcRect l="33448" t="66890" r="33518" b="-84"/>
          <a:stretch/>
        </p:blipFill>
        <p:spPr>
          <a:xfrm>
            <a:off x="3572221" y="1508840"/>
            <a:ext cx="1513560" cy="1524969"/>
          </a:xfrm>
          <a:prstGeom prst="roundRect">
            <a:avLst>
              <a:gd name="adj" fmla="val 8594"/>
            </a:avLst>
          </a:prstGeom>
          <a:solidFill>
            <a:srgbClr val="ECECEC"/>
          </a:solidFill>
          <a:ln>
            <a:noFill/>
          </a:ln>
          <a:effectLst>
            <a:reflection stA="38000" endPos="96000" dist="152400" dir="5400000" sy="-100000" algn="bl" rotWithShape="0"/>
          </a:effectLst>
        </p:spPr>
      </p:pic>
      <p:pic>
        <p:nvPicPr>
          <p:cNvPr id="368" name="Google Shape;368;p38"/>
          <p:cNvPicPr preferRelativeResize="0"/>
          <p:nvPr/>
        </p:nvPicPr>
        <p:blipFill rotWithShape="1">
          <a:blip r:embed="rId3">
            <a:alphaModFix/>
          </a:blip>
          <a:srcRect l="66896" t="67066" r="70" b="-259"/>
          <a:stretch/>
        </p:blipFill>
        <p:spPr>
          <a:xfrm>
            <a:off x="5244058" y="1508839"/>
            <a:ext cx="1513560" cy="1524969"/>
          </a:xfrm>
          <a:prstGeom prst="roundRect">
            <a:avLst>
              <a:gd name="adj" fmla="val 8594"/>
            </a:avLst>
          </a:prstGeom>
          <a:solidFill>
            <a:srgbClr val="ECECEC"/>
          </a:solidFill>
          <a:ln>
            <a:noFill/>
          </a:ln>
          <a:effectLst>
            <a:reflection stA="38000" endPos="96000" dist="152400" dir="5400000" sy="-100000" algn="bl" rotWithShape="0"/>
          </a:effectLst>
        </p:spPr>
      </p:pic>
      <p:pic>
        <p:nvPicPr>
          <p:cNvPr id="369" name="Google Shape;369;p38"/>
          <p:cNvPicPr preferRelativeResize="0"/>
          <p:nvPr/>
        </p:nvPicPr>
        <p:blipFill rotWithShape="1">
          <a:blip r:embed="rId3">
            <a:alphaModFix/>
          </a:blip>
          <a:srcRect t="67066" r="66966" b="-259"/>
          <a:stretch/>
        </p:blipFill>
        <p:spPr>
          <a:xfrm>
            <a:off x="1900383" y="1508840"/>
            <a:ext cx="1513560" cy="1524969"/>
          </a:xfrm>
          <a:prstGeom prst="roundRect">
            <a:avLst>
              <a:gd name="adj" fmla="val 8594"/>
            </a:avLst>
          </a:prstGeom>
          <a:solidFill>
            <a:srgbClr val="ECECEC"/>
          </a:solidFill>
          <a:ln>
            <a:noFill/>
          </a:ln>
          <a:effectLst>
            <a:reflection stA="38000" endPos="96000" dist="152400" dir="5400000" sy="-100000" algn="bl" rotWithShape="0"/>
          </a:effectLst>
        </p:spPr>
      </p:pic>
      <p:sp>
        <p:nvSpPr>
          <p:cNvPr id="370" name="Google Shape;370;p38"/>
          <p:cNvSpPr/>
          <p:nvPr/>
        </p:nvSpPr>
        <p:spPr>
          <a:xfrm>
            <a:off x="228547" y="1508838"/>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סימטריה</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מבנים סימטריים</a:t>
            </a:r>
            <a:endParaRPr/>
          </a:p>
        </p:txBody>
      </p:sp>
      <p:sp>
        <p:nvSpPr>
          <p:cNvPr id="371" name="Google Shape;371;p38"/>
          <p:cNvSpPr txBox="1">
            <a:spLocks noGrp="1"/>
          </p:cNvSpPr>
          <p:nvPr>
            <p:ph type="title"/>
          </p:nvPr>
        </p:nvSpPr>
        <p:spPr>
          <a:xfrm>
            <a:off x="838200" y="62570"/>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משחק הדמיון: 3 אנלוגיות</a:t>
            </a:r>
            <a:endParaRPr b="1">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9"/>
          <p:cNvSpPr txBox="1">
            <a:spLocks noGrp="1"/>
          </p:cNvSpPr>
          <p:nvPr>
            <p:ph type="title"/>
          </p:nvPr>
        </p:nvSpPr>
        <p:spPr>
          <a:xfrm>
            <a:off x="838200" y="75827"/>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משחק הדמיון: אנלוגיות רב-תחומיות </a:t>
            </a:r>
            <a:endParaRPr b="1">
              <a:latin typeface="Calibri"/>
              <a:ea typeface="Calibri"/>
              <a:cs typeface="Calibri"/>
              <a:sym typeface="Calibri"/>
            </a:endParaRPr>
          </a:p>
        </p:txBody>
      </p:sp>
      <p:pic>
        <p:nvPicPr>
          <p:cNvPr id="378" name="Google Shape;378;p39"/>
          <p:cNvPicPr preferRelativeResize="0"/>
          <p:nvPr/>
        </p:nvPicPr>
        <p:blipFill rotWithShape="1">
          <a:blip r:embed="rId3">
            <a:alphaModFix/>
          </a:blip>
          <a:srcRect l="33448" r="33518" b="66806"/>
          <a:stretch/>
        </p:blipFill>
        <p:spPr>
          <a:xfrm>
            <a:off x="3572221" y="1508843"/>
            <a:ext cx="1513560" cy="1524969"/>
          </a:xfrm>
          <a:prstGeom prst="rect">
            <a:avLst/>
          </a:prstGeom>
          <a:noFill/>
          <a:ln>
            <a:noFill/>
          </a:ln>
        </p:spPr>
      </p:pic>
      <p:pic>
        <p:nvPicPr>
          <p:cNvPr id="379" name="Google Shape;379;p39"/>
          <p:cNvPicPr preferRelativeResize="0"/>
          <p:nvPr/>
        </p:nvPicPr>
        <p:blipFill rotWithShape="1">
          <a:blip r:embed="rId3">
            <a:alphaModFix/>
          </a:blip>
          <a:srcRect l="66896" r="70" b="66806"/>
          <a:stretch/>
        </p:blipFill>
        <p:spPr>
          <a:xfrm>
            <a:off x="5244058" y="1508840"/>
            <a:ext cx="1513560" cy="1524969"/>
          </a:xfrm>
          <a:prstGeom prst="rect">
            <a:avLst/>
          </a:prstGeom>
          <a:noFill/>
          <a:ln>
            <a:noFill/>
          </a:ln>
        </p:spPr>
      </p:pic>
      <p:pic>
        <p:nvPicPr>
          <p:cNvPr id="380" name="Google Shape;380;p39"/>
          <p:cNvPicPr preferRelativeResize="0"/>
          <p:nvPr/>
        </p:nvPicPr>
        <p:blipFill rotWithShape="1">
          <a:blip r:embed="rId3">
            <a:alphaModFix/>
          </a:blip>
          <a:srcRect l="33448" t="33357" r="33518" b="33448"/>
          <a:stretch/>
        </p:blipFill>
        <p:spPr>
          <a:xfrm>
            <a:off x="3568235" y="3338386"/>
            <a:ext cx="1513560" cy="1524969"/>
          </a:xfrm>
          <a:prstGeom prst="rect">
            <a:avLst/>
          </a:prstGeom>
          <a:noFill/>
          <a:ln>
            <a:noFill/>
          </a:ln>
        </p:spPr>
      </p:pic>
      <p:pic>
        <p:nvPicPr>
          <p:cNvPr id="381" name="Google Shape;381;p39"/>
          <p:cNvPicPr preferRelativeResize="0"/>
          <p:nvPr/>
        </p:nvPicPr>
        <p:blipFill rotWithShape="1">
          <a:blip r:embed="rId3">
            <a:alphaModFix/>
          </a:blip>
          <a:srcRect l="66896" t="33357" r="70" b="33448"/>
          <a:stretch/>
        </p:blipFill>
        <p:spPr>
          <a:xfrm>
            <a:off x="5244058" y="3338386"/>
            <a:ext cx="1513560" cy="1524969"/>
          </a:xfrm>
          <a:prstGeom prst="rect">
            <a:avLst/>
          </a:prstGeom>
          <a:noFill/>
          <a:ln>
            <a:noFill/>
          </a:ln>
        </p:spPr>
      </p:pic>
      <p:pic>
        <p:nvPicPr>
          <p:cNvPr id="382" name="Google Shape;382;p39"/>
          <p:cNvPicPr preferRelativeResize="0"/>
          <p:nvPr/>
        </p:nvPicPr>
        <p:blipFill rotWithShape="1">
          <a:blip r:embed="rId3">
            <a:alphaModFix/>
          </a:blip>
          <a:srcRect l="33448" t="66890" r="33518" b="-84"/>
          <a:stretch/>
        </p:blipFill>
        <p:spPr>
          <a:xfrm>
            <a:off x="3572221" y="5167931"/>
            <a:ext cx="1513560" cy="1524969"/>
          </a:xfrm>
          <a:prstGeom prst="rect">
            <a:avLst/>
          </a:prstGeom>
          <a:noFill/>
          <a:ln>
            <a:noFill/>
          </a:ln>
        </p:spPr>
      </p:pic>
      <p:pic>
        <p:nvPicPr>
          <p:cNvPr id="383" name="Google Shape;383;p39"/>
          <p:cNvPicPr preferRelativeResize="0"/>
          <p:nvPr/>
        </p:nvPicPr>
        <p:blipFill rotWithShape="1">
          <a:blip r:embed="rId3">
            <a:alphaModFix/>
          </a:blip>
          <a:srcRect l="66896" t="67066" r="70" b="-259"/>
          <a:stretch/>
        </p:blipFill>
        <p:spPr>
          <a:xfrm>
            <a:off x="5244058" y="5167930"/>
            <a:ext cx="1513560" cy="1524969"/>
          </a:xfrm>
          <a:prstGeom prst="rect">
            <a:avLst/>
          </a:prstGeom>
          <a:noFill/>
          <a:ln>
            <a:noFill/>
          </a:ln>
        </p:spPr>
      </p:pic>
      <p:pic>
        <p:nvPicPr>
          <p:cNvPr id="384" name="Google Shape;384;p39"/>
          <p:cNvPicPr preferRelativeResize="0"/>
          <p:nvPr/>
        </p:nvPicPr>
        <p:blipFill rotWithShape="1">
          <a:blip r:embed="rId3">
            <a:alphaModFix/>
          </a:blip>
          <a:srcRect r="66966" b="66806"/>
          <a:stretch/>
        </p:blipFill>
        <p:spPr>
          <a:xfrm>
            <a:off x="1900385" y="1508842"/>
            <a:ext cx="1513560" cy="1524969"/>
          </a:xfrm>
          <a:prstGeom prst="rect">
            <a:avLst/>
          </a:prstGeom>
          <a:noFill/>
          <a:ln>
            <a:noFill/>
          </a:ln>
        </p:spPr>
      </p:pic>
      <p:pic>
        <p:nvPicPr>
          <p:cNvPr id="385" name="Google Shape;385;p39"/>
          <p:cNvPicPr preferRelativeResize="0"/>
          <p:nvPr/>
        </p:nvPicPr>
        <p:blipFill rotWithShape="1">
          <a:blip r:embed="rId3">
            <a:alphaModFix/>
          </a:blip>
          <a:srcRect t="33533" r="66966" b="33272"/>
          <a:stretch/>
        </p:blipFill>
        <p:spPr>
          <a:xfrm>
            <a:off x="1900384" y="3338386"/>
            <a:ext cx="1513560" cy="1524969"/>
          </a:xfrm>
          <a:prstGeom prst="rect">
            <a:avLst/>
          </a:prstGeom>
          <a:noFill/>
          <a:ln>
            <a:noFill/>
          </a:ln>
        </p:spPr>
      </p:pic>
      <p:pic>
        <p:nvPicPr>
          <p:cNvPr id="386" name="Google Shape;386;p39"/>
          <p:cNvPicPr preferRelativeResize="0"/>
          <p:nvPr/>
        </p:nvPicPr>
        <p:blipFill rotWithShape="1">
          <a:blip r:embed="rId3">
            <a:alphaModFix/>
          </a:blip>
          <a:srcRect t="67066" r="66966" b="-259"/>
          <a:stretch/>
        </p:blipFill>
        <p:spPr>
          <a:xfrm>
            <a:off x="1900383" y="5167931"/>
            <a:ext cx="1513560" cy="1524969"/>
          </a:xfrm>
          <a:prstGeom prst="rect">
            <a:avLst/>
          </a:prstGeom>
          <a:noFill/>
          <a:ln>
            <a:noFill/>
          </a:ln>
        </p:spPr>
      </p:pic>
      <p:sp>
        <p:nvSpPr>
          <p:cNvPr id="387" name="Google Shape;387;p39"/>
          <p:cNvSpPr/>
          <p:nvPr/>
        </p:nvSpPr>
        <p:spPr>
          <a:xfrm>
            <a:off x="228547" y="1508841"/>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יתרון פיזיקלי </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העלאת העוצמה ללא הוספת אנרגיה</a:t>
            </a:r>
            <a:endParaRPr/>
          </a:p>
        </p:txBody>
      </p:sp>
      <p:sp>
        <p:nvSpPr>
          <p:cNvPr id="388" name="Google Shape;388;p39"/>
          <p:cNvSpPr/>
          <p:nvPr/>
        </p:nvSpPr>
        <p:spPr>
          <a:xfrm>
            <a:off x="228547" y="3338386"/>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קצב</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קצב של פעילות או תנועה</a:t>
            </a:r>
            <a:endParaRPr/>
          </a:p>
        </p:txBody>
      </p:sp>
      <p:sp>
        <p:nvSpPr>
          <p:cNvPr id="389" name="Google Shape;389;p39"/>
          <p:cNvSpPr/>
          <p:nvPr/>
        </p:nvSpPr>
        <p:spPr>
          <a:xfrm>
            <a:off x="228547" y="5167929"/>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סימטריה</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מבנים סימטריים</a:t>
            </a:r>
            <a:endParaRPr/>
          </a:p>
        </p:txBody>
      </p:sp>
      <p:sp>
        <p:nvSpPr>
          <p:cNvPr id="390" name="Google Shape;390;p39"/>
          <p:cNvSpPr/>
          <p:nvPr/>
        </p:nvSpPr>
        <p:spPr>
          <a:xfrm>
            <a:off x="1900385" y="1595493"/>
            <a:ext cx="1500860" cy="266700"/>
          </a:xfrm>
          <a:prstGeom prst="rect">
            <a:avLst/>
          </a:prstGeom>
          <a:solidFill>
            <a:schemeClr val="lt1"/>
          </a:solidFill>
          <a:ln w="12700" cap="flat" cmpd="sng">
            <a:solidFill>
              <a:srgbClr val="EA5C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rgbClr val="000000"/>
                </a:solidFill>
                <a:latin typeface="Calibri"/>
                <a:ea typeface="Calibri"/>
                <a:cs typeface="Calibri"/>
                <a:sym typeface="Calibri"/>
              </a:rPr>
              <a:t>אקוסטיקה</a:t>
            </a:r>
            <a:endParaRPr sz="1800">
              <a:solidFill>
                <a:srgbClr val="000000"/>
              </a:solidFill>
              <a:latin typeface="Calibri"/>
              <a:ea typeface="Calibri"/>
              <a:cs typeface="Calibri"/>
              <a:sym typeface="Calibri"/>
            </a:endParaRPr>
          </a:p>
        </p:txBody>
      </p:sp>
      <p:sp>
        <p:nvSpPr>
          <p:cNvPr id="391" name="Google Shape;391;p39"/>
          <p:cNvSpPr/>
          <p:nvPr/>
        </p:nvSpPr>
        <p:spPr>
          <a:xfrm>
            <a:off x="3568235" y="1595493"/>
            <a:ext cx="1500860" cy="266700"/>
          </a:xfrm>
          <a:prstGeom prst="rect">
            <a:avLst/>
          </a:prstGeom>
          <a:solidFill>
            <a:schemeClr val="lt1"/>
          </a:solidFill>
          <a:ln w="12700" cap="flat" cmpd="sng">
            <a:solidFill>
              <a:srgbClr val="E42A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rgbClr val="000000"/>
                </a:solidFill>
                <a:latin typeface="Calibri"/>
                <a:ea typeface="Calibri"/>
                <a:cs typeface="Calibri"/>
                <a:sym typeface="Calibri"/>
              </a:rPr>
              <a:t>אופטיקה</a:t>
            </a:r>
            <a:endParaRPr sz="1800">
              <a:solidFill>
                <a:srgbClr val="000000"/>
              </a:solidFill>
              <a:latin typeface="Calibri"/>
              <a:ea typeface="Calibri"/>
              <a:cs typeface="Calibri"/>
              <a:sym typeface="Calibri"/>
            </a:endParaRPr>
          </a:p>
        </p:txBody>
      </p:sp>
      <p:sp>
        <p:nvSpPr>
          <p:cNvPr id="392" name="Google Shape;392;p39"/>
          <p:cNvSpPr/>
          <p:nvPr/>
        </p:nvSpPr>
        <p:spPr>
          <a:xfrm>
            <a:off x="5244058" y="1595493"/>
            <a:ext cx="1500860" cy="266700"/>
          </a:xfrm>
          <a:prstGeom prst="rect">
            <a:avLst/>
          </a:prstGeom>
          <a:solidFill>
            <a:schemeClr val="lt1"/>
          </a:solidFill>
          <a:ln w="12700" cap="flat" cmpd="sng">
            <a:solidFill>
              <a:srgbClr val="E628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rgbClr val="000000"/>
                </a:solidFill>
                <a:latin typeface="Calibri"/>
                <a:ea typeface="Calibri"/>
                <a:cs typeface="Calibri"/>
                <a:sym typeface="Calibri"/>
              </a:rPr>
              <a:t>מכניקה</a:t>
            </a:r>
            <a:endParaRPr sz="1800">
              <a:solidFill>
                <a:srgbClr val="000000"/>
              </a:solidFill>
              <a:latin typeface="Calibri"/>
              <a:ea typeface="Calibri"/>
              <a:cs typeface="Calibri"/>
              <a:sym typeface="Calibri"/>
            </a:endParaRPr>
          </a:p>
        </p:txBody>
      </p:sp>
      <p:sp>
        <p:nvSpPr>
          <p:cNvPr id="393" name="Google Shape;393;p39"/>
          <p:cNvSpPr/>
          <p:nvPr/>
        </p:nvSpPr>
        <p:spPr>
          <a:xfrm>
            <a:off x="1900385" y="3425037"/>
            <a:ext cx="1500860" cy="266700"/>
          </a:xfrm>
          <a:prstGeom prst="rect">
            <a:avLst/>
          </a:prstGeom>
          <a:solidFill>
            <a:schemeClr val="lt1"/>
          </a:solidFill>
          <a:ln w="12700" cap="flat" cmpd="sng">
            <a:solidFill>
              <a:srgbClr val="992E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rgbClr val="000000"/>
                </a:solidFill>
                <a:latin typeface="Calibri"/>
                <a:ea typeface="Calibri"/>
                <a:cs typeface="Calibri"/>
                <a:sym typeface="Calibri"/>
              </a:rPr>
              <a:t>מוזיקה</a:t>
            </a:r>
            <a:endParaRPr sz="1800">
              <a:solidFill>
                <a:srgbClr val="000000"/>
              </a:solidFill>
              <a:latin typeface="Calibri"/>
              <a:ea typeface="Calibri"/>
              <a:cs typeface="Calibri"/>
              <a:sym typeface="Calibri"/>
            </a:endParaRPr>
          </a:p>
        </p:txBody>
      </p:sp>
      <p:sp>
        <p:nvSpPr>
          <p:cNvPr id="394" name="Google Shape;394;p39"/>
          <p:cNvSpPr/>
          <p:nvPr/>
        </p:nvSpPr>
        <p:spPr>
          <a:xfrm>
            <a:off x="3568235" y="3425037"/>
            <a:ext cx="1500860" cy="266700"/>
          </a:xfrm>
          <a:prstGeom prst="rect">
            <a:avLst/>
          </a:prstGeom>
          <a:solidFill>
            <a:schemeClr val="lt1"/>
          </a:solidFill>
          <a:ln w="12700" cap="flat" cmpd="sng">
            <a:solidFill>
              <a:srgbClr val="197D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rgbClr val="000000"/>
                </a:solidFill>
                <a:latin typeface="Calibri"/>
                <a:ea typeface="Calibri"/>
                <a:cs typeface="Calibri"/>
                <a:sym typeface="Calibri"/>
              </a:rPr>
              <a:t>מכניקה</a:t>
            </a:r>
            <a:endParaRPr sz="1800">
              <a:solidFill>
                <a:srgbClr val="000000"/>
              </a:solidFill>
              <a:latin typeface="Calibri"/>
              <a:ea typeface="Calibri"/>
              <a:cs typeface="Calibri"/>
              <a:sym typeface="Calibri"/>
            </a:endParaRPr>
          </a:p>
        </p:txBody>
      </p:sp>
      <p:sp>
        <p:nvSpPr>
          <p:cNvPr id="395" name="Google Shape;395;p39"/>
          <p:cNvSpPr/>
          <p:nvPr/>
        </p:nvSpPr>
        <p:spPr>
          <a:xfrm>
            <a:off x="5244058" y="3425037"/>
            <a:ext cx="1500860" cy="266700"/>
          </a:xfrm>
          <a:prstGeom prst="rect">
            <a:avLst/>
          </a:prstGeom>
          <a:solidFill>
            <a:schemeClr val="lt1"/>
          </a:solidFill>
          <a:ln w="12700" cap="flat" cmpd="sng">
            <a:solidFill>
              <a:srgbClr val="18A0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rgbClr val="000000"/>
                </a:solidFill>
                <a:latin typeface="Calibri"/>
                <a:ea typeface="Calibri"/>
                <a:cs typeface="Calibri"/>
                <a:sym typeface="Calibri"/>
              </a:rPr>
              <a:t>ביולוגיה</a:t>
            </a:r>
            <a:endParaRPr sz="1800">
              <a:solidFill>
                <a:srgbClr val="000000"/>
              </a:solidFill>
              <a:latin typeface="Calibri"/>
              <a:ea typeface="Calibri"/>
              <a:cs typeface="Calibri"/>
              <a:sym typeface="Calibri"/>
            </a:endParaRPr>
          </a:p>
        </p:txBody>
      </p:sp>
      <p:sp>
        <p:nvSpPr>
          <p:cNvPr id="396" name="Google Shape;396;p39"/>
          <p:cNvSpPr/>
          <p:nvPr/>
        </p:nvSpPr>
        <p:spPr>
          <a:xfrm>
            <a:off x="1900385" y="5252314"/>
            <a:ext cx="1500860" cy="266700"/>
          </a:xfrm>
          <a:prstGeom prst="rect">
            <a:avLst/>
          </a:prstGeom>
          <a:solidFill>
            <a:schemeClr val="lt1"/>
          </a:solidFill>
          <a:ln w="12700" cap="flat" cmpd="sng">
            <a:solidFill>
              <a:srgbClr val="0FB4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rgbClr val="000000"/>
                </a:solidFill>
                <a:latin typeface="Calibri"/>
                <a:ea typeface="Calibri"/>
                <a:cs typeface="Calibri"/>
                <a:sym typeface="Calibri"/>
              </a:rPr>
              <a:t>ציור</a:t>
            </a:r>
            <a:endParaRPr sz="1800">
              <a:solidFill>
                <a:srgbClr val="000000"/>
              </a:solidFill>
              <a:latin typeface="Calibri"/>
              <a:ea typeface="Calibri"/>
              <a:cs typeface="Calibri"/>
              <a:sym typeface="Calibri"/>
            </a:endParaRPr>
          </a:p>
        </p:txBody>
      </p:sp>
      <p:sp>
        <p:nvSpPr>
          <p:cNvPr id="397" name="Google Shape;397;p39"/>
          <p:cNvSpPr/>
          <p:nvPr/>
        </p:nvSpPr>
        <p:spPr>
          <a:xfrm>
            <a:off x="3568235" y="5252314"/>
            <a:ext cx="1500860" cy="266700"/>
          </a:xfrm>
          <a:prstGeom prst="rect">
            <a:avLst/>
          </a:prstGeom>
          <a:solidFill>
            <a:schemeClr val="lt1"/>
          </a:solidFill>
          <a:ln w="12700" cap="flat" cmpd="sng">
            <a:solidFill>
              <a:srgbClr val="009A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rgbClr val="000000"/>
                </a:solidFill>
                <a:latin typeface="Calibri"/>
                <a:ea typeface="Calibri"/>
                <a:cs typeface="Calibri"/>
                <a:sym typeface="Calibri"/>
              </a:rPr>
              <a:t>טקסט</a:t>
            </a:r>
            <a:endParaRPr sz="1800">
              <a:solidFill>
                <a:srgbClr val="000000"/>
              </a:solidFill>
              <a:latin typeface="Calibri"/>
              <a:ea typeface="Calibri"/>
              <a:cs typeface="Calibri"/>
              <a:sym typeface="Calibri"/>
            </a:endParaRPr>
          </a:p>
        </p:txBody>
      </p:sp>
      <p:sp>
        <p:nvSpPr>
          <p:cNvPr id="398" name="Google Shape;398;p39"/>
          <p:cNvSpPr/>
          <p:nvPr/>
        </p:nvSpPr>
        <p:spPr>
          <a:xfrm>
            <a:off x="5244058" y="5252314"/>
            <a:ext cx="1500860" cy="266700"/>
          </a:xfrm>
          <a:prstGeom prst="rect">
            <a:avLst/>
          </a:prstGeom>
          <a:solidFill>
            <a:schemeClr val="lt1"/>
          </a:solidFill>
          <a:ln w="12700" cap="flat" cmpd="sng">
            <a:solidFill>
              <a:srgbClr val="9EC42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800">
                <a:solidFill>
                  <a:srgbClr val="000000"/>
                </a:solidFill>
                <a:latin typeface="Calibri"/>
                <a:ea typeface="Calibri"/>
                <a:cs typeface="Calibri"/>
                <a:sym typeface="Calibri"/>
              </a:rPr>
              <a:t>ביולוגיה</a:t>
            </a:r>
            <a:endParaRPr sz="1800">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0"/>
          <p:cNvSpPr txBox="1">
            <a:spLocks noGrp="1"/>
          </p:cNvSpPr>
          <p:nvPr>
            <p:ph type="title"/>
          </p:nvPr>
        </p:nvSpPr>
        <p:spPr>
          <a:xfrm>
            <a:off x="838200" y="85430"/>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משחק הדמיון: ועכשיו תורכם! </a:t>
            </a:r>
            <a:endParaRPr b="1">
              <a:latin typeface="Calibri"/>
              <a:ea typeface="Calibri"/>
              <a:cs typeface="Calibri"/>
              <a:sym typeface="Calibri"/>
            </a:endParaRPr>
          </a:p>
        </p:txBody>
      </p:sp>
      <p:pic>
        <p:nvPicPr>
          <p:cNvPr id="405" name="Google Shape;405;p40"/>
          <p:cNvPicPr preferRelativeResize="0"/>
          <p:nvPr/>
        </p:nvPicPr>
        <p:blipFill rotWithShape="1">
          <a:blip r:embed="rId3">
            <a:alphaModFix/>
          </a:blip>
          <a:srcRect l="33448" r="33518" b="66806"/>
          <a:stretch/>
        </p:blipFill>
        <p:spPr>
          <a:xfrm>
            <a:off x="3572221" y="1508843"/>
            <a:ext cx="1513560" cy="1524969"/>
          </a:xfrm>
          <a:prstGeom prst="rect">
            <a:avLst/>
          </a:prstGeom>
          <a:noFill/>
          <a:ln>
            <a:noFill/>
          </a:ln>
        </p:spPr>
      </p:pic>
      <p:pic>
        <p:nvPicPr>
          <p:cNvPr id="406" name="Google Shape;406;p40"/>
          <p:cNvPicPr preferRelativeResize="0"/>
          <p:nvPr/>
        </p:nvPicPr>
        <p:blipFill rotWithShape="1">
          <a:blip r:embed="rId3">
            <a:alphaModFix/>
          </a:blip>
          <a:srcRect l="66896" r="70" b="66806"/>
          <a:stretch/>
        </p:blipFill>
        <p:spPr>
          <a:xfrm>
            <a:off x="5244058" y="1508840"/>
            <a:ext cx="1513560" cy="1524969"/>
          </a:xfrm>
          <a:prstGeom prst="rect">
            <a:avLst/>
          </a:prstGeom>
          <a:noFill/>
          <a:ln>
            <a:noFill/>
          </a:ln>
        </p:spPr>
      </p:pic>
      <p:pic>
        <p:nvPicPr>
          <p:cNvPr id="407" name="Google Shape;407;p40"/>
          <p:cNvPicPr preferRelativeResize="0"/>
          <p:nvPr/>
        </p:nvPicPr>
        <p:blipFill rotWithShape="1">
          <a:blip r:embed="rId3">
            <a:alphaModFix/>
          </a:blip>
          <a:srcRect l="33448" t="33357" r="33518" b="33448"/>
          <a:stretch/>
        </p:blipFill>
        <p:spPr>
          <a:xfrm>
            <a:off x="3568235" y="3338386"/>
            <a:ext cx="1513560" cy="1524969"/>
          </a:xfrm>
          <a:prstGeom prst="rect">
            <a:avLst/>
          </a:prstGeom>
          <a:noFill/>
          <a:ln>
            <a:noFill/>
          </a:ln>
        </p:spPr>
      </p:pic>
      <p:pic>
        <p:nvPicPr>
          <p:cNvPr id="408" name="Google Shape;408;p40"/>
          <p:cNvPicPr preferRelativeResize="0"/>
          <p:nvPr/>
        </p:nvPicPr>
        <p:blipFill rotWithShape="1">
          <a:blip r:embed="rId3">
            <a:alphaModFix/>
          </a:blip>
          <a:srcRect l="66896" t="33357" r="70" b="33448"/>
          <a:stretch/>
        </p:blipFill>
        <p:spPr>
          <a:xfrm>
            <a:off x="5244058" y="3338386"/>
            <a:ext cx="1513560" cy="1524969"/>
          </a:xfrm>
          <a:prstGeom prst="rect">
            <a:avLst/>
          </a:prstGeom>
          <a:noFill/>
          <a:ln>
            <a:noFill/>
          </a:ln>
        </p:spPr>
      </p:pic>
      <p:pic>
        <p:nvPicPr>
          <p:cNvPr id="409" name="Google Shape;409;p40"/>
          <p:cNvPicPr preferRelativeResize="0"/>
          <p:nvPr/>
        </p:nvPicPr>
        <p:blipFill rotWithShape="1">
          <a:blip r:embed="rId3">
            <a:alphaModFix/>
          </a:blip>
          <a:srcRect l="33448" t="66890" r="33518" b="-84"/>
          <a:stretch/>
        </p:blipFill>
        <p:spPr>
          <a:xfrm>
            <a:off x="3572221" y="5167931"/>
            <a:ext cx="1513560" cy="1524969"/>
          </a:xfrm>
          <a:prstGeom prst="rect">
            <a:avLst/>
          </a:prstGeom>
          <a:noFill/>
          <a:ln>
            <a:noFill/>
          </a:ln>
        </p:spPr>
      </p:pic>
      <p:pic>
        <p:nvPicPr>
          <p:cNvPr id="410" name="Google Shape;410;p40"/>
          <p:cNvPicPr preferRelativeResize="0"/>
          <p:nvPr/>
        </p:nvPicPr>
        <p:blipFill rotWithShape="1">
          <a:blip r:embed="rId3">
            <a:alphaModFix/>
          </a:blip>
          <a:srcRect l="66896" t="67066" r="70" b="-259"/>
          <a:stretch/>
        </p:blipFill>
        <p:spPr>
          <a:xfrm>
            <a:off x="5244058" y="5167930"/>
            <a:ext cx="1513560" cy="1524969"/>
          </a:xfrm>
          <a:prstGeom prst="rect">
            <a:avLst/>
          </a:prstGeom>
          <a:noFill/>
          <a:ln>
            <a:noFill/>
          </a:ln>
        </p:spPr>
      </p:pic>
      <p:pic>
        <p:nvPicPr>
          <p:cNvPr id="411" name="Google Shape;411;p40"/>
          <p:cNvPicPr preferRelativeResize="0"/>
          <p:nvPr/>
        </p:nvPicPr>
        <p:blipFill rotWithShape="1">
          <a:blip r:embed="rId3">
            <a:alphaModFix/>
          </a:blip>
          <a:srcRect r="66966" b="66806"/>
          <a:stretch/>
        </p:blipFill>
        <p:spPr>
          <a:xfrm>
            <a:off x="1900385" y="1508842"/>
            <a:ext cx="1513560" cy="1524969"/>
          </a:xfrm>
          <a:prstGeom prst="rect">
            <a:avLst/>
          </a:prstGeom>
          <a:noFill/>
          <a:ln>
            <a:noFill/>
          </a:ln>
        </p:spPr>
      </p:pic>
      <p:pic>
        <p:nvPicPr>
          <p:cNvPr id="412" name="Google Shape;412;p40"/>
          <p:cNvPicPr preferRelativeResize="0"/>
          <p:nvPr/>
        </p:nvPicPr>
        <p:blipFill rotWithShape="1">
          <a:blip r:embed="rId3">
            <a:alphaModFix/>
          </a:blip>
          <a:srcRect t="33533" r="66966" b="33272"/>
          <a:stretch/>
        </p:blipFill>
        <p:spPr>
          <a:xfrm>
            <a:off x="1900384" y="3338386"/>
            <a:ext cx="1513560" cy="1524969"/>
          </a:xfrm>
          <a:prstGeom prst="rect">
            <a:avLst/>
          </a:prstGeom>
          <a:noFill/>
          <a:ln>
            <a:noFill/>
          </a:ln>
        </p:spPr>
      </p:pic>
      <p:pic>
        <p:nvPicPr>
          <p:cNvPr id="413" name="Google Shape;413;p40"/>
          <p:cNvPicPr preferRelativeResize="0"/>
          <p:nvPr/>
        </p:nvPicPr>
        <p:blipFill rotWithShape="1">
          <a:blip r:embed="rId3">
            <a:alphaModFix/>
          </a:blip>
          <a:srcRect t="67066" r="66966" b="-259"/>
          <a:stretch/>
        </p:blipFill>
        <p:spPr>
          <a:xfrm>
            <a:off x="1900383" y="5167931"/>
            <a:ext cx="1513560" cy="1524969"/>
          </a:xfrm>
          <a:prstGeom prst="rect">
            <a:avLst/>
          </a:prstGeom>
          <a:noFill/>
          <a:ln>
            <a:noFill/>
          </a:ln>
        </p:spPr>
      </p:pic>
      <p:sp>
        <p:nvSpPr>
          <p:cNvPr id="414" name="Google Shape;414;p40"/>
          <p:cNvSpPr/>
          <p:nvPr/>
        </p:nvSpPr>
        <p:spPr>
          <a:xfrm>
            <a:off x="228547" y="1508841"/>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יתרון פיזיקלי </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העלאת העוצמה ללא הוספת אנרגיה</a:t>
            </a:r>
            <a:endParaRPr/>
          </a:p>
        </p:txBody>
      </p:sp>
      <p:sp>
        <p:nvSpPr>
          <p:cNvPr id="415" name="Google Shape;415;p40"/>
          <p:cNvSpPr/>
          <p:nvPr/>
        </p:nvSpPr>
        <p:spPr>
          <a:xfrm>
            <a:off x="228547" y="3338386"/>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קצב</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קצב של פעילות או תנועה</a:t>
            </a:r>
            <a:endParaRPr/>
          </a:p>
        </p:txBody>
      </p:sp>
      <p:sp>
        <p:nvSpPr>
          <p:cNvPr id="416" name="Google Shape;416;p40"/>
          <p:cNvSpPr/>
          <p:nvPr/>
        </p:nvSpPr>
        <p:spPr>
          <a:xfrm>
            <a:off x="228547" y="5167929"/>
            <a:ext cx="1513558" cy="1524969"/>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1">
                <a:solidFill>
                  <a:schemeClr val="dk1"/>
                </a:solidFill>
                <a:latin typeface="Calibri"/>
                <a:ea typeface="Calibri"/>
                <a:cs typeface="Calibri"/>
                <a:sym typeface="Calibri"/>
              </a:rPr>
              <a:t>סימטריה</a:t>
            </a:r>
            <a:endParaRPr/>
          </a:p>
          <a:p>
            <a:pPr marL="0" marR="0" lvl="0" indent="0" algn="ctr" rtl="1">
              <a:spcBef>
                <a:spcPts val="0"/>
              </a:spcBef>
              <a:spcAft>
                <a:spcPts val="0"/>
              </a:spcAft>
              <a:buNone/>
            </a:pPr>
            <a:endParaRPr sz="1800">
              <a:solidFill>
                <a:schemeClr val="dk1"/>
              </a:solidFill>
              <a:latin typeface="Calibri"/>
              <a:ea typeface="Calibri"/>
              <a:cs typeface="Calibri"/>
              <a:sym typeface="Calibri"/>
            </a:endParaRPr>
          </a:p>
          <a:p>
            <a:pPr marL="0" marR="0" lvl="0" indent="0" algn="ctr" rtl="1">
              <a:spcBef>
                <a:spcPts val="0"/>
              </a:spcBef>
              <a:spcAft>
                <a:spcPts val="0"/>
              </a:spcAft>
              <a:buNone/>
            </a:pPr>
            <a:r>
              <a:rPr lang="x-none" sz="1800" i="1">
                <a:solidFill>
                  <a:schemeClr val="dk1"/>
                </a:solidFill>
                <a:latin typeface="Calibri"/>
                <a:ea typeface="Calibri"/>
                <a:cs typeface="Calibri"/>
                <a:sym typeface="Calibri"/>
              </a:rPr>
              <a:t>מבנים סימטריים</a:t>
            </a:r>
            <a:endParaRPr/>
          </a:p>
        </p:txBody>
      </p:sp>
      <p:pic>
        <p:nvPicPr>
          <p:cNvPr id="417" name="Google Shape;417;p40"/>
          <p:cNvPicPr preferRelativeResize="0"/>
          <p:nvPr/>
        </p:nvPicPr>
        <p:blipFill rotWithShape="1">
          <a:blip r:embed="rId4">
            <a:alphaModFix/>
          </a:blip>
          <a:srcRect l="2042" t="907" r="2448" b="70292"/>
          <a:stretch/>
        </p:blipFill>
        <p:spPr>
          <a:xfrm>
            <a:off x="6915894" y="1522024"/>
            <a:ext cx="1498976" cy="1511788"/>
          </a:xfrm>
          <a:prstGeom prst="rect">
            <a:avLst/>
          </a:prstGeom>
          <a:noFill/>
          <a:ln>
            <a:noFill/>
          </a:ln>
        </p:spPr>
      </p:pic>
      <p:pic>
        <p:nvPicPr>
          <p:cNvPr id="418" name="Google Shape;418;p40"/>
          <p:cNvPicPr preferRelativeResize="0"/>
          <p:nvPr/>
        </p:nvPicPr>
        <p:blipFill rotWithShape="1">
          <a:blip r:embed="rId4">
            <a:alphaModFix/>
          </a:blip>
          <a:srcRect l="2042" t="35810" r="2448" b="35389"/>
          <a:stretch/>
        </p:blipFill>
        <p:spPr>
          <a:xfrm>
            <a:off x="6915894" y="3338386"/>
            <a:ext cx="1498976" cy="1511788"/>
          </a:xfrm>
          <a:prstGeom prst="rect">
            <a:avLst/>
          </a:prstGeom>
          <a:noFill/>
          <a:ln>
            <a:noFill/>
          </a:ln>
        </p:spPr>
      </p:pic>
      <p:pic>
        <p:nvPicPr>
          <p:cNvPr id="419" name="Google Shape;419;p40"/>
          <p:cNvPicPr preferRelativeResize="0"/>
          <p:nvPr/>
        </p:nvPicPr>
        <p:blipFill rotWithShape="1">
          <a:blip r:embed="rId4">
            <a:alphaModFix/>
          </a:blip>
          <a:srcRect l="2042" t="71200" r="2448" b="-1"/>
          <a:stretch/>
        </p:blipFill>
        <p:spPr>
          <a:xfrm>
            <a:off x="6915894" y="5154748"/>
            <a:ext cx="1498976" cy="15117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1"/>
          <p:cNvSpPr txBox="1">
            <a:spLocks noGrp="1"/>
          </p:cNvSpPr>
          <p:nvPr>
            <p:ph type="title"/>
          </p:nvPr>
        </p:nvSpPr>
        <p:spPr>
          <a:xfrm>
            <a:off x="838200" y="6032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אז מה היה לנו?  </a:t>
            </a:r>
            <a:endParaRPr b="1">
              <a:latin typeface="Calibri"/>
              <a:ea typeface="Calibri"/>
              <a:cs typeface="Calibri"/>
              <a:sym typeface="Calibri"/>
            </a:endParaRPr>
          </a:p>
        </p:txBody>
      </p:sp>
      <p:sp>
        <p:nvSpPr>
          <p:cNvPr id="426" name="Google Shape;426;p41"/>
          <p:cNvSpPr txBox="1">
            <a:spLocks noGrp="1"/>
          </p:cNvSpPr>
          <p:nvPr>
            <p:ph type="body" idx="1"/>
          </p:nvPr>
        </p:nvSpPr>
        <p:spPr>
          <a:xfrm>
            <a:off x="838200" y="1772920"/>
            <a:ext cx="10515600"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he-IL" dirty="0"/>
              <a:t>אנלוגיות הן דרך לחבר בין תחומים שונים ופתח לחשיבה רב-תחומית </a:t>
            </a:r>
          </a:p>
          <a:p>
            <a:pPr marL="228600" lvl="0" indent="-228600"/>
            <a:r>
              <a:rPr lang="he-IL" dirty="0"/>
              <a:t>אנלוגיות – מסתכלים על הדומה והשונה </a:t>
            </a:r>
          </a:p>
          <a:p>
            <a:pPr marL="228600" lvl="0" indent="-228600" algn="r" rtl="1">
              <a:lnSpc>
                <a:spcPct val="90000"/>
              </a:lnSpc>
              <a:spcBef>
                <a:spcPts val="0"/>
              </a:spcBef>
              <a:spcAft>
                <a:spcPts val="0"/>
              </a:spcAft>
              <a:buClr>
                <a:srgbClr val="EE008B"/>
              </a:buClr>
              <a:buSzPts val="2800"/>
              <a:buChar char="•"/>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38200" y="7272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הצגת הרעיונות </a:t>
            </a:r>
            <a:endParaRPr b="1">
              <a:latin typeface="Calibri"/>
              <a:ea typeface="Calibri"/>
              <a:cs typeface="Calibri"/>
              <a:sym typeface="Calibri"/>
            </a:endParaRPr>
          </a:p>
        </p:txBody>
      </p:sp>
      <p:pic>
        <p:nvPicPr>
          <p:cNvPr id="116" name="Google Shape;116;p15"/>
          <p:cNvPicPr preferRelativeResize="0"/>
          <p:nvPr/>
        </p:nvPicPr>
        <p:blipFill rotWithShape="1">
          <a:blip r:embed="rId3">
            <a:alphaModFix/>
          </a:blip>
          <a:srcRect r="66966" b="66806"/>
          <a:stretch/>
        </p:blipFill>
        <p:spPr>
          <a:xfrm>
            <a:off x="9189365" y="1833741"/>
            <a:ext cx="1514980" cy="1526400"/>
          </a:xfrm>
          <a:prstGeom prst="rect">
            <a:avLst/>
          </a:prstGeom>
          <a:noFill/>
          <a:ln>
            <a:noFill/>
          </a:ln>
        </p:spPr>
      </p:pic>
      <p:pic>
        <p:nvPicPr>
          <p:cNvPr id="117" name="Google Shape;117;p15"/>
          <p:cNvPicPr preferRelativeResize="0"/>
          <p:nvPr/>
        </p:nvPicPr>
        <p:blipFill rotWithShape="1">
          <a:blip r:embed="rId3">
            <a:alphaModFix/>
          </a:blip>
          <a:srcRect l="33448" r="33518" b="66806"/>
          <a:stretch/>
        </p:blipFill>
        <p:spPr>
          <a:xfrm>
            <a:off x="3165254" y="2277474"/>
            <a:ext cx="1514980" cy="1526400"/>
          </a:xfrm>
          <a:prstGeom prst="rect">
            <a:avLst/>
          </a:prstGeom>
          <a:noFill/>
          <a:ln>
            <a:noFill/>
          </a:ln>
        </p:spPr>
      </p:pic>
      <p:pic>
        <p:nvPicPr>
          <p:cNvPr id="118" name="Google Shape;118;p15"/>
          <p:cNvPicPr preferRelativeResize="0"/>
          <p:nvPr/>
        </p:nvPicPr>
        <p:blipFill rotWithShape="1">
          <a:blip r:embed="rId3">
            <a:alphaModFix/>
          </a:blip>
          <a:srcRect l="66896" r="70" b="66806"/>
          <a:stretch/>
        </p:blipFill>
        <p:spPr>
          <a:xfrm>
            <a:off x="1133506" y="1732819"/>
            <a:ext cx="1514980" cy="1526400"/>
          </a:xfrm>
          <a:prstGeom prst="rect">
            <a:avLst/>
          </a:prstGeom>
          <a:noFill/>
          <a:ln>
            <a:noFill/>
          </a:ln>
        </p:spPr>
      </p:pic>
      <p:pic>
        <p:nvPicPr>
          <p:cNvPr id="119" name="Google Shape;119;p15"/>
          <p:cNvPicPr preferRelativeResize="0"/>
          <p:nvPr/>
        </p:nvPicPr>
        <p:blipFill rotWithShape="1">
          <a:blip r:embed="rId3">
            <a:alphaModFix/>
          </a:blip>
          <a:srcRect t="33533" r="66966" b="33272"/>
          <a:stretch/>
        </p:blipFill>
        <p:spPr>
          <a:xfrm>
            <a:off x="7157617" y="2277474"/>
            <a:ext cx="1514980" cy="1526400"/>
          </a:xfrm>
          <a:prstGeom prst="rect">
            <a:avLst/>
          </a:prstGeom>
          <a:noFill/>
          <a:ln>
            <a:noFill/>
          </a:ln>
        </p:spPr>
      </p:pic>
      <p:pic>
        <p:nvPicPr>
          <p:cNvPr id="120" name="Google Shape;120;p15"/>
          <p:cNvPicPr preferRelativeResize="0"/>
          <p:nvPr/>
        </p:nvPicPr>
        <p:blipFill rotWithShape="1">
          <a:blip r:embed="rId3">
            <a:alphaModFix/>
          </a:blip>
          <a:srcRect l="33448" t="33357" r="33518" b="33448"/>
          <a:stretch/>
        </p:blipFill>
        <p:spPr>
          <a:xfrm>
            <a:off x="1890996" y="4168430"/>
            <a:ext cx="1514980" cy="1526400"/>
          </a:xfrm>
          <a:prstGeom prst="rect">
            <a:avLst/>
          </a:prstGeom>
          <a:noFill/>
          <a:ln>
            <a:noFill/>
          </a:ln>
        </p:spPr>
      </p:pic>
      <p:pic>
        <p:nvPicPr>
          <p:cNvPr id="121" name="Google Shape;121;p15"/>
          <p:cNvPicPr preferRelativeResize="0"/>
          <p:nvPr/>
        </p:nvPicPr>
        <p:blipFill rotWithShape="1">
          <a:blip r:embed="rId3">
            <a:alphaModFix/>
          </a:blip>
          <a:srcRect l="66896" t="33357" r="70" b="33448"/>
          <a:stretch/>
        </p:blipFill>
        <p:spPr>
          <a:xfrm>
            <a:off x="4032007" y="4785650"/>
            <a:ext cx="1514980" cy="1526400"/>
          </a:xfrm>
          <a:prstGeom prst="rect">
            <a:avLst/>
          </a:prstGeom>
          <a:noFill/>
          <a:ln>
            <a:noFill/>
          </a:ln>
        </p:spPr>
      </p:pic>
      <p:pic>
        <p:nvPicPr>
          <p:cNvPr id="122" name="Google Shape;122;p15"/>
          <p:cNvPicPr preferRelativeResize="0"/>
          <p:nvPr/>
        </p:nvPicPr>
        <p:blipFill rotWithShape="1">
          <a:blip r:embed="rId3">
            <a:alphaModFix/>
          </a:blip>
          <a:srcRect t="67066" r="66966" b="-259"/>
          <a:stretch/>
        </p:blipFill>
        <p:spPr>
          <a:xfrm>
            <a:off x="5174806" y="2952693"/>
            <a:ext cx="1514980" cy="1526400"/>
          </a:xfrm>
          <a:prstGeom prst="rect">
            <a:avLst/>
          </a:prstGeom>
          <a:noFill/>
          <a:ln>
            <a:noFill/>
          </a:ln>
        </p:spPr>
      </p:pic>
      <p:pic>
        <p:nvPicPr>
          <p:cNvPr id="123" name="Google Shape;123;p15"/>
          <p:cNvPicPr preferRelativeResize="0"/>
          <p:nvPr/>
        </p:nvPicPr>
        <p:blipFill rotWithShape="1">
          <a:blip r:embed="rId3">
            <a:alphaModFix/>
          </a:blip>
          <a:srcRect l="33448" t="66890" r="33518" b="-84"/>
          <a:stretch/>
        </p:blipFill>
        <p:spPr>
          <a:xfrm>
            <a:off x="8909336" y="3715893"/>
            <a:ext cx="1514980" cy="1526400"/>
          </a:xfrm>
          <a:prstGeom prst="rect">
            <a:avLst/>
          </a:prstGeom>
          <a:noFill/>
          <a:ln>
            <a:noFill/>
          </a:ln>
        </p:spPr>
      </p:pic>
      <p:pic>
        <p:nvPicPr>
          <p:cNvPr id="124" name="Google Shape;124;p15"/>
          <p:cNvPicPr preferRelativeResize="0"/>
          <p:nvPr/>
        </p:nvPicPr>
        <p:blipFill rotWithShape="1">
          <a:blip r:embed="rId3">
            <a:alphaModFix/>
          </a:blip>
          <a:srcRect l="66896" t="67066" r="70" b="-259"/>
          <a:stretch/>
        </p:blipFill>
        <p:spPr>
          <a:xfrm>
            <a:off x="6587407" y="4785650"/>
            <a:ext cx="1514980" cy="152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1150620" y="8318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רב-תחומיות בעולם האמיתי </a:t>
            </a:r>
            <a:endParaRPr b="1">
              <a:latin typeface="Calibri"/>
              <a:ea typeface="Calibri"/>
              <a:cs typeface="Calibri"/>
              <a:sym typeface="Calibri"/>
            </a:endParaRPr>
          </a:p>
        </p:txBody>
      </p:sp>
      <p:sp>
        <p:nvSpPr>
          <p:cNvPr id="131" name="Google Shape;131;p16"/>
          <p:cNvSpPr txBox="1"/>
          <p:nvPr/>
        </p:nvSpPr>
        <p:spPr>
          <a:xfrm>
            <a:off x="1821945" y="2319416"/>
            <a:ext cx="2350454" cy="461665"/>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424242"/>
              </a:buClr>
              <a:buSzPts val="3000"/>
              <a:buFont typeface="Calibri"/>
              <a:buNone/>
            </a:pPr>
            <a:r>
              <a:rPr lang="x-none" sz="3000" b="0" i="0" u="none" strike="noStrike" cap="none">
                <a:solidFill>
                  <a:srgbClr val="424242"/>
                </a:solidFill>
                <a:latin typeface="Calibri"/>
                <a:ea typeface="Calibri"/>
                <a:cs typeface="Calibri"/>
                <a:sym typeface="Calibri"/>
              </a:rPr>
              <a:t>העולם האמיתי</a:t>
            </a:r>
            <a:endParaRPr sz="3000" b="0" i="0" u="none" strike="noStrike" cap="none">
              <a:solidFill>
                <a:srgbClr val="424242"/>
              </a:solidFill>
              <a:latin typeface="Calibri"/>
              <a:ea typeface="Calibri"/>
              <a:cs typeface="Calibri"/>
              <a:sym typeface="Calibri"/>
            </a:endParaRPr>
          </a:p>
        </p:txBody>
      </p:sp>
      <p:sp>
        <p:nvSpPr>
          <p:cNvPr id="132" name="Google Shape;132;p16"/>
          <p:cNvSpPr txBox="1"/>
          <p:nvPr/>
        </p:nvSpPr>
        <p:spPr>
          <a:xfrm>
            <a:off x="7692033" y="2319416"/>
            <a:ext cx="2350454" cy="461665"/>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424242"/>
              </a:buClr>
              <a:buSzPts val="3000"/>
              <a:buFont typeface="Calibri"/>
              <a:buNone/>
            </a:pPr>
            <a:r>
              <a:rPr lang="x-none" sz="3000" b="0" i="0" u="none" strike="noStrike" cap="none">
                <a:solidFill>
                  <a:srgbClr val="424242"/>
                </a:solidFill>
                <a:latin typeface="Calibri"/>
                <a:ea typeface="Calibri"/>
                <a:cs typeface="Calibri"/>
                <a:sym typeface="Calibri"/>
              </a:rPr>
              <a:t>בית הספר</a:t>
            </a:r>
            <a:endParaRPr sz="3000" b="0" i="0" u="none" strike="noStrike" cap="none">
              <a:solidFill>
                <a:srgbClr val="424242"/>
              </a:solidFill>
              <a:latin typeface="Calibri"/>
              <a:ea typeface="Calibri"/>
              <a:cs typeface="Calibri"/>
              <a:sym typeface="Calibri"/>
            </a:endParaRPr>
          </a:p>
        </p:txBody>
      </p:sp>
      <p:pic>
        <p:nvPicPr>
          <p:cNvPr id="133" name="Google Shape;133;p16" descr="https://visualwritingprompts.files.wordpress.com/2012/05/school-v-life.png"/>
          <p:cNvPicPr preferRelativeResize="0"/>
          <p:nvPr/>
        </p:nvPicPr>
        <p:blipFill rotWithShape="1">
          <a:blip r:embed="rId3">
            <a:alphaModFix/>
          </a:blip>
          <a:srcRect l="42190" t="7555" r="10039" b="54192"/>
          <a:stretch/>
        </p:blipFill>
        <p:spPr>
          <a:xfrm>
            <a:off x="5957174" y="2910549"/>
            <a:ext cx="6071348" cy="3646368"/>
          </a:xfrm>
          <a:prstGeom prst="rect">
            <a:avLst/>
          </a:prstGeom>
          <a:noFill/>
          <a:ln>
            <a:noFill/>
          </a:ln>
        </p:spPr>
      </p:pic>
      <p:sp>
        <p:nvSpPr>
          <p:cNvPr id="134" name="Google Shape;134;p16"/>
          <p:cNvSpPr/>
          <p:nvPr/>
        </p:nvSpPr>
        <p:spPr>
          <a:xfrm>
            <a:off x="158540" y="2910549"/>
            <a:ext cx="5677264" cy="3646368"/>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x-none" sz="19900" b="0" i="0" u="none" strike="noStrike" cap="none">
                <a:solidFill>
                  <a:schemeClr val="dk1"/>
                </a:solidFill>
                <a:latin typeface="Calibri"/>
                <a:ea typeface="Calibri"/>
                <a:cs typeface="Calibri"/>
                <a:sym typeface="Calibri"/>
              </a:rPr>
              <a:t>?</a:t>
            </a:r>
            <a:endParaRPr sz="199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7" descr="https://visualwritingprompts.files.wordpress.com/2012/05/school-v-life.png"/>
          <p:cNvPicPr preferRelativeResize="0"/>
          <p:nvPr/>
        </p:nvPicPr>
        <p:blipFill rotWithShape="1">
          <a:blip r:embed="rId3">
            <a:alphaModFix/>
          </a:blip>
          <a:srcRect l="42190" t="7555" r="10039" b="54192"/>
          <a:stretch/>
        </p:blipFill>
        <p:spPr>
          <a:xfrm>
            <a:off x="5957174" y="2910549"/>
            <a:ext cx="6071348" cy="3646368"/>
          </a:xfrm>
          <a:prstGeom prst="rect">
            <a:avLst/>
          </a:prstGeom>
          <a:noFill/>
          <a:ln>
            <a:noFill/>
          </a:ln>
        </p:spPr>
      </p:pic>
      <p:pic>
        <p:nvPicPr>
          <p:cNvPr id="141" name="Google Shape;141;p17" descr="https://visualwritingprompts.files.wordpress.com/2012/05/school-v-life.png"/>
          <p:cNvPicPr preferRelativeResize="0"/>
          <p:nvPr/>
        </p:nvPicPr>
        <p:blipFill rotWithShape="1">
          <a:blip r:embed="rId3">
            <a:alphaModFix/>
          </a:blip>
          <a:srcRect l="40136" t="45960" r="5195" b="7222"/>
          <a:stretch/>
        </p:blipFill>
        <p:spPr>
          <a:xfrm>
            <a:off x="158540" y="2910549"/>
            <a:ext cx="5677264" cy="3646368"/>
          </a:xfrm>
          <a:prstGeom prst="rect">
            <a:avLst/>
          </a:prstGeom>
          <a:noFill/>
          <a:ln>
            <a:noFill/>
          </a:ln>
        </p:spPr>
      </p:pic>
      <p:sp>
        <p:nvSpPr>
          <p:cNvPr id="142" name="Google Shape;142;p17"/>
          <p:cNvSpPr txBox="1">
            <a:spLocks noGrp="1"/>
          </p:cNvSpPr>
          <p:nvPr>
            <p:ph type="title"/>
          </p:nvPr>
        </p:nvSpPr>
        <p:spPr>
          <a:xfrm>
            <a:off x="1150620" y="8318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רב-תחומיות בעולם האמיתי </a:t>
            </a:r>
            <a:endParaRPr b="1">
              <a:latin typeface="Calibri"/>
              <a:ea typeface="Calibri"/>
              <a:cs typeface="Calibri"/>
              <a:sym typeface="Calibri"/>
            </a:endParaRPr>
          </a:p>
        </p:txBody>
      </p:sp>
      <p:sp>
        <p:nvSpPr>
          <p:cNvPr id="143" name="Google Shape;143;p17"/>
          <p:cNvSpPr txBox="1"/>
          <p:nvPr/>
        </p:nvSpPr>
        <p:spPr>
          <a:xfrm>
            <a:off x="1821945" y="2319416"/>
            <a:ext cx="2350454" cy="461665"/>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424242"/>
              </a:buClr>
              <a:buSzPts val="3000"/>
              <a:buFont typeface="Calibri"/>
              <a:buNone/>
            </a:pPr>
            <a:r>
              <a:rPr lang="x-none" sz="3000" b="0" i="0" u="none" strike="noStrike" cap="none">
                <a:solidFill>
                  <a:srgbClr val="424242"/>
                </a:solidFill>
                <a:latin typeface="Calibri"/>
                <a:ea typeface="Calibri"/>
                <a:cs typeface="Calibri"/>
                <a:sym typeface="Calibri"/>
              </a:rPr>
              <a:t>העולם האמיתי</a:t>
            </a:r>
            <a:endParaRPr sz="3000" b="0" i="0" u="none" strike="noStrike" cap="none">
              <a:solidFill>
                <a:srgbClr val="424242"/>
              </a:solidFill>
              <a:latin typeface="Calibri"/>
              <a:ea typeface="Calibri"/>
              <a:cs typeface="Calibri"/>
              <a:sym typeface="Calibri"/>
            </a:endParaRPr>
          </a:p>
        </p:txBody>
      </p:sp>
      <p:sp>
        <p:nvSpPr>
          <p:cNvPr id="144" name="Google Shape;144;p17"/>
          <p:cNvSpPr txBox="1"/>
          <p:nvPr/>
        </p:nvSpPr>
        <p:spPr>
          <a:xfrm>
            <a:off x="7692033" y="2319416"/>
            <a:ext cx="2350454" cy="461665"/>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424242"/>
              </a:buClr>
              <a:buSzPts val="3000"/>
              <a:buFont typeface="Calibri"/>
              <a:buNone/>
            </a:pPr>
            <a:r>
              <a:rPr lang="x-none" sz="3000" b="0" i="0" u="none" strike="noStrike" cap="none">
                <a:solidFill>
                  <a:srgbClr val="424242"/>
                </a:solidFill>
                <a:latin typeface="Calibri"/>
                <a:ea typeface="Calibri"/>
                <a:cs typeface="Calibri"/>
                <a:sym typeface="Calibri"/>
              </a:rPr>
              <a:t>בית הספר</a:t>
            </a:r>
            <a:endParaRPr sz="3000" b="0" i="0" u="none" strike="noStrike" cap="none">
              <a:solidFill>
                <a:srgbClr val="42424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838200" y="6032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מערכת רב-תחומית: טורבינת רוח </a:t>
            </a:r>
            <a:endParaRPr b="1">
              <a:latin typeface="Calibri"/>
              <a:ea typeface="Calibri"/>
              <a:cs typeface="Calibri"/>
              <a:sym typeface="Calibri"/>
            </a:endParaRPr>
          </a:p>
        </p:txBody>
      </p:sp>
      <p:pic>
        <p:nvPicPr>
          <p:cNvPr id="151" name="Google Shape;151;p18" descr="Resultado de imagen"/>
          <p:cNvPicPr preferRelativeResize="0"/>
          <p:nvPr/>
        </p:nvPicPr>
        <p:blipFill rotWithShape="1">
          <a:blip r:embed="rId3">
            <a:alphaModFix/>
          </a:blip>
          <a:srcRect l="-1" r="30490" b="21804"/>
          <a:stretch/>
        </p:blipFill>
        <p:spPr>
          <a:xfrm>
            <a:off x="2441778" y="1290918"/>
            <a:ext cx="7456602" cy="557021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9" descr="A simple numbered cutaway diagram showing how a turbine converts wind into electricity."/>
          <p:cNvPicPr preferRelativeResize="0"/>
          <p:nvPr/>
        </p:nvPicPr>
        <p:blipFill rotWithShape="1">
          <a:blip r:embed="rId3">
            <a:alphaModFix/>
          </a:blip>
          <a:srcRect/>
          <a:stretch/>
        </p:blipFill>
        <p:spPr>
          <a:xfrm>
            <a:off x="2710239" y="1618268"/>
            <a:ext cx="7027650" cy="4690956"/>
          </a:xfrm>
          <a:prstGeom prst="rect">
            <a:avLst/>
          </a:prstGeom>
          <a:noFill/>
          <a:ln>
            <a:noFill/>
          </a:ln>
        </p:spPr>
      </p:pic>
      <p:sp>
        <p:nvSpPr>
          <p:cNvPr id="158" name="Google Shape;158;p19"/>
          <p:cNvSpPr/>
          <p:nvPr/>
        </p:nvSpPr>
        <p:spPr>
          <a:xfrm>
            <a:off x="2710239" y="6309224"/>
            <a:ext cx="587891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200" b="0" i="0" u="none" strike="noStrike" cap="none">
                <a:solidFill>
                  <a:schemeClr val="dk1"/>
                </a:solidFill>
                <a:latin typeface="Calibri"/>
                <a:ea typeface="Calibri"/>
                <a:cs typeface="Calibri"/>
                <a:sym typeface="Calibri"/>
              </a:rPr>
              <a:t>Image by: </a:t>
            </a:r>
            <a:r>
              <a:rPr lang="x-none" sz="1200" b="0" i="0" u="sng" strike="noStrike" cap="none">
                <a:solidFill>
                  <a:schemeClr val="hlink"/>
                </a:solidFill>
                <a:latin typeface="Calibri"/>
                <a:ea typeface="Calibri"/>
                <a:cs typeface="Calibri"/>
                <a:sym typeface="Calibri"/>
                <a:hlinkClick r:id="rId4"/>
              </a:rPr>
              <a:t>www.explainthatstuff.com</a:t>
            </a:r>
            <a:r>
              <a:rPr lang="x-none" sz="1200" b="0" i="0" u="none" strike="noStrike" cap="none">
                <a:solidFill>
                  <a:schemeClr val="dk1"/>
                </a:solidFill>
                <a:latin typeface="Calibri"/>
                <a:ea typeface="Calibri"/>
                <a:cs typeface="Calibri"/>
                <a:sym typeface="Calibri"/>
              </a:rPr>
              <a:t>; </a:t>
            </a:r>
            <a:r>
              <a:rPr lang="x-none" sz="1200" b="0" i="0" u="sng" strike="noStrike" cap="none">
                <a:solidFill>
                  <a:schemeClr val="hlink"/>
                </a:solidFill>
                <a:latin typeface="Calibri"/>
                <a:ea typeface="Calibri"/>
                <a:cs typeface="Calibri"/>
                <a:sym typeface="Calibri"/>
                <a:hlinkClick r:id="rId5"/>
              </a:rPr>
              <a:t>https://creativecommons.org/licenses/by-nc-sa/3.0/</a:t>
            </a:r>
            <a:r>
              <a:rPr lang="x-none" sz="1200" b="0" i="0" u="none" strike="noStrike" cap="none">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159" name="Google Shape;159;p19"/>
          <p:cNvSpPr txBox="1">
            <a:spLocks noGrp="1"/>
          </p:cNvSpPr>
          <p:nvPr>
            <p:ph type="title"/>
          </p:nvPr>
        </p:nvSpPr>
        <p:spPr>
          <a:xfrm>
            <a:off x="838200" y="6032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r>
              <a:rPr lang="x-none" b="1">
                <a:latin typeface="Calibri"/>
                <a:ea typeface="Calibri"/>
                <a:cs typeface="Calibri"/>
                <a:sym typeface="Calibri"/>
              </a:rPr>
              <a:t>מערכת רב-תחומית: טורבינת רוח </a:t>
            </a:r>
            <a:endParaRPr b="1">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p:nvPr/>
        </p:nvSpPr>
        <p:spPr>
          <a:xfrm>
            <a:off x="4443528" y="6309224"/>
            <a:ext cx="330494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200" u="sng">
                <a:solidFill>
                  <a:schemeClr val="hlink"/>
                </a:solidFill>
                <a:latin typeface="Calibri"/>
                <a:ea typeface="Calibri"/>
                <a:cs typeface="Calibri"/>
                <a:sym typeface="Calibri"/>
                <a:hlinkClick r:id="rId3"/>
              </a:rPr>
              <a:t>https://www.youtube.com/watch?v=DILJJwsFl3w</a:t>
            </a:r>
            <a:r>
              <a:rPr lang="x-none"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166" name="Google Shape;166;p20">
            <a:hlinkClick r:id="rId4"/>
          </p:cNvPr>
          <p:cNvPicPr preferRelativeResize="0"/>
          <p:nvPr/>
        </p:nvPicPr>
        <p:blipFill rotWithShape="1">
          <a:blip r:embed="rId5">
            <a:alphaModFix/>
          </a:blip>
          <a:srcRect/>
          <a:stretch/>
        </p:blipFill>
        <p:spPr>
          <a:xfrm>
            <a:off x="2111604" y="1748819"/>
            <a:ext cx="7968792" cy="4472726"/>
          </a:xfrm>
          <a:prstGeom prst="rect">
            <a:avLst/>
          </a:prstGeom>
          <a:noFill/>
          <a:ln>
            <a:noFill/>
          </a:ln>
        </p:spPr>
      </p:pic>
      <p:sp>
        <p:nvSpPr>
          <p:cNvPr id="168" name="Google Shape;168;p20"/>
          <p:cNvSpPr txBox="1"/>
          <p:nvPr/>
        </p:nvSpPr>
        <p:spPr>
          <a:xfrm>
            <a:off x="838200" y="60325"/>
            <a:ext cx="10515600" cy="1154393"/>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4400"/>
              <a:buFont typeface="Calibri"/>
              <a:buNone/>
            </a:pPr>
            <a:r>
              <a:rPr lang="x-none" sz="4400" b="1">
                <a:solidFill>
                  <a:schemeClr val="dk1"/>
                </a:solidFill>
                <a:latin typeface="Calibri"/>
                <a:ea typeface="Calibri"/>
                <a:cs typeface="Calibri"/>
                <a:sym typeface="Calibri"/>
              </a:rPr>
              <a:t>מערכת רב-תחומית: טורבינת רוח </a:t>
            </a:r>
            <a:endParaRPr sz="4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1" descr="Resultado de imagen"/>
          <p:cNvPicPr preferRelativeResize="0"/>
          <p:nvPr/>
        </p:nvPicPr>
        <p:blipFill rotWithShape="1">
          <a:blip r:embed="rId3">
            <a:alphaModFix/>
          </a:blip>
          <a:srcRect l="-1" r="30490" b="21804"/>
          <a:stretch/>
        </p:blipFill>
        <p:spPr>
          <a:xfrm>
            <a:off x="4735398" y="1287790"/>
            <a:ext cx="7456602" cy="5570210"/>
          </a:xfrm>
          <a:prstGeom prst="rect">
            <a:avLst/>
          </a:prstGeom>
          <a:noFill/>
          <a:ln>
            <a:noFill/>
          </a:ln>
        </p:spPr>
      </p:pic>
      <p:pic>
        <p:nvPicPr>
          <p:cNvPr id="175" name="Google Shape;175;p21" descr="Resultado de imagen"/>
          <p:cNvPicPr preferRelativeResize="0"/>
          <p:nvPr/>
        </p:nvPicPr>
        <p:blipFill rotWithShape="1">
          <a:blip r:embed="rId4">
            <a:alphaModFix/>
          </a:blip>
          <a:srcRect l="2215" t="11211" r="2692" b="9392"/>
          <a:stretch/>
        </p:blipFill>
        <p:spPr>
          <a:xfrm>
            <a:off x="2543969" y="3545145"/>
            <a:ext cx="2022902" cy="1309659"/>
          </a:xfrm>
          <a:prstGeom prst="rect">
            <a:avLst/>
          </a:prstGeom>
          <a:noFill/>
          <a:ln>
            <a:noFill/>
          </a:ln>
        </p:spPr>
      </p:pic>
      <p:pic>
        <p:nvPicPr>
          <p:cNvPr id="176" name="Google Shape;176;p21" descr="Resultado de imagen"/>
          <p:cNvPicPr preferRelativeResize="0"/>
          <p:nvPr/>
        </p:nvPicPr>
        <p:blipFill rotWithShape="1">
          <a:blip r:embed="rId5">
            <a:alphaModFix/>
          </a:blip>
          <a:srcRect/>
          <a:stretch/>
        </p:blipFill>
        <p:spPr>
          <a:xfrm>
            <a:off x="1520363" y="5066926"/>
            <a:ext cx="3047653" cy="1653352"/>
          </a:xfrm>
          <a:prstGeom prst="rect">
            <a:avLst/>
          </a:prstGeom>
          <a:noFill/>
          <a:ln>
            <a:noFill/>
          </a:ln>
        </p:spPr>
      </p:pic>
      <p:pic>
        <p:nvPicPr>
          <p:cNvPr id="177" name="Google Shape;177;p21" descr="Resultado de imagen"/>
          <p:cNvPicPr preferRelativeResize="0"/>
          <p:nvPr/>
        </p:nvPicPr>
        <p:blipFill rotWithShape="1">
          <a:blip r:embed="rId6">
            <a:alphaModFix/>
          </a:blip>
          <a:srcRect/>
          <a:stretch/>
        </p:blipFill>
        <p:spPr>
          <a:xfrm>
            <a:off x="88589" y="3715098"/>
            <a:ext cx="2316474" cy="1139706"/>
          </a:xfrm>
          <a:prstGeom prst="rect">
            <a:avLst/>
          </a:prstGeom>
          <a:noFill/>
          <a:ln>
            <a:noFill/>
          </a:ln>
        </p:spPr>
      </p:pic>
      <p:pic>
        <p:nvPicPr>
          <p:cNvPr id="178" name="Google Shape;178;p21" descr="Resultado de imagen"/>
          <p:cNvPicPr preferRelativeResize="0"/>
          <p:nvPr/>
        </p:nvPicPr>
        <p:blipFill rotWithShape="1">
          <a:blip r:embed="rId7">
            <a:alphaModFix/>
          </a:blip>
          <a:srcRect r="18939"/>
          <a:stretch/>
        </p:blipFill>
        <p:spPr>
          <a:xfrm>
            <a:off x="2391318" y="1495464"/>
            <a:ext cx="2328204" cy="1581185"/>
          </a:xfrm>
          <a:prstGeom prst="rect">
            <a:avLst/>
          </a:prstGeom>
          <a:noFill/>
          <a:ln>
            <a:noFill/>
          </a:ln>
        </p:spPr>
      </p:pic>
      <p:sp>
        <p:nvSpPr>
          <p:cNvPr id="179" name="Google Shape;179;p21"/>
          <p:cNvSpPr txBox="1"/>
          <p:nvPr/>
        </p:nvSpPr>
        <p:spPr>
          <a:xfrm>
            <a:off x="5127034" y="1980518"/>
            <a:ext cx="2350454" cy="461665"/>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lt1"/>
              </a:buClr>
              <a:buSzPts val="3000"/>
              <a:buFont typeface="Calibri"/>
              <a:buNone/>
            </a:pPr>
            <a:r>
              <a:rPr lang="x-none" sz="3000" b="1">
                <a:solidFill>
                  <a:schemeClr val="lt1"/>
                </a:solidFill>
                <a:latin typeface="Calibri"/>
                <a:ea typeface="Calibri"/>
                <a:cs typeface="Calibri"/>
                <a:sym typeface="Calibri"/>
              </a:rPr>
              <a:t>חשמל</a:t>
            </a:r>
            <a:endParaRPr sz="3000" b="1">
              <a:solidFill>
                <a:schemeClr val="lt1"/>
              </a:solidFill>
              <a:latin typeface="Calibri"/>
              <a:ea typeface="Calibri"/>
              <a:cs typeface="Calibri"/>
              <a:sym typeface="Calibri"/>
            </a:endParaRPr>
          </a:p>
        </p:txBody>
      </p:sp>
      <p:sp>
        <p:nvSpPr>
          <p:cNvPr id="180" name="Google Shape;180;p21"/>
          <p:cNvSpPr txBox="1"/>
          <p:nvPr/>
        </p:nvSpPr>
        <p:spPr>
          <a:xfrm>
            <a:off x="5127034" y="3833942"/>
            <a:ext cx="2350454"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lt1"/>
              </a:buClr>
              <a:buSzPts val="3000"/>
              <a:buFont typeface="Calibri"/>
              <a:buNone/>
            </a:pPr>
            <a:r>
              <a:rPr lang="x-none" sz="3000" b="1">
                <a:solidFill>
                  <a:schemeClr val="lt1"/>
                </a:solidFill>
                <a:latin typeface="Calibri"/>
                <a:ea typeface="Calibri"/>
                <a:cs typeface="Calibri"/>
                <a:sym typeface="Calibri"/>
              </a:rPr>
              <a:t>מכניקת זורמים, אווירודינמיקה</a:t>
            </a:r>
            <a:endParaRPr sz="3000" b="1">
              <a:solidFill>
                <a:schemeClr val="lt1"/>
              </a:solidFill>
              <a:latin typeface="Calibri"/>
              <a:ea typeface="Calibri"/>
              <a:cs typeface="Calibri"/>
              <a:sym typeface="Calibri"/>
            </a:endParaRPr>
          </a:p>
        </p:txBody>
      </p:sp>
      <p:sp>
        <p:nvSpPr>
          <p:cNvPr id="181" name="Google Shape;181;p21"/>
          <p:cNvSpPr txBox="1"/>
          <p:nvPr/>
        </p:nvSpPr>
        <p:spPr>
          <a:xfrm>
            <a:off x="5127034" y="5850083"/>
            <a:ext cx="2350454" cy="461665"/>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lt1"/>
              </a:buClr>
              <a:buSzPts val="3000"/>
              <a:buFont typeface="Calibri"/>
              <a:buNone/>
            </a:pPr>
            <a:r>
              <a:rPr lang="x-none" sz="3000" b="1">
                <a:solidFill>
                  <a:schemeClr val="lt1"/>
                </a:solidFill>
                <a:latin typeface="Calibri"/>
                <a:ea typeface="Calibri"/>
                <a:cs typeface="Calibri"/>
                <a:sym typeface="Calibri"/>
              </a:rPr>
              <a:t>מכניקה</a:t>
            </a:r>
            <a:endParaRPr sz="3000" b="1">
              <a:solidFill>
                <a:schemeClr val="lt1"/>
              </a:solidFill>
              <a:latin typeface="Calibri"/>
              <a:ea typeface="Calibri"/>
              <a:cs typeface="Calibri"/>
              <a:sym typeface="Calibri"/>
            </a:endParaRPr>
          </a:p>
        </p:txBody>
      </p:sp>
      <p:sp>
        <p:nvSpPr>
          <p:cNvPr id="182" name="Google Shape;182;p21"/>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400"/>
              <a:buFont typeface="Calibri"/>
              <a:buNone/>
            </a:pPr>
            <a:endParaRPr/>
          </a:p>
        </p:txBody>
      </p:sp>
      <p:sp>
        <p:nvSpPr>
          <p:cNvPr id="183" name="Google Shape;183;p21"/>
          <p:cNvSpPr txBox="1"/>
          <p:nvPr/>
        </p:nvSpPr>
        <p:spPr>
          <a:xfrm>
            <a:off x="838200" y="60325"/>
            <a:ext cx="10515600" cy="1154393"/>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4400"/>
              <a:buFont typeface="Calibri"/>
              <a:buNone/>
            </a:pPr>
            <a:r>
              <a:rPr lang="x-none" sz="4400" b="1">
                <a:solidFill>
                  <a:schemeClr val="dk1"/>
                </a:solidFill>
                <a:latin typeface="Calibri"/>
                <a:ea typeface="Calibri"/>
                <a:cs typeface="Calibri"/>
                <a:sym typeface="Calibri"/>
              </a:rPr>
              <a:t>מערכת רב-תחומית: טורבינת רוח </a:t>
            </a:r>
            <a:endParaRPr sz="4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1803</Words>
  <Application>Microsoft Office PowerPoint</Application>
  <PresentationFormat>מסך רחב</PresentationFormat>
  <Paragraphs>238</Paragraphs>
  <Slides>29</Slides>
  <Notes>29</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29</vt:i4>
      </vt:variant>
    </vt:vector>
  </HeadingPairs>
  <TitlesOfParts>
    <vt:vector size="32" baseType="lpstr">
      <vt:lpstr>Arial</vt:lpstr>
      <vt:lpstr>Calibri</vt:lpstr>
      <vt:lpstr>Office Theme</vt:lpstr>
      <vt:lpstr>משהו כמו משהו </vt:lpstr>
      <vt:lpstr>משחק הדמיון </vt:lpstr>
      <vt:lpstr>הצגת הרעיונות </vt:lpstr>
      <vt:lpstr>רב-תחומיות בעולם האמיתי </vt:lpstr>
      <vt:lpstr>רב-תחומיות בעולם האמיתי </vt:lpstr>
      <vt:lpstr>מערכת רב-תחומית: טורבינת רוח </vt:lpstr>
      <vt:lpstr>מערכת רב-תחומית: טורבינת רוח </vt:lpstr>
      <vt:lpstr>מצגת של PowerPoint</vt:lpstr>
      <vt:lpstr>מצגת של PowerPoint</vt:lpstr>
      <vt:lpstr>מערכת רב-תחומית: טורבינת רוח </vt:lpstr>
      <vt:lpstr>מצגת של PowerPoint</vt:lpstr>
      <vt:lpstr>מהי אנלוגיה? </vt:lpstr>
      <vt:lpstr>חשיבה רב-תחומית ואנלוגיות </vt:lpstr>
      <vt:lpstr>מצגת של PowerPoint</vt:lpstr>
      <vt:lpstr>מצגת של PowerPoint</vt:lpstr>
      <vt:lpstr>חשיבה רב-תחומית ואנלוגיות </vt:lpstr>
      <vt:lpstr>מהי אנלוגיה? </vt:lpstr>
      <vt:lpstr>מהי האנלוגיה בתופעות הבאות? </vt:lpstr>
      <vt:lpstr>מהי האנלוגיה בתופעות הבאות? </vt:lpstr>
      <vt:lpstr>איזו תנועה אנלוגית לתנועת הבלון? </vt:lpstr>
      <vt:lpstr>מצגת של PowerPoint</vt:lpstr>
      <vt:lpstr>הדומה והשונה </vt:lpstr>
      <vt:lpstr>משחק הדמיון: 3 אנלוגיות</vt:lpstr>
      <vt:lpstr>משחק הדמיון: 3 אנלוגיות</vt:lpstr>
      <vt:lpstr>משחק הדמיון: 3 אנלוגיות</vt:lpstr>
      <vt:lpstr>משחק הדמיון: 3 אנלוגיות</vt:lpstr>
      <vt:lpstr>משחק הדמיון: אנלוגיות רב-תחומיות </vt:lpstr>
      <vt:lpstr>משחק הדמיון: ועכשיו תורכם! </vt:lpstr>
      <vt:lpstr>אז מה היה לנו?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משהו כמו משהו  (אנלוגיות ב-iSTEAM)</dc:title>
  <cp:lastModifiedBy>Sharon Mishaal</cp:lastModifiedBy>
  <cp:revision>2</cp:revision>
  <dcterms:modified xsi:type="dcterms:W3CDTF">2022-06-08T09:36:29Z</dcterms:modified>
</cp:coreProperties>
</file>