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3"/>
  </p:notesMasterIdLst>
  <p:sldIdLst>
    <p:sldId id="1115" r:id="rId3"/>
    <p:sldId id="3579" r:id="rId4"/>
    <p:sldId id="953" r:id="rId5"/>
    <p:sldId id="1054" r:id="rId6"/>
    <p:sldId id="1113" r:id="rId7"/>
    <p:sldId id="1078" r:id="rId8"/>
    <p:sldId id="1082" r:id="rId9"/>
    <p:sldId id="1079" r:id="rId10"/>
    <p:sldId id="1105" r:id="rId11"/>
    <p:sldId id="1106" r:id="rId12"/>
    <p:sldId id="3580" r:id="rId13"/>
    <p:sldId id="1114" r:id="rId14"/>
    <p:sldId id="1055" r:id="rId15"/>
    <p:sldId id="1090" r:id="rId16"/>
    <p:sldId id="1091" r:id="rId17"/>
    <p:sldId id="3576" r:id="rId18"/>
    <p:sldId id="3578" r:id="rId19"/>
    <p:sldId id="3574" r:id="rId20"/>
    <p:sldId id="3575" r:id="rId21"/>
    <p:sldId id="1083" r:id="rId22"/>
    <p:sldId id="1097" r:id="rId23"/>
    <p:sldId id="1098" r:id="rId24"/>
    <p:sldId id="1099" r:id="rId25"/>
    <p:sldId id="1100" r:id="rId26"/>
    <p:sldId id="3571" r:id="rId27"/>
    <p:sldId id="3572" r:id="rId28"/>
    <p:sldId id="1195" r:id="rId29"/>
    <p:sldId id="3573" r:id="rId30"/>
    <p:sldId id="1110" r:id="rId31"/>
    <p:sldId id="1111" r:id="rId3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887A3"/>
    <a:srgbClr val="E5E5E5"/>
    <a:srgbClr val="EFEFEF"/>
    <a:srgbClr val="E4E4E4"/>
    <a:srgbClr val="EEEEEE"/>
    <a:srgbClr val="E5ECF2"/>
    <a:srgbClr val="D8D8D8"/>
    <a:srgbClr val="9DBFDA"/>
    <a:srgbClr val="18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0A40D-3E02-4B9C-ABC1-68CF45A5CF36}" v="20" dt="2024-12-24T16:52:53.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2446" autoAdjust="0"/>
  </p:normalViewPr>
  <p:slideViewPr>
    <p:cSldViewPr snapToGrid="0">
      <p:cViewPr varScale="1">
        <p:scale>
          <a:sx n="87" d="100"/>
          <a:sy n="87" d="100"/>
        </p:scale>
        <p:origin x="139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 Levin" userId="521b8bfd-828d-49c4-bb86-153eca2b486d" providerId="ADAL" clId="{3BE0A40D-3E02-4B9C-ABC1-68CF45A5CF36}"/>
    <pc:docChg chg="undo custSel addSld delSld modSld">
      <pc:chgData name="Uri Levin" userId="521b8bfd-828d-49c4-bb86-153eca2b486d" providerId="ADAL" clId="{3BE0A40D-3E02-4B9C-ABC1-68CF45A5CF36}" dt="2024-12-24T16:54:52.642" v="488" actId="20577"/>
      <pc:docMkLst>
        <pc:docMk/>
      </pc:docMkLst>
      <pc:sldChg chg="modNotesTx">
        <pc:chgData name="Uri Levin" userId="521b8bfd-828d-49c4-bb86-153eca2b486d" providerId="ADAL" clId="{3BE0A40D-3E02-4B9C-ABC1-68CF45A5CF36}" dt="2024-12-24T16:52:07.012" v="423" actId="20577"/>
        <pc:sldMkLst>
          <pc:docMk/>
          <pc:sldMk cId="2861388998" sldId="1054"/>
        </pc:sldMkLst>
      </pc:sldChg>
      <pc:sldChg chg="modSp modNotesTx">
        <pc:chgData name="Uri Levin" userId="521b8bfd-828d-49c4-bb86-153eca2b486d" providerId="ADAL" clId="{3BE0A40D-3E02-4B9C-ABC1-68CF45A5CF36}" dt="2024-12-24T16:53:31.787" v="470" actId="20577"/>
        <pc:sldMkLst>
          <pc:docMk/>
          <pc:sldMk cId="2836916331" sldId="1091"/>
        </pc:sldMkLst>
        <pc:spChg chg="mod">
          <ac:chgData name="Uri Levin" userId="521b8bfd-828d-49c4-bb86-153eca2b486d" providerId="ADAL" clId="{3BE0A40D-3E02-4B9C-ABC1-68CF45A5CF36}" dt="2024-12-23T14:35:25.995" v="330" actId="6549"/>
          <ac:spMkLst>
            <pc:docMk/>
            <pc:sldMk cId="2836916331" sldId="1091"/>
            <ac:spMk id="7" creationId="{7CE49AA7-8704-4D20-B5A7-6B244FA10C7B}"/>
          </ac:spMkLst>
        </pc:spChg>
      </pc:sldChg>
      <pc:sldChg chg="modNotesTx">
        <pc:chgData name="Uri Levin" userId="521b8bfd-828d-49c4-bb86-153eca2b486d" providerId="ADAL" clId="{3BE0A40D-3E02-4B9C-ABC1-68CF45A5CF36}" dt="2024-12-24T16:54:07.965" v="472" actId="20577"/>
        <pc:sldMkLst>
          <pc:docMk/>
          <pc:sldMk cId="2324420765" sldId="1097"/>
        </pc:sldMkLst>
      </pc:sldChg>
      <pc:sldChg chg="modNotesTx">
        <pc:chgData name="Uri Levin" userId="521b8bfd-828d-49c4-bb86-153eca2b486d" providerId="ADAL" clId="{3BE0A40D-3E02-4B9C-ABC1-68CF45A5CF36}" dt="2024-12-24T16:54:30.155" v="487" actId="20577"/>
        <pc:sldMkLst>
          <pc:docMk/>
          <pc:sldMk cId="2606074886" sldId="1098"/>
        </pc:sldMkLst>
      </pc:sldChg>
      <pc:sldChg chg="modNotesTx">
        <pc:chgData name="Uri Levin" userId="521b8bfd-828d-49c4-bb86-153eca2b486d" providerId="ADAL" clId="{3BE0A40D-3E02-4B9C-ABC1-68CF45A5CF36}" dt="2024-12-24T16:50:34.172" v="420" actId="20577"/>
        <pc:sldMkLst>
          <pc:docMk/>
          <pc:sldMk cId="1275405790" sldId="1100"/>
        </pc:sldMkLst>
      </pc:sldChg>
      <pc:sldChg chg="modNotesTx">
        <pc:chgData name="Uri Levin" userId="521b8bfd-828d-49c4-bb86-153eca2b486d" providerId="ADAL" clId="{3BE0A40D-3E02-4B9C-ABC1-68CF45A5CF36}" dt="2024-12-24T16:54:52.642" v="488" actId="20577"/>
        <pc:sldMkLst>
          <pc:docMk/>
          <pc:sldMk cId="4139548405" sldId="1111"/>
        </pc:sldMkLst>
      </pc:sldChg>
      <pc:sldChg chg="modNotesTx">
        <pc:chgData name="Uri Levin" userId="521b8bfd-828d-49c4-bb86-153eca2b486d" providerId="ADAL" clId="{3BE0A40D-3E02-4B9C-ABC1-68CF45A5CF36}" dt="2024-12-24T16:52:13.561" v="425" actId="20577"/>
        <pc:sldMkLst>
          <pc:docMk/>
          <pc:sldMk cId="3277825405" sldId="1113"/>
        </pc:sldMkLst>
      </pc:sldChg>
      <pc:sldChg chg="addSp delSp modSp mod">
        <pc:chgData name="Uri Levin" userId="521b8bfd-828d-49c4-bb86-153eca2b486d" providerId="ADAL" clId="{3BE0A40D-3E02-4B9C-ABC1-68CF45A5CF36}" dt="2024-12-24T13:03:30.003" v="357"/>
        <pc:sldMkLst>
          <pc:docMk/>
          <pc:sldMk cId="3742807831" sldId="1115"/>
        </pc:sldMkLst>
        <pc:picChg chg="add mod">
          <ac:chgData name="Uri Levin" userId="521b8bfd-828d-49c4-bb86-153eca2b486d" providerId="ADAL" clId="{3BE0A40D-3E02-4B9C-ABC1-68CF45A5CF36}" dt="2024-12-24T13:03:30.003" v="357"/>
          <ac:picMkLst>
            <pc:docMk/>
            <pc:sldMk cId="3742807831" sldId="1115"/>
            <ac:picMk id="6" creationId="{0B22794B-5031-F12A-EB15-39E9B62B1BEB}"/>
          </ac:picMkLst>
        </pc:picChg>
        <pc:picChg chg="del">
          <ac:chgData name="Uri Levin" userId="521b8bfd-828d-49c4-bb86-153eca2b486d" providerId="ADAL" clId="{3BE0A40D-3E02-4B9C-ABC1-68CF45A5CF36}" dt="2024-12-23T14:22:04.436" v="1" actId="478"/>
          <ac:picMkLst>
            <pc:docMk/>
            <pc:sldMk cId="3742807831" sldId="1115"/>
            <ac:picMk id="6" creationId="{8367F1BA-C54F-57CA-0A84-03490A29013B}"/>
          </ac:picMkLst>
        </pc:picChg>
      </pc:sldChg>
      <pc:sldChg chg="del">
        <pc:chgData name="Uri Levin" userId="521b8bfd-828d-49c4-bb86-153eca2b486d" providerId="ADAL" clId="{3BE0A40D-3E02-4B9C-ABC1-68CF45A5CF36}" dt="2024-12-23T14:21:55.002" v="0" actId="47"/>
        <pc:sldMkLst>
          <pc:docMk/>
          <pc:sldMk cId="532560980" sldId="1180"/>
        </pc:sldMkLst>
      </pc:sldChg>
      <pc:sldChg chg="del">
        <pc:chgData name="Uri Levin" userId="521b8bfd-828d-49c4-bb86-153eca2b486d" providerId="ADAL" clId="{3BE0A40D-3E02-4B9C-ABC1-68CF45A5CF36}" dt="2024-12-23T14:21:55.002" v="0" actId="47"/>
        <pc:sldMkLst>
          <pc:docMk/>
          <pc:sldMk cId="2337558025" sldId="1188"/>
        </pc:sldMkLst>
      </pc:sldChg>
      <pc:sldChg chg="del">
        <pc:chgData name="Uri Levin" userId="521b8bfd-828d-49c4-bb86-153eca2b486d" providerId="ADAL" clId="{3BE0A40D-3E02-4B9C-ABC1-68CF45A5CF36}" dt="2024-12-23T14:23:20.497" v="2" actId="47"/>
        <pc:sldMkLst>
          <pc:docMk/>
          <pc:sldMk cId="2349723647" sldId="1189"/>
        </pc:sldMkLst>
      </pc:sldChg>
      <pc:sldChg chg="del">
        <pc:chgData name="Uri Levin" userId="521b8bfd-828d-49c4-bb86-153eca2b486d" providerId="ADAL" clId="{3BE0A40D-3E02-4B9C-ABC1-68CF45A5CF36}" dt="2024-12-23T14:23:20.497" v="2" actId="47"/>
        <pc:sldMkLst>
          <pc:docMk/>
          <pc:sldMk cId="146652483" sldId="1190"/>
        </pc:sldMkLst>
      </pc:sldChg>
      <pc:sldChg chg="del">
        <pc:chgData name="Uri Levin" userId="521b8bfd-828d-49c4-bb86-153eca2b486d" providerId="ADAL" clId="{3BE0A40D-3E02-4B9C-ABC1-68CF45A5CF36}" dt="2024-12-24T16:50:47.815" v="421" actId="47"/>
        <pc:sldMkLst>
          <pc:docMk/>
          <pc:sldMk cId="3590577281" sldId="1193"/>
        </pc:sldMkLst>
      </pc:sldChg>
      <pc:sldChg chg="del">
        <pc:chgData name="Uri Levin" userId="521b8bfd-828d-49c4-bb86-153eca2b486d" providerId="ADAL" clId="{3BE0A40D-3E02-4B9C-ABC1-68CF45A5CF36}" dt="2024-12-23T14:21:55.002" v="0" actId="47"/>
        <pc:sldMkLst>
          <pc:docMk/>
          <pc:sldMk cId="399197308" sldId="1198"/>
        </pc:sldMkLst>
      </pc:sldChg>
      <pc:sldChg chg="del">
        <pc:chgData name="Uri Levin" userId="521b8bfd-828d-49c4-bb86-153eca2b486d" providerId="ADAL" clId="{3BE0A40D-3E02-4B9C-ABC1-68CF45A5CF36}" dt="2024-12-23T14:21:55.002" v="0" actId="47"/>
        <pc:sldMkLst>
          <pc:docMk/>
          <pc:sldMk cId="3270720941" sldId="3568"/>
        </pc:sldMkLst>
      </pc:sldChg>
      <pc:sldChg chg="del">
        <pc:chgData name="Uri Levin" userId="521b8bfd-828d-49c4-bb86-153eca2b486d" providerId="ADAL" clId="{3BE0A40D-3E02-4B9C-ABC1-68CF45A5CF36}" dt="2024-12-23T14:21:55.002" v="0" actId="47"/>
        <pc:sldMkLst>
          <pc:docMk/>
          <pc:sldMk cId="2431616678" sldId="3569"/>
        </pc:sldMkLst>
      </pc:sldChg>
      <pc:sldChg chg="del">
        <pc:chgData name="Uri Levin" userId="521b8bfd-828d-49c4-bb86-153eca2b486d" providerId="ADAL" clId="{3BE0A40D-3E02-4B9C-ABC1-68CF45A5CF36}" dt="2024-12-23T14:21:55.002" v="0" actId="47"/>
        <pc:sldMkLst>
          <pc:docMk/>
          <pc:sldMk cId="2504897277" sldId="3570"/>
        </pc:sldMkLst>
      </pc:sldChg>
      <pc:sldChg chg="modSp mod">
        <pc:chgData name="Uri Levin" userId="521b8bfd-828d-49c4-bb86-153eca2b486d" providerId="ADAL" clId="{3BE0A40D-3E02-4B9C-ABC1-68CF45A5CF36}" dt="2024-12-23T14:45:26.256" v="355" actId="20577"/>
        <pc:sldMkLst>
          <pc:docMk/>
          <pc:sldMk cId="984277495" sldId="3572"/>
        </pc:sldMkLst>
        <pc:spChg chg="mod">
          <ac:chgData name="Uri Levin" userId="521b8bfd-828d-49c4-bb86-153eca2b486d" providerId="ADAL" clId="{3BE0A40D-3E02-4B9C-ABC1-68CF45A5CF36}" dt="2024-12-23T14:45:26.256" v="355" actId="20577"/>
          <ac:spMkLst>
            <pc:docMk/>
            <pc:sldMk cId="984277495" sldId="3572"/>
            <ac:spMk id="4" creationId="{EDB1E521-4E72-4492-9CC4-D5C9475EEF27}"/>
          </ac:spMkLst>
        </pc:spChg>
      </pc:sldChg>
      <pc:sldChg chg="delSp modSp add mod setBg delDesignElem">
        <pc:chgData name="Uri Levin" userId="521b8bfd-828d-49c4-bb86-153eca2b486d" providerId="ADAL" clId="{3BE0A40D-3E02-4B9C-ABC1-68CF45A5CF36}" dt="2024-12-23T14:24:24.866" v="25" actId="1076"/>
        <pc:sldMkLst>
          <pc:docMk/>
          <pc:sldMk cId="2968705942" sldId="3574"/>
        </pc:sldMkLst>
        <pc:spChg chg="mod">
          <ac:chgData name="Uri Levin" userId="521b8bfd-828d-49c4-bb86-153eca2b486d" providerId="ADAL" clId="{3BE0A40D-3E02-4B9C-ABC1-68CF45A5CF36}" dt="2024-12-23T14:24:24.866" v="25" actId="1076"/>
          <ac:spMkLst>
            <pc:docMk/>
            <pc:sldMk cId="2968705942" sldId="3574"/>
            <ac:spMk id="7" creationId="{305E9748-32BA-0366-4AD3-CBD79812CAEC}"/>
          </ac:spMkLst>
        </pc:spChg>
        <pc:spChg chg="del">
          <ac:chgData name="Uri Levin" userId="521b8bfd-828d-49c4-bb86-153eca2b486d" providerId="ADAL" clId="{3BE0A40D-3E02-4B9C-ABC1-68CF45A5CF36}" dt="2024-12-23T14:24:05.978" v="4"/>
          <ac:spMkLst>
            <pc:docMk/>
            <pc:sldMk cId="2968705942" sldId="3574"/>
            <ac:spMk id="22" creationId="{F803BB46-8266-82B5-43EB-FE46AF079135}"/>
          </ac:spMkLst>
        </pc:spChg>
      </pc:sldChg>
      <pc:sldChg chg="addSp modSp add mod modNotesTx">
        <pc:chgData name="Uri Levin" userId="521b8bfd-828d-49c4-bb86-153eca2b486d" providerId="ADAL" clId="{3BE0A40D-3E02-4B9C-ABC1-68CF45A5CF36}" dt="2024-12-24T16:54:00.777" v="471" actId="20577"/>
        <pc:sldMkLst>
          <pc:docMk/>
          <pc:sldMk cId="2072002767" sldId="3575"/>
        </pc:sldMkLst>
        <pc:spChg chg="add mod">
          <ac:chgData name="Uri Levin" userId="521b8bfd-828d-49c4-bb86-153eca2b486d" providerId="ADAL" clId="{3BE0A40D-3E02-4B9C-ABC1-68CF45A5CF36}" dt="2024-12-24T14:58:35.083" v="412" actId="1076"/>
          <ac:spMkLst>
            <pc:docMk/>
            <pc:sldMk cId="2072002767" sldId="3575"/>
            <ac:spMk id="2" creationId="{B8B9DA71-5713-85F1-3D29-9CD53F228540}"/>
          </ac:spMkLst>
        </pc:spChg>
        <pc:spChg chg="mod">
          <ac:chgData name="Uri Levin" userId="521b8bfd-828d-49c4-bb86-153eca2b486d" providerId="ADAL" clId="{3BE0A40D-3E02-4B9C-ABC1-68CF45A5CF36}" dt="2024-12-23T14:26:57.911" v="161" actId="1076"/>
          <ac:spMkLst>
            <pc:docMk/>
            <pc:sldMk cId="2072002767" sldId="3575"/>
            <ac:spMk id="7" creationId="{373802D4-3E6C-1FA2-57D3-47E28C527B71}"/>
          </ac:spMkLst>
        </pc:spChg>
        <pc:picChg chg="mod">
          <ac:chgData name="Uri Levin" userId="521b8bfd-828d-49c4-bb86-153eca2b486d" providerId="ADAL" clId="{3BE0A40D-3E02-4B9C-ABC1-68CF45A5CF36}" dt="2024-12-23T14:26:53.979" v="160" actId="14100"/>
          <ac:picMkLst>
            <pc:docMk/>
            <pc:sldMk cId="2072002767" sldId="3575"/>
            <ac:picMk id="3" creationId="{5E0D4B39-9642-0CD2-C4B1-62B73CF40FE0}"/>
          </ac:picMkLst>
        </pc:picChg>
        <pc:picChg chg="mod">
          <ac:chgData name="Uri Levin" userId="521b8bfd-828d-49c4-bb86-153eca2b486d" providerId="ADAL" clId="{3BE0A40D-3E02-4B9C-ABC1-68CF45A5CF36}" dt="2024-12-23T14:26:46.257" v="158" actId="1076"/>
          <ac:picMkLst>
            <pc:docMk/>
            <pc:sldMk cId="2072002767" sldId="3575"/>
            <ac:picMk id="6" creationId="{42B8DBF2-88EF-A2B5-8D54-83ED5E01D354}"/>
          </ac:picMkLst>
        </pc:picChg>
      </pc:sldChg>
      <pc:sldChg chg="delSp add setBg delDesignElem modNotesTx">
        <pc:chgData name="Uri Levin" userId="521b8bfd-828d-49c4-bb86-153eca2b486d" providerId="ADAL" clId="{3BE0A40D-3E02-4B9C-ABC1-68CF45A5CF36}" dt="2024-12-24T16:52:44.631" v="427" actId="20577"/>
        <pc:sldMkLst>
          <pc:docMk/>
          <pc:sldMk cId="3954078834" sldId="3576"/>
        </pc:sldMkLst>
        <pc:spChg chg="del">
          <ac:chgData name="Uri Levin" userId="521b8bfd-828d-49c4-bb86-153eca2b486d" providerId="ADAL" clId="{3BE0A40D-3E02-4B9C-ABC1-68CF45A5CF36}" dt="2024-12-23T14:36:24.495" v="332"/>
          <ac:spMkLst>
            <pc:docMk/>
            <pc:sldMk cId="3954078834" sldId="3576"/>
            <ac:spMk id="22" creationId="{42A4FC2C-047E-45A5-965D-8E1E3BF09BC6}"/>
          </ac:spMkLst>
        </pc:spChg>
      </pc:sldChg>
      <pc:sldChg chg="new del">
        <pc:chgData name="Uri Levin" userId="521b8bfd-828d-49c4-bb86-153eca2b486d" providerId="ADAL" clId="{3BE0A40D-3E02-4B9C-ABC1-68CF45A5CF36}" dt="2024-12-23T14:45:04.929" v="336" actId="47"/>
        <pc:sldMkLst>
          <pc:docMk/>
          <pc:sldMk cId="3482876090" sldId="3577"/>
        </pc:sldMkLst>
      </pc:sldChg>
      <pc:sldChg chg="delSp add setBg delDesignElem">
        <pc:chgData name="Uri Levin" userId="521b8bfd-828d-49c4-bb86-153eca2b486d" providerId="ADAL" clId="{3BE0A40D-3E02-4B9C-ABC1-68CF45A5CF36}" dt="2024-12-23T14:45:02.663" v="335"/>
        <pc:sldMkLst>
          <pc:docMk/>
          <pc:sldMk cId="1520927954" sldId="3578"/>
        </pc:sldMkLst>
        <pc:spChg chg="del">
          <ac:chgData name="Uri Levin" userId="521b8bfd-828d-49c4-bb86-153eca2b486d" providerId="ADAL" clId="{3BE0A40D-3E02-4B9C-ABC1-68CF45A5CF36}" dt="2024-12-23T14:45:02.663" v="335"/>
          <ac:spMkLst>
            <pc:docMk/>
            <pc:sldMk cId="1520927954" sldId="3578"/>
            <ac:spMk id="22" creationId="{42A4FC2C-047E-45A5-965D-8E1E3BF09BC6}"/>
          </ac:spMkLst>
        </pc:spChg>
      </pc:sldChg>
      <pc:sldChg chg="modSp add mod">
        <pc:chgData name="Uri Levin" userId="521b8bfd-828d-49c4-bb86-153eca2b486d" providerId="ADAL" clId="{3BE0A40D-3E02-4B9C-ABC1-68CF45A5CF36}" dt="2024-12-24T13:04:17.892" v="361" actId="1076"/>
        <pc:sldMkLst>
          <pc:docMk/>
          <pc:sldMk cId="2169841037" sldId="3579"/>
        </pc:sldMkLst>
        <pc:picChg chg="mod">
          <ac:chgData name="Uri Levin" userId="521b8bfd-828d-49c4-bb86-153eca2b486d" providerId="ADAL" clId="{3BE0A40D-3E02-4B9C-ABC1-68CF45A5CF36}" dt="2024-12-24T13:04:17.892" v="361" actId="1076"/>
          <ac:picMkLst>
            <pc:docMk/>
            <pc:sldMk cId="2169841037" sldId="3579"/>
            <ac:picMk id="5" creationId="{B444AEF8-BC53-D18A-5021-3AF7DB22A953}"/>
          </ac:picMkLst>
        </pc:picChg>
        <pc:picChg chg="mod">
          <ac:chgData name="Uri Levin" userId="521b8bfd-828d-49c4-bb86-153eca2b486d" providerId="ADAL" clId="{3BE0A40D-3E02-4B9C-ABC1-68CF45A5CF36}" dt="2024-12-24T13:03:36.822" v="358" actId="1076"/>
          <ac:picMkLst>
            <pc:docMk/>
            <pc:sldMk cId="2169841037" sldId="3579"/>
            <ac:picMk id="10" creationId="{05AA79F1-FAE3-7B90-85FE-4C240EBEA930}"/>
          </ac:picMkLst>
        </pc:picChg>
      </pc:sldChg>
      <pc:sldChg chg="modSp add mod">
        <pc:chgData name="Uri Levin" userId="521b8bfd-828d-49c4-bb86-153eca2b486d" providerId="ADAL" clId="{3BE0A40D-3E02-4B9C-ABC1-68CF45A5CF36}" dt="2024-12-24T16:49:55.778" v="419" actId="20577"/>
        <pc:sldMkLst>
          <pc:docMk/>
          <pc:sldMk cId="123485165" sldId="3580"/>
        </pc:sldMkLst>
        <pc:spChg chg="mod">
          <ac:chgData name="Uri Levin" userId="521b8bfd-828d-49c4-bb86-153eca2b486d" providerId="ADAL" clId="{3BE0A40D-3E02-4B9C-ABC1-68CF45A5CF36}" dt="2024-12-24T16:49:55.778" v="419" actId="20577"/>
          <ac:spMkLst>
            <pc:docMk/>
            <pc:sldMk cId="123485165" sldId="3580"/>
            <ac:spMk id="7" creationId="{45E07932-6695-5544-29E2-10C1F90BC213}"/>
          </ac:spMkLst>
        </pc:spChg>
        <pc:picChg chg="mod">
          <ac:chgData name="Uri Levin" userId="521b8bfd-828d-49c4-bb86-153eca2b486d" providerId="ADAL" clId="{3BE0A40D-3E02-4B9C-ABC1-68CF45A5CF36}" dt="2024-12-24T13:13:04.175" v="366" actId="1076"/>
          <ac:picMkLst>
            <pc:docMk/>
            <pc:sldMk cId="123485165" sldId="3580"/>
            <ac:picMk id="2" creationId="{79713101-8B21-1D21-B546-40FAF84F8802}"/>
          </ac:picMkLst>
        </pc:picChg>
      </pc:sldChg>
      <pc:sldChg chg="add del">
        <pc:chgData name="Uri Levin" userId="521b8bfd-828d-49c4-bb86-153eca2b486d" providerId="ADAL" clId="{3BE0A40D-3E02-4B9C-ABC1-68CF45A5CF36}" dt="2024-12-24T13:12:54.619" v="363"/>
        <pc:sldMkLst>
          <pc:docMk/>
          <pc:sldMk cId="213657165" sldId="35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9644C18-9E58-404A-9A10-D4DC621AB6E6}" type="datetimeFigureOut">
              <a:rPr lang="he-IL" smtClean="0"/>
              <a:t>כ"ג/כסלו/תשפ"ה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9C08CEA-808A-43E9-9B85-8E23B876D3DF}" type="slidenum">
              <a:rPr lang="he-IL" smtClean="0"/>
              <a:t>‹#›</a:t>
            </a:fld>
            <a:endParaRPr lang="he-IL"/>
          </a:p>
        </p:txBody>
      </p:sp>
    </p:spTree>
    <p:extLst>
      <p:ext uri="{BB962C8B-B14F-4D97-AF65-F5344CB8AC3E}">
        <p14:creationId xmlns:p14="http://schemas.microsoft.com/office/powerpoint/2010/main" val="39286916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453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1662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5C6C-5041-9B74-2BA4-86C31E15DB2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696D199-5A97-1200-1A0F-E997D09DABD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1154E4C-4D31-89C4-00A2-9C355886BD27}"/>
              </a:ext>
            </a:extLst>
          </p:cNvPr>
          <p:cNvSpPr>
            <a:spLocks noGrp="1"/>
          </p:cNvSpPr>
          <p:nvPr>
            <p:ph type="body" idx="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DA979F8-0759-4685-0B43-5F9A5AEF82CB}"/>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7A243C7-76B8-4A01-BBDF-0C7E8D2C7A6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6894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7A243C7-76B8-4A01-BBDF-0C7E8D2C7A6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6451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i="0">
                <a:solidFill>
                  <a:srgbClr val="666666"/>
                </a:solidFill>
                <a:effectLst/>
                <a:latin typeface="assistant" pitchFamily="2" charset="-79"/>
                <a:cs typeface="assistant" pitchFamily="2" charset="-79"/>
              </a:rPr>
              <a:t>מי נחשב מתחרה שלנו בשוק? </a:t>
            </a:r>
          </a:p>
          <a:p>
            <a:pPr algn="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21358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a:t>מבחן הפיצה- תחרות זה טוב או רעה ומה היא מעידה על השוק שלנו?</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8426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מבחן הפיצה- תחרות זה טוב או רעה ומה היא מעידה על השוק שלנו? אם יש תחרות המשמעות היא שיש שוק, זה אזור גיאוגרפי בו קיים ביקוש למוצר שלנו.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דוגמא לתחרות בין עסקים - ניתן לתת את רשת הגלידריות "גולדה" שהחלה לפתוח סניפים בצמוד לגלידריות וותיקות קיימות בעזרת הסרטון בקישור - </a:t>
            </a:r>
            <a:r>
              <a:rPr lang="en-US" dirty="0"/>
              <a:t>https://youtu.be/jvqRzf_KJ3o</a:t>
            </a:r>
            <a:r>
              <a:rPr lang="he-IL" dirty="0"/>
              <a:t> </a:t>
            </a:r>
          </a:p>
          <a:p>
            <a:pPr algn="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2469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מבחן הפיצה- תחרות זה טוב או רעה ומה היא מעידה על השוק שלנו? אם יש תחרות המשמעות היא שיש שוק, זה אזור גיאוגרפי בו קיים ביקוש למוצר שלנו.</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2469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מבחן הפיצה- תחרות זה טוב או רעה ומה היא מעידה על השוק שלנו? אם יש תחרות המשמעות היא שיש שוק, זה אזור גיאוגרפי בו קיים ביקוש למוצר שלנו.</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2469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B54E-CAA4-6243-C969-3D2FC83B5A7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8BC93C0-C73B-9442-AB44-67BE4121C6F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20E1667-3AC6-577A-2540-ED0A394640A0}"/>
              </a:ext>
            </a:extLst>
          </p:cNvPr>
          <p:cNvSpPr>
            <a:spLocks noGrp="1"/>
          </p:cNvSpPr>
          <p:nvPr>
            <p:ph type="body" idx="1"/>
          </p:nvPr>
        </p:nvSpPr>
        <p:spPr/>
        <p:txBody>
          <a:bodyPr/>
          <a:lstStyle/>
          <a:p>
            <a:pPr algn="r"/>
            <a:r>
              <a:rPr lang="he-IL"/>
              <a:t>מבחן הפיצה- תחרות זה טוב או רעה ומה היא מעידה על השוק שלנו?</a:t>
            </a:r>
          </a:p>
        </p:txBody>
      </p:sp>
      <p:sp>
        <p:nvSpPr>
          <p:cNvPr id="4" name="מציין מיקום של מספר שקופית 3">
            <a:extLst>
              <a:ext uri="{FF2B5EF4-FFF2-40B4-BE49-F238E27FC236}">
                <a16:creationId xmlns:a16="http://schemas.microsoft.com/office/drawing/2014/main" id="{93C18F9F-A2F3-41F4-F00E-E919909F4FDA}"/>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1390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5BC8B-D102-CEED-80CB-06CD53E4BCC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9D6CE82-AFC2-F2F5-2554-4B9DAA19854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89B603D-5A18-48A9-4A40-EA1660B8A655}"/>
              </a:ext>
            </a:extLst>
          </p:cNvPr>
          <p:cNvSpPr>
            <a:spLocks noGrp="1"/>
          </p:cNvSpPr>
          <p:nvPr>
            <p:ph type="body" idx="1"/>
          </p:nvPr>
        </p:nvSpPr>
        <p:spPr/>
        <p:txBody>
          <a:bodyPr/>
          <a:lstStyle/>
          <a:p>
            <a:pPr algn="r"/>
            <a:endParaRPr lang="he-IL" dirty="0"/>
          </a:p>
        </p:txBody>
      </p:sp>
      <p:sp>
        <p:nvSpPr>
          <p:cNvPr id="4" name="מציין מיקום של מספר שקופית 3">
            <a:extLst>
              <a:ext uri="{FF2B5EF4-FFF2-40B4-BE49-F238E27FC236}">
                <a16:creationId xmlns:a16="http://schemas.microsoft.com/office/drawing/2014/main" id="{0BE81E78-28BF-1F13-9722-77E718A897B8}"/>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691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r>
              <a:rPr lang="en-US" dirty="0"/>
              <a:t> OpenValley </a:t>
            </a:r>
            <a:r>
              <a:rPr lang="he-IL" dirty="0"/>
              <a:t>נעים להכיר רשת המקדמת חדשנות ויזמות</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55887F2-ED6C-4095-BC39-36C823DC9C0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00006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a:t>מבחן הפיצה- תחרות זה טוב או רעה ומה היא מעידה על השוק שלנו?</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1371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מישהי שמע/ה פעם את המושג הזה?</a:t>
            </a:r>
          </a:p>
          <a:p>
            <a:pPr algn="r" fontAlgn="base"/>
            <a:r>
              <a:rPr lang="he-IL" b="0" i="0" dirty="0">
                <a:solidFill>
                  <a:srgbClr val="333333"/>
                </a:solidFill>
                <a:effectLst/>
                <a:latin typeface="open-sans-v20-latin"/>
              </a:rPr>
              <a:t>"יתרון תחרותי" הוא קיומו של גורם מסוים – תכונה או יכולת, שבגינו יעדיף הלקוח מוצר או שירות של עסק מסוים על פני מוצר או שירות של המתחרים. מכאן נובע, כי היתרון התחרותי צריך להימדד ולהיות מוערך מנקודת מבטו של הלקוח. כאמור, על מנת להצליח בשוק לאורך זמן, המוצר שלכם צריך לספק צורך אמיתי או להוות </a:t>
            </a:r>
            <a:r>
              <a:rPr lang="he-IL" b="0" i="0" dirty="0" err="1">
                <a:solidFill>
                  <a:srgbClr val="333333"/>
                </a:solidFill>
                <a:effectLst/>
                <a:latin typeface="open-sans-v20-latin"/>
              </a:rPr>
              <a:t>פיתרון</a:t>
            </a:r>
            <a:r>
              <a:rPr lang="he-IL" b="0" i="0" dirty="0">
                <a:solidFill>
                  <a:srgbClr val="333333"/>
                </a:solidFill>
                <a:effectLst/>
                <a:latin typeface="open-sans-v20-latin"/>
              </a:rPr>
              <a:t> לבעיה קיימת של הלקוח, ומכאן, שהיתרון התחרותי שלו ייגזר מהתועלות שהוא מעניק, אשר המתחרים אינם מצליחים לספק ללקוח באמצעות המוצר/השירות שלהם.</a:t>
            </a:r>
          </a:p>
          <a:p>
            <a:pPr algn="r" fontAlgn="base"/>
            <a:r>
              <a:rPr lang="he-IL" b="0" i="0" dirty="0">
                <a:solidFill>
                  <a:srgbClr val="333333"/>
                </a:solidFill>
                <a:effectLst/>
                <a:latin typeface="open-sans-v20-latin"/>
              </a:rPr>
              <a:t>חברות שונות מציעות מוצרים או שירותים שונים, העונים באופן דומה על צורך ידוע של הלקוח. לדוגמא: כל החברות הסלולריות מספקות רשת, שבאמצעותה ניתן לקיים שיחות בטלפון הסלולרי ולגלוש ברשת האינטרנט באמצעות המכשיר הנייד. כיצד תגרום חברה סלולרית מסוימת ללקוח להעדיף את שרותיה על פני שרותי החברות המתחרות? נראה כי עליה ליצור לעצמה את היתרון התחרותי באמצעות סיפוק צרכים נוספים, כאלה שאינם מסופקים על ידי המתחרים. מטרת החברה צריכה להיות הענקת התחושה ללקוח, שמעבר לצורך הבסיסי שלו – שהוא היכולת לבצע שיחות ולגלוש באינטרנט, היא מסוגלת להעניק לו ערך מוסף שחברות מתחרות אינן מעניקות.</a:t>
            </a:r>
          </a:p>
          <a:p>
            <a:pPr algn="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634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שואלים את התלמידים/</a:t>
            </a:r>
            <a:r>
              <a:rPr lang="he-IL" dirty="0" err="1"/>
              <a:t>ות</a:t>
            </a:r>
            <a:r>
              <a:rPr lang="he-IL" dirty="0"/>
              <a:t> אם יש להם/ן רעיון – סקר שוק </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5239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8880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מי כאן שמע/ה על המושג פעם סקר שוק? </a:t>
            </a:r>
          </a:p>
          <a:p>
            <a:pPr algn="r"/>
            <a:r>
              <a:rPr lang="he-IL" b="0" i="0" dirty="0">
                <a:solidFill>
                  <a:srgbClr val="333333"/>
                </a:solidFill>
                <a:effectLst/>
                <a:latin typeface="Open Sans Hebrew"/>
              </a:rPr>
              <a:t>סקר שוק נותן כלים </a:t>
            </a:r>
            <a:r>
              <a:rPr lang="he-IL" b="1" i="0" dirty="0">
                <a:solidFill>
                  <a:srgbClr val="333333"/>
                </a:solidFill>
                <a:effectLst/>
                <a:latin typeface="Open Sans Hebrew"/>
              </a:rPr>
              <a:t>למקסם את הפוטנציאל</a:t>
            </a:r>
            <a:r>
              <a:rPr lang="he-IL" b="0" i="0" dirty="0">
                <a:solidFill>
                  <a:srgbClr val="333333"/>
                </a:solidFill>
                <a:effectLst/>
                <a:latin typeface="Open Sans Hebrew"/>
              </a:rPr>
              <a:t> של השוק. הסקר נותן הבנה טובה יותר של השוק, מאפשר </a:t>
            </a:r>
            <a:r>
              <a:rPr lang="he-IL" b="1" i="0" dirty="0">
                <a:solidFill>
                  <a:srgbClr val="333333"/>
                </a:solidFill>
                <a:effectLst/>
                <a:latin typeface="Open Sans Hebrew"/>
              </a:rPr>
              <a:t>לכוון את המסרים</a:t>
            </a:r>
            <a:r>
              <a:rPr lang="he-IL" b="0" i="0" dirty="0">
                <a:solidFill>
                  <a:srgbClr val="333333"/>
                </a:solidFill>
                <a:effectLst/>
                <a:latin typeface="Open Sans Hebrew"/>
              </a:rPr>
              <a:t> טוב יותר, </a:t>
            </a:r>
            <a:r>
              <a:rPr lang="he-IL" b="1" i="0" dirty="0">
                <a:solidFill>
                  <a:srgbClr val="333333"/>
                </a:solidFill>
                <a:effectLst/>
                <a:latin typeface="Open Sans Hebrew"/>
              </a:rPr>
              <a:t>להציע מוצרים מושכים</a:t>
            </a:r>
            <a:r>
              <a:rPr lang="he-IL" b="0" i="0" dirty="0">
                <a:solidFill>
                  <a:srgbClr val="333333"/>
                </a:solidFill>
                <a:effectLst/>
                <a:latin typeface="Open Sans Hebrew"/>
              </a:rPr>
              <a:t> יותר, </a:t>
            </a:r>
            <a:r>
              <a:rPr lang="he-IL" b="1" i="0" dirty="0">
                <a:solidFill>
                  <a:srgbClr val="333333"/>
                </a:solidFill>
                <a:effectLst/>
                <a:latin typeface="Open Sans Hebrew"/>
              </a:rPr>
              <a:t>לבדוק את ההיתכנות והפוטנציאל</a:t>
            </a:r>
            <a:r>
              <a:rPr lang="he-IL" b="0" i="0" dirty="0">
                <a:solidFill>
                  <a:srgbClr val="333333"/>
                </a:solidFill>
                <a:effectLst/>
                <a:latin typeface="Open Sans Hebrew"/>
              </a:rPr>
              <a:t> של רעיונות שונים, </a:t>
            </a:r>
            <a:r>
              <a:rPr lang="he-IL" b="1" i="0" dirty="0">
                <a:solidFill>
                  <a:srgbClr val="333333"/>
                </a:solidFill>
                <a:effectLst/>
                <a:latin typeface="Open Sans Hebrew"/>
              </a:rPr>
              <a:t>ולבחור את הרעיונות הטובים</a:t>
            </a:r>
            <a:r>
              <a:rPr lang="he-IL" b="0" i="0" dirty="0">
                <a:solidFill>
                  <a:srgbClr val="333333"/>
                </a:solidFill>
                <a:effectLst/>
                <a:latin typeface="Open Sans Hebrew"/>
              </a:rPr>
              <a:t> </a:t>
            </a:r>
            <a:r>
              <a:rPr lang="he-IL" b="0" i="0" dirty="0" err="1">
                <a:solidFill>
                  <a:srgbClr val="333333"/>
                </a:solidFill>
                <a:effectLst/>
                <a:latin typeface="Open Sans Hebrew"/>
              </a:rPr>
              <a:t>מביניהם</a:t>
            </a:r>
            <a:r>
              <a:rPr lang="he-IL" b="0" i="0" dirty="0">
                <a:solidFill>
                  <a:srgbClr val="333333"/>
                </a:solidFill>
                <a:effectLst/>
                <a:latin typeface="Open Sans Hebrew"/>
              </a:rPr>
              <a:t>. באמצעות סקר שוק ניתן </a:t>
            </a:r>
            <a:r>
              <a:rPr lang="he-IL" b="1" i="0" dirty="0">
                <a:solidFill>
                  <a:srgbClr val="333333"/>
                </a:solidFill>
                <a:effectLst/>
                <a:latin typeface="Open Sans Hebrew"/>
              </a:rPr>
              <a:t>לאתר פלחי שוק חדשים ולהרחיב את הקיימים</a:t>
            </a:r>
            <a:r>
              <a:rPr lang="he-IL" b="0" i="0" dirty="0">
                <a:solidFill>
                  <a:srgbClr val="333333"/>
                </a:solidFill>
                <a:effectLst/>
                <a:latin typeface="Open Sans Hebrew"/>
              </a:rPr>
              <a:t>.</a:t>
            </a:r>
          </a:p>
          <a:p>
            <a:pPr algn="r"/>
            <a:endParaRPr lang="he-IL" b="0" i="0" dirty="0">
              <a:solidFill>
                <a:srgbClr val="333333"/>
              </a:solidFill>
              <a:effectLst/>
              <a:latin typeface="Open Sans Hebrew"/>
            </a:endParaRPr>
          </a:p>
          <a:p>
            <a:pPr algn="r"/>
            <a:r>
              <a:rPr lang="he-IL" b="0" i="0" dirty="0">
                <a:solidFill>
                  <a:srgbClr val="333333"/>
                </a:solidFill>
                <a:effectLst/>
                <a:latin typeface="Open Sans Hebrew"/>
              </a:rPr>
              <a:t>סקרי שוק אפשר לערוך בהרבה דרכים:</a:t>
            </a:r>
          </a:p>
          <a:p>
            <a:pPr algn="r"/>
            <a:r>
              <a:rPr lang="he-IL" b="1" i="0" dirty="0">
                <a:solidFill>
                  <a:srgbClr val="333333"/>
                </a:solidFill>
                <a:effectLst/>
                <a:latin typeface="Open Sans Hebrew"/>
              </a:rPr>
              <a:t>קבוצות מיקוד</a:t>
            </a:r>
          </a:p>
          <a:p>
            <a:pPr algn="r"/>
            <a:r>
              <a:rPr lang="he-IL" b="1" i="0" dirty="0">
                <a:solidFill>
                  <a:srgbClr val="333333"/>
                </a:solidFill>
                <a:effectLst/>
                <a:latin typeface="Open Sans Hebrew"/>
              </a:rPr>
              <a:t>סקרים מקוונים</a:t>
            </a:r>
          </a:p>
          <a:p>
            <a:pPr algn="r"/>
            <a:r>
              <a:rPr lang="he-IL" b="1" i="0" dirty="0">
                <a:solidFill>
                  <a:srgbClr val="333333"/>
                </a:solidFill>
                <a:effectLst/>
                <a:latin typeface="Open Sans Hebrew"/>
              </a:rPr>
              <a:t>שאלוני רחוב </a:t>
            </a:r>
          </a:p>
          <a:p>
            <a:pPr algn="r"/>
            <a:r>
              <a:rPr lang="he-IL" b="1" i="0" dirty="0">
                <a:solidFill>
                  <a:srgbClr val="333333"/>
                </a:solidFill>
                <a:effectLst/>
                <a:latin typeface="Open Sans Hebrew"/>
              </a:rPr>
              <a:t>וכו'</a:t>
            </a:r>
            <a:endParaRPr lang="he-IL" b="1"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30770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1642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a:p>
            <a:endParaRPr lang="he-IL"/>
          </a:p>
        </p:txBody>
      </p:sp>
      <p:sp>
        <p:nvSpPr>
          <p:cNvPr id="4" name="מציין מיקום של מספר שקופית 3"/>
          <p:cNvSpPr>
            <a:spLocks noGrp="1"/>
          </p:cNvSpPr>
          <p:nvPr>
            <p:ph type="sldNum" sz="quarter" idx="5"/>
          </p:nvPr>
        </p:nvSpPr>
        <p:spPr/>
        <p:txBody>
          <a:bodyPr/>
          <a:lstStyle/>
          <a:p>
            <a:fld id="{19C08CEA-808A-43E9-9B85-8E23B876D3DF}" type="slidenum">
              <a:rPr lang="he-IL" smtClean="0"/>
              <a:t>26</a:t>
            </a:fld>
            <a:endParaRPr lang="he-IL"/>
          </a:p>
        </p:txBody>
      </p:sp>
    </p:spTree>
    <p:extLst>
      <p:ext uri="{BB962C8B-B14F-4D97-AF65-F5344CB8AC3E}">
        <p14:creationId xmlns:p14="http://schemas.microsoft.com/office/powerpoint/2010/main" val="1523695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t>תרגול על הפרויקטים של התלמידים, חוזרים ומדייקים את הסעיפים של השוק והיתרון התחרותי.</a:t>
            </a:r>
          </a:p>
          <a:p>
            <a:r>
              <a:rPr lang="he-IL"/>
              <a:t>האם יש לנו יכולת לעשות סקר שוק? האם הוא מדויק וייתן לנו מענה למה שאנחנו צריכים?</a:t>
            </a:r>
          </a:p>
          <a:p>
            <a:r>
              <a:rPr lang="he-IL"/>
              <a:t>האם אנחנו יודעים לדייק את היתרון התחרותי שלנו?</a:t>
            </a:r>
          </a:p>
          <a:p>
            <a:endParaRPr lang="he-IL"/>
          </a:p>
        </p:txBody>
      </p:sp>
      <p:sp>
        <p:nvSpPr>
          <p:cNvPr id="4" name="מציין מיקום של מספר שקופית 3"/>
          <p:cNvSpPr>
            <a:spLocks noGrp="1"/>
          </p:cNvSpPr>
          <p:nvPr>
            <p:ph type="sldNum" sz="quarter" idx="5"/>
          </p:nvPr>
        </p:nvSpPr>
        <p:spPr/>
        <p:txBody>
          <a:bodyPr/>
          <a:lstStyle/>
          <a:p>
            <a:fld id="{19C08CEA-808A-43E9-9B85-8E23B876D3DF}" type="slidenum">
              <a:rPr lang="he-IL" smtClean="0"/>
              <a:t>27</a:t>
            </a:fld>
            <a:endParaRPr lang="he-IL"/>
          </a:p>
        </p:txBody>
      </p:sp>
    </p:spTree>
    <p:extLst>
      <p:ext uri="{BB962C8B-B14F-4D97-AF65-F5344CB8AC3E}">
        <p14:creationId xmlns:p14="http://schemas.microsoft.com/office/powerpoint/2010/main" val="1761607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19C08CEA-808A-43E9-9B85-8E23B876D3DF}" type="slidenum">
              <a:rPr lang="he-IL" smtClean="0"/>
              <a:t>28</a:t>
            </a:fld>
            <a:endParaRPr lang="he-IL"/>
          </a:p>
        </p:txBody>
      </p:sp>
    </p:spTree>
    <p:extLst>
      <p:ext uri="{BB962C8B-B14F-4D97-AF65-F5344CB8AC3E}">
        <p14:creationId xmlns:p14="http://schemas.microsoft.com/office/powerpoint/2010/main" val="3654259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7A243C7-76B8-4A01-BBDF-0C7E8D2C7A6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81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a:p>
            <a:r>
              <a:rPr lang="en-US"/>
              <a:t> </a:t>
            </a:r>
            <a:r>
              <a:rPr lang="en-US" err="1"/>
              <a:t>OpenValley</a:t>
            </a:r>
            <a:r>
              <a:rPr lang="en-US"/>
              <a:t> </a:t>
            </a:r>
            <a:r>
              <a:rPr lang="he-IL"/>
              <a:t>נעים להכיר רשת המקדמת חדשנות ויזמות</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55887F2-ED6C-4095-BC39-36C823DC9C0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00006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5974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i="0" dirty="0">
                <a:solidFill>
                  <a:srgbClr val="666666"/>
                </a:solidFill>
                <a:effectLst/>
                <a:latin typeface="assistant" pitchFamily="2" charset="-79"/>
                <a:cs typeface="assistant" pitchFamily="2" charset="-79"/>
              </a:rPr>
              <a:t>מה זה שוק במונחים עסקיים לדעתכם/ן? </a:t>
            </a:r>
          </a:p>
          <a:p>
            <a:pPr algn="r" rtl="1"/>
            <a:r>
              <a:rPr lang="he-IL" b="1" i="0" dirty="0">
                <a:solidFill>
                  <a:srgbClr val="000000"/>
                </a:solidFill>
                <a:effectLst/>
                <a:latin typeface="Alef Hebrew"/>
              </a:rPr>
              <a:t>כשאומרים שוק התמונה הראשונה המצטיירת בעינינו היא ירקות פירות והמולה</a:t>
            </a:r>
            <a:r>
              <a:rPr lang="he-IL" b="0" i="0" dirty="0">
                <a:solidFill>
                  <a:srgbClr val="666666"/>
                </a:solidFill>
                <a:effectLst/>
                <a:latin typeface="assistant" pitchFamily="2" charset="-79"/>
                <a:cs typeface="assistant" pitchFamily="2" charset="-79"/>
              </a:rPr>
              <a:t>.</a:t>
            </a:r>
          </a:p>
          <a:p>
            <a:pPr algn="r" rtl="1"/>
            <a:r>
              <a:rPr lang="he-IL" b="1" i="0" dirty="0">
                <a:solidFill>
                  <a:srgbClr val="000000"/>
                </a:solidFill>
                <a:effectLst/>
                <a:latin typeface="Alef Hebrew"/>
              </a:rPr>
              <a:t>שוק עסקי – המקום הגיאוגרפי ואפילו </a:t>
            </a:r>
            <a:r>
              <a:rPr lang="he-IL" b="1" i="0" dirty="0" err="1">
                <a:solidFill>
                  <a:srgbClr val="000000"/>
                </a:solidFill>
                <a:effectLst/>
                <a:latin typeface="Alef Hebrew"/>
              </a:rPr>
              <a:t>הוירטואלי</a:t>
            </a:r>
            <a:r>
              <a:rPr lang="he-IL" b="1" i="0" dirty="0">
                <a:solidFill>
                  <a:srgbClr val="000000"/>
                </a:solidFill>
                <a:effectLst/>
                <a:latin typeface="Alef Hebrew"/>
              </a:rPr>
              <a:t> לשם מכוונת המכירה.</a:t>
            </a:r>
            <a:br>
              <a:rPr lang="he-IL" dirty="0"/>
            </a:br>
            <a:r>
              <a:rPr lang="he-IL" b="1" i="0" dirty="0">
                <a:solidFill>
                  <a:srgbClr val="000000"/>
                </a:solidFill>
                <a:effectLst/>
                <a:latin typeface="Alef Hebrew"/>
              </a:rPr>
              <a:t>ומכך נגזר "מאמץ המכירות " כלומר בעיקר האזור בו המכירה יכולה להתרחש.</a:t>
            </a:r>
            <a:endParaRPr lang="he-IL" b="0" i="0" dirty="0">
              <a:solidFill>
                <a:srgbClr val="666666"/>
              </a:solidFill>
              <a:effectLst/>
              <a:latin typeface="assistant" pitchFamily="2" charset="-79"/>
              <a:cs typeface="assistant" pitchFamily="2" charset="-79"/>
            </a:endParaRPr>
          </a:p>
          <a:p>
            <a:pPr algn="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0142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i="0" dirty="0">
                <a:solidFill>
                  <a:srgbClr val="666666"/>
                </a:solidFill>
                <a:effectLst/>
                <a:latin typeface="assistant" pitchFamily="2" charset="-79"/>
                <a:cs typeface="assistant" pitchFamily="2" charset="-79"/>
              </a:rPr>
              <a:t>מה זה שוק במונחים עסקיים לדעתכם/ן? </a:t>
            </a:r>
          </a:p>
          <a:p>
            <a:pPr algn="r" rtl="1"/>
            <a:r>
              <a:rPr lang="he-IL" b="1" i="0" dirty="0">
                <a:solidFill>
                  <a:srgbClr val="000000"/>
                </a:solidFill>
                <a:effectLst/>
                <a:latin typeface="Alef Hebrew"/>
              </a:rPr>
              <a:t>כשאומרים שוק התמונה הראשונה המצטיירת בעינינו היא ירקות פירות והמולה</a:t>
            </a:r>
            <a:r>
              <a:rPr lang="he-IL" b="0" i="0" dirty="0">
                <a:solidFill>
                  <a:srgbClr val="666666"/>
                </a:solidFill>
                <a:effectLst/>
                <a:latin typeface="assistant" pitchFamily="2" charset="-79"/>
                <a:cs typeface="assistant" pitchFamily="2" charset="-79"/>
              </a:rPr>
              <a:t>.</a:t>
            </a:r>
          </a:p>
          <a:p>
            <a:pPr algn="r" rtl="1"/>
            <a:r>
              <a:rPr lang="he-IL" b="1" i="0" dirty="0">
                <a:solidFill>
                  <a:srgbClr val="000000"/>
                </a:solidFill>
                <a:effectLst/>
                <a:latin typeface="Alef Hebrew"/>
              </a:rPr>
              <a:t>שוק עסקי – המקום הגיאוגרפי ואפילו </a:t>
            </a:r>
            <a:r>
              <a:rPr lang="he-IL" b="1" i="0" dirty="0" err="1">
                <a:solidFill>
                  <a:srgbClr val="000000"/>
                </a:solidFill>
                <a:effectLst/>
                <a:latin typeface="Alef Hebrew"/>
              </a:rPr>
              <a:t>הוירטואלי</a:t>
            </a:r>
            <a:r>
              <a:rPr lang="he-IL" b="1" i="0" dirty="0">
                <a:solidFill>
                  <a:srgbClr val="000000"/>
                </a:solidFill>
                <a:effectLst/>
                <a:latin typeface="Alef Hebrew"/>
              </a:rPr>
              <a:t> לשם מכוונת המכירה.</a:t>
            </a:r>
            <a:br>
              <a:rPr lang="he-IL" dirty="0"/>
            </a:br>
            <a:r>
              <a:rPr lang="he-IL" b="1" i="0" dirty="0">
                <a:solidFill>
                  <a:srgbClr val="000000"/>
                </a:solidFill>
                <a:effectLst/>
                <a:latin typeface="Alef Hebrew"/>
              </a:rPr>
              <a:t>ומכך נגזר "מאמץ המכירות " כלומר בעיקר האזור בו המכירה יכולה להתרחש.</a:t>
            </a:r>
            <a:endParaRPr lang="he-IL" b="0" i="0" dirty="0">
              <a:solidFill>
                <a:srgbClr val="666666"/>
              </a:solidFill>
              <a:effectLst/>
              <a:latin typeface="assistant" pitchFamily="2" charset="-79"/>
              <a:cs typeface="assistant" pitchFamily="2" charset="-79"/>
            </a:endParaRPr>
          </a:p>
          <a:p>
            <a:pPr algn="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1496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i="0">
                <a:solidFill>
                  <a:srgbClr val="666666"/>
                </a:solidFill>
                <a:effectLst/>
                <a:latin typeface="assistant" pitchFamily="2" charset="-79"/>
                <a:cs typeface="assistant" pitchFamily="2" charset="-79"/>
              </a:rPr>
              <a:t>שוק יעד הוא קבוצת לקוחות (אנשים, משקי בית או ארגונים), שעבורם ארגון מתכנן, מיישם ומתחזק תמהיל שיווקי המתאים לצרכים ולהעדפות של אותה קבוצה</a:t>
            </a:r>
          </a:p>
          <a:p>
            <a:pPr algn="r" rtl="1"/>
            <a:r>
              <a:rPr lang="he-IL" b="0" i="0">
                <a:solidFill>
                  <a:srgbClr val="666666"/>
                </a:solidFill>
                <a:effectLst/>
                <a:latin typeface="assistant" pitchFamily="2" charset="-79"/>
                <a:cs typeface="assistant" pitchFamily="2" charset="-79"/>
              </a:rPr>
              <a:t>לדוגמא: </a:t>
            </a:r>
            <a:r>
              <a:rPr lang="he-IL" b="0" i="0" err="1">
                <a:solidFill>
                  <a:srgbClr val="666666"/>
                </a:solidFill>
                <a:effectLst/>
                <a:latin typeface="assistant" pitchFamily="2" charset="-79"/>
                <a:cs typeface="assistant" pitchFamily="2" charset="-79"/>
              </a:rPr>
              <a:t>רולס</a:t>
            </a:r>
            <a:r>
              <a:rPr lang="he-IL" b="0" i="0">
                <a:solidFill>
                  <a:srgbClr val="666666"/>
                </a:solidFill>
                <a:effectLst/>
                <a:latin typeface="assistant" pitchFamily="2" charset="-79"/>
                <a:cs typeface="assistant" pitchFamily="2" charset="-79"/>
              </a:rPr>
              <a:t> </a:t>
            </a:r>
            <a:r>
              <a:rPr lang="he-IL" b="0" i="0" err="1">
                <a:solidFill>
                  <a:srgbClr val="666666"/>
                </a:solidFill>
                <a:effectLst/>
                <a:latin typeface="assistant" pitchFamily="2" charset="-79"/>
                <a:cs typeface="assistant" pitchFamily="2" charset="-79"/>
              </a:rPr>
              <a:t>רויס</a:t>
            </a:r>
            <a:r>
              <a:rPr lang="he-IL" b="0" i="0">
                <a:solidFill>
                  <a:srgbClr val="666666"/>
                </a:solidFill>
                <a:effectLst/>
                <a:latin typeface="assistant" pitchFamily="2" charset="-79"/>
                <a:cs typeface="assistant" pitchFamily="2" charset="-79"/>
              </a:rPr>
              <a:t> ​​(כלי רכב מנועים): אנשים עשירים המחפשים את היוקרה האולטימטיבית ביוקרה ובמותרות</a:t>
            </a:r>
            <a:r>
              <a:rPr lang="en-US" b="0" i="0">
                <a:solidFill>
                  <a:srgbClr val="666666"/>
                </a:solidFill>
                <a:effectLst/>
                <a:latin typeface="assistant" pitchFamily="2" charset="-79"/>
                <a:cs typeface="assistant" pitchFamily="2" charset="-79"/>
              </a:rPr>
              <a:t>Wikipedia  site:he2.wiki</a:t>
            </a: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9409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t>שוק קהל יעד - </a:t>
            </a:r>
            <a:r>
              <a:rPr lang="he-IL" b="0" i="0">
                <a:solidFill>
                  <a:srgbClr val="000000"/>
                </a:solidFill>
                <a:effectLst/>
                <a:latin typeface="MFWNarkissNewLight"/>
              </a:rPr>
              <a:t>קהל יעד הוא קבוצה ספציפית של אנשים בתוך שוק היעד אליו מכוון שיווקו של מוצר או רעיון מסוים. אנשים אלו עשויים להיות רוכשים פוטנציאליים של המוצר, אנשים שכבר משתמשים בו דרך קבע, מקבלי ההחלטות לגבי רכישת מוצרים מסוג זה בבית, או האנשים שמשפיעים על קבלת ההחלטות.</a:t>
            </a:r>
          </a:p>
          <a:p>
            <a:r>
              <a:rPr lang="he-IL" b="0" i="0">
                <a:solidFill>
                  <a:srgbClr val="000000"/>
                </a:solidFill>
                <a:effectLst/>
                <a:latin typeface="MFWNarkissNewLight"/>
              </a:rPr>
              <a:t>לדוגמא: חברת </a:t>
            </a:r>
            <a:r>
              <a:rPr lang="he-IL" b="0" i="0" err="1">
                <a:solidFill>
                  <a:srgbClr val="000000"/>
                </a:solidFill>
                <a:effectLst/>
                <a:latin typeface="MFWNarkissNewLight"/>
              </a:rPr>
              <a:t>רולס</a:t>
            </a:r>
            <a:r>
              <a:rPr lang="he-IL" b="0" i="0">
                <a:solidFill>
                  <a:srgbClr val="000000"/>
                </a:solidFill>
                <a:effectLst/>
                <a:latin typeface="MFWNarkissNewLight"/>
              </a:rPr>
              <a:t> </a:t>
            </a:r>
            <a:r>
              <a:rPr lang="he-IL" b="0" i="0" err="1">
                <a:solidFill>
                  <a:srgbClr val="000000"/>
                </a:solidFill>
                <a:effectLst/>
                <a:latin typeface="MFWNarkissNewLight"/>
              </a:rPr>
              <a:t>רויס</a:t>
            </a:r>
            <a:r>
              <a:rPr lang="he-IL" b="0" i="0">
                <a:solidFill>
                  <a:srgbClr val="000000"/>
                </a:solidFill>
                <a:effectLst/>
                <a:latin typeface="MFWNarkissNewLight"/>
              </a:rPr>
              <a:t> ​​(כלי רכב מנועים יוקרתיים): שוק יעד -אנשים עשירים המחפשים את היוקרה האולטימטיבית ביוקרה ובמותרות, קהל יעד אנשים מפורסמים מובילי דעת קהל</a:t>
            </a: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7A243C7-76B8-4A01-BBDF-0C7E8D2C7A6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1666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7A243C7-76B8-4A01-BBDF-0C7E8D2C7A6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1727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i="0">
                <a:solidFill>
                  <a:srgbClr val="666666"/>
                </a:solidFill>
                <a:effectLst/>
                <a:latin typeface="assistant" pitchFamily="2" charset="-79"/>
                <a:cs typeface="assistant" pitchFamily="2" charset="-79"/>
              </a:rPr>
              <a:t>נשאל את הקבוצות איזה שוק ירצו לחקור בדקות הקרובות (אופנה, נדל"ן, תקשורת, רכב, מחשבים ועוד)</a:t>
            </a:r>
          </a:p>
          <a:p>
            <a:pPr algn="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82226CA-A5EB-4B54-9073-AC22ED15CEF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5777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299C48-AC7B-45A5-BC2F-A2E6EF8A519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FB7F0E53-01A6-4DC9-A1C5-A42A133E0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675C0936-1EE0-4567-9F5A-44554ECB8839}"/>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84EBD1ED-2F30-4B94-BD74-36801B63EBD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A7D3F08-9A30-4927-8E5F-74C4DDFE47C6}"/>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127432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D86432-47D3-418E-9C09-1D43F08379F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1028D02-31D6-4595-ABB6-867C37E9055C}"/>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A2D616A-186B-4520-81F5-D5C8206A84B6}"/>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49D99EF2-6F06-47F7-BC6F-D47DBF56A6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312A454-242F-4594-9431-CECBEDF556CA}"/>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381317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E69821F-F57F-4670-8D3B-6207EA538F2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A3026AD-F4A3-4A5D-8515-FBA1CD8E115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B5D947-6697-41A1-8C6D-E8DFCCD61E95}"/>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DD892B09-B124-4250-B46D-44F8188DE03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DFCDBC6-E8AE-4174-BAAE-14D4E4076A53}"/>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171879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080962-04C5-4D3A-A191-6A8F2754C54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01C5425-A589-445A-9ABC-8E7248BDF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2F1C4BA-5EF7-44A7-9587-9D464C11DC0D}"/>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D8B2C11B-4239-4999-9D59-431DB238511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988355F-DD58-48C1-8206-ECF8BBB18D48}"/>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353491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C29C60-09AA-4EC4-8490-0D5F31E1710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D5C5B45-8F40-4A29-A40C-2739241C2F0D}"/>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E42C6C0-50CD-46C3-936F-0A559B4A493E}"/>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1C655E9C-ABA9-4798-BBF4-251B0F79D5F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1361F32-1887-4498-BCC5-55815471AA37}"/>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184827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8C0F01-B091-49CF-8FF4-F5A04B2CAE0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10A3312-3699-456F-8842-8E172CD782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14044A84-70CD-42D6-986B-0AB7E3656178}"/>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C647E583-063D-458D-BD81-EAA7E92BC74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05BC70B-E936-4B6A-B0CD-4090A20F8CEF}"/>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418868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FAA6B3-86EA-4DA3-881B-A70CDF2D5D1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309044-46AF-4EB4-9759-AFA1CC72B72B}"/>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063DE74-1C84-4532-92A1-5886851CF915}"/>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75D2E70-CA78-41C1-9025-53FD79F119F9}"/>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6" name="מציין מיקום של כותרת תחתונה 5">
            <a:extLst>
              <a:ext uri="{FF2B5EF4-FFF2-40B4-BE49-F238E27FC236}">
                <a16:creationId xmlns:a16="http://schemas.microsoft.com/office/drawing/2014/main" id="{393AD8D5-0203-4323-B38E-CD018805CBB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73BD691-9502-44C3-90D3-3679A84CE619}"/>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353204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3531CB-A2A4-4AF2-9D64-E3407B475EF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F1D90A7-A95E-4C5F-AB3F-74789AAEB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4405DB7E-B3C7-4404-B28A-E29328DB5756}"/>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FFE1B26-82EB-4025-A185-44A0C91A1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0035FE4D-61DD-4C1F-B198-E7F2181A81B0}"/>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1A5826BE-935F-45B1-A6A8-2DEFF0F4F1F2}"/>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8" name="מציין מיקום של כותרת תחתונה 7">
            <a:extLst>
              <a:ext uri="{FF2B5EF4-FFF2-40B4-BE49-F238E27FC236}">
                <a16:creationId xmlns:a16="http://schemas.microsoft.com/office/drawing/2014/main" id="{EAB18D0A-FB84-43BF-9535-74A4E3A991FD}"/>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EEC6ECF-23DA-44AA-BEE2-9E0FF201B4D7}"/>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67136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01127B-F1D5-4485-B092-6776D5BC906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B8D40AF-4B06-45D7-948F-C47082216852}"/>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4" name="מציין מיקום של כותרת תחתונה 3">
            <a:extLst>
              <a:ext uri="{FF2B5EF4-FFF2-40B4-BE49-F238E27FC236}">
                <a16:creationId xmlns:a16="http://schemas.microsoft.com/office/drawing/2014/main" id="{80502286-449A-468C-96C7-A7895EE8EEE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2636FD5-A04D-4AFB-A2CE-969A8E440165}"/>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220618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09EA1F4-811F-4F27-9E75-D38831B5CC37}"/>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3" name="מציין מיקום של כותרת תחתונה 2">
            <a:extLst>
              <a:ext uri="{FF2B5EF4-FFF2-40B4-BE49-F238E27FC236}">
                <a16:creationId xmlns:a16="http://schemas.microsoft.com/office/drawing/2014/main" id="{7C3D9A8B-6A81-4895-8908-D5739C5F566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63A2EE3-2B66-4210-9C3B-C9FC76EC18EE}"/>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155553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D7CB54-EAA7-48CF-9805-BE273282CFA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F530527-3BCB-4BC3-B52D-5A6BF7FC3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AFEF69F-D536-4967-892C-AAD9E0D6A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E72A049B-97D5-4F9D-95C2-8A85ED1BC92F}"/>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6" name="מציין מיקום של כותרת תחתונה 5">
            <a:extLst>
              <a:ext uri="{FF2B5EF4-FFF2-40B4-BE49-F238E27FC236}">
                <a16:creationId xmlns:a16="http://schemas.microsoft.com/office/drawing/2014/main" id="{7895683E-B56B-441A-BA3D-6DD5C5A6D7B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C8FD4B6-8DB4-40EC-BB83-4E9DF011DC44}"/>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155428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A674DC-5DB3-463C-95C5-B4A71CC00D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FF2BEB6-0A99-456D-8FD6-356F7DB60B7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06486F2-65AD-4E4A-B315-7AE613FE92FA}"/>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8A17D2FE-1098-4BAF-AAE0-E0DB9DC74AA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B800EA4-EE80-41FA-B66F-7F2360C3DB52}"/>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3577640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26E223-DA4D-429E-802B-82B1E7400A9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6417083-A0E7-49B8-AE7F-35B897A14E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FB1635F-0A9E-4A23-AEFF-7D33E9F36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44646FA7-8C3B-438F-8295-0AEE69B6C5D9}"/>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6" name="מציין מיקום של כותרת תחתונה 5">
            <a:extLst>
              <a:ext uri="{FF2B5EF4-FFF2-40B4-BE49-F238E27FC236}">
                <a16:creationId xmlns:a16="http://schemas.microsoft.com/office/drawing/2014/main" id="{56EBF9D2-CA1D-4F29-B7ED-87CFFFFD202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48398C8-3672-40ED-BF6F-0BEA55A6F771}"/>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1135473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6EEBC2-AD10-4F33-BE5C-A52C71E0A1A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F2FE571-FBA3-4FC2-992F-9D5ED0101F73}"/>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7983ABE-9A3E-414A-AB6E-A4266E29768D}"/>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1D7DD655-9F4C-44D3-96F5-70A07509FC4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BFF9DC-CD40-456A-B307-2E2C2B1E2AC6}"/>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2213912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7B9E19D-3622-4D95-9DA9-AFEA7AEA113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DB2DB97-0223-4E50-9AF8-3856BB093675}"/>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B14F1C0-F0C5-4990-97BE-13A4870919B9}"/>
              </a:ext>
            </a:extLst>
          </p:cNvPr>
          <p:cNvSpPr>
            <a:spLocks noGrp="1"/>
          </p:cNvSpPr>
          <p:nvPr>
            <p:ph type="dt" sz="half" idx="10"/>
          </p:nvPr>
        </p:nvSpPr>
        <p:spPr/>
        <p:txBody>
          <a:bodyPr/>
          <a:lstStyle/>
          <a:p>
            <a:fld id="{1CEC28EA-A7F9-4614-BEF9-DBECF7BD360F}"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374246D1-69CC-4D67-8DCD-9F4040EFFFA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EDCC343-14AC-4AB3-AAA4-2A51B7E1A740}"/>
              </a:ext>
            </a:extLst>
          </p:cNvPr>
          <p:cNvSpPr>
            <a:spLocks noGrp="1"/>
          </p:cNvSpPr>
          <p:nvPr>
            <p:ph type="sldNum" sz="quarter" idx="12"/>
          </p:nvPr>
        </p:nvSpPr>
        <p:spPr/>
        <p:txBody>
          <a:bodyPr/>
          <a:lstStyle/>
          <a:p>
            <a:fld id="{9152DED7-99B6-417B-9531-C65991E6E3D3}" type="slidenum">
              <a:rPr lang="he-IL" smtClean="0"/>
              <a:t>‹#›</a:t>
            </a:fld>
            <a:endParaRPr lang="he-IL"/>
          </a:p>
        </p:txBody>
      </p:sp>
    </p:spTree>
    <p:extLst>
      <p:ext uri="{BB962C8B-B14F-4D97-AF65-F5344CB8AC3E}">
        <p14:creationId xmlns:p14="http://schemas.microsoft.com/office/powerpoint/2010/main" val="240054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F0B271-2D79-4646-8366-71F7A2C06B5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4B5DAB3-4F5B-45CF-AB2B-A3EFCBFE45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AD784AA-6164-4201-8327-F1B799B631F9}"/>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FC25F0ED-0755-4D71-910A-71840DBF1CD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687B46C-80D9-4A79-9309-CDAB242CA1DD}"/>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420875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0F08EC-2DAE-420B-BF19-052FFC58F6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D4C2485-A1D1-462C-B0D9-A38027EEED2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A75B4AA-D901-47E9-BB34-469450D6143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14D2589-25D2-46E6-8387-BA051AA48558}"/>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6" name="מציין מיקום של כותרת תחתונה 5">
            <a:extLst>
              <a:ext uri="{FF2B5EF4-FFF2-40B4-BE49-F238E27FC236}">
                <a16:creationId xmlns:a16="http://schemas.microsoft.com/office/drawing/2014/main" id="{879833AD-C3C7-4875-990E-5549BE880F2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2DFA282-6E9C-4392-9FC0-CE0FEFE4B405}"/>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324148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11FF91-B0DC-438F-BBB6-4B8C398D6EE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D1DD6D3-A062-4850-A88C-3DAEE73D17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24EA638-75D4-4DEB-8C3B-6374CFDD1A2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CB2E496-F54D-40F8-BC4F-02D51C0B3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7DB76E9-22C2-4CF3-82B9-D6E1C488CB6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ED856EE-2CAB-467C-99F4-D18F6DEAA465}"/>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8" name="מציין מיקום של כותרת תחתונה 7">
            <a:extLst>
              <a:ext uri="{FF2B5EF4-FFF2-40B4-BE49-F238E27FC236}">
                <a16:creationId xmlns:a16="http://schemas.microsoft.com/office/drawing/2014/main" id="{57086B0C-2D76-4872-B41E-98ABDDA287D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0BA8F92-93C7-4DEB-B24D-5313966CB22B}"/>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423120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8F0920-FA79-4634-9632-001E530F2A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458F992-4B71-4BDE-816E-A8753365D3B1}"/>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4" name="מציין מיקום של כותרת תחתונה 3">
            <a:extLst>
              <a:ext uri="{FF2B5EF4-FFF2-40B4-BE49-F238E27FC236}">
                <a16:creationId xmlns:a16="http://schemas.microsoft.com/office/drawing/2014/main" id="{F254E888-88F4-4D69-B106-A2E98C9A59E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0054F26-22E7-4059-A46E-34F601257930}"/>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147141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6A15162-72A3-4BCE-9FE2-2D482ECCE7D3}"/>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3" name="מציין מיקום של כותרת תחתונה 2">
            <a:extLst>
              <a:ext uri="{FF2B5EF4-FFF2-40B4-BE49-F238E27FC236}">
                <a16:creationId xmlns:a16="http://schemas.microsoft.com/office/drawing/2014/main" id="{AF4241BB-FD18-4150-B8C4-FAA9253BCDB9}"/>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5220FAC4-C367-418E-8906-68AB6F687749}"/>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866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90A93E-FF7E-49BC-B690-B171D2CCB91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6750BA2-AAE6-41A2-A926-7B38CCA56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9B8373BC-B758-45FA-9E40-6AD7565B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31EA0E7-C08B-40D6-9F18-BA0CA63CAC5E}"/>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6" name="מציין מיקום של כותרת תחתונה 5">
            <a:extLst>
              <a:ext uri="{FF2B5EF4-FFF2-40B4-BE49-F238E27FC236}">
                <a16:creationId xmlns:a16="http://schemas.microsoft.com/office/drawing/2014/main" id="{EE08803D-9A4C-442E-8853-5312452B1E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61716F9-ABD8-4F82-AAAB-F0D10958AD7B}"/>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118061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D3063B-75E5-41F8-8F56-24336D7648E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715EFA1-C6AF-4E5B-A657-C365D5F6F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FBECBD3-FB1F-4E2B-B3F8-171D2F1D6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93FDECB-3DED-49AB-A304-F758CABA439A}"/>
              </a:ext>
            </a:extLst>
          </p:cNvPr>
          <p:cNvSpPr>
            <a:spLocks noGrp="1"/>
          </p:cNvSpPr>
          <p:nvPr>
            <p:ph type="dt" sz="half" idx="10"/>
          </p:nvPr>
        </p:nvSpPr>
        <p:spPr/>
        <p:txBody>
          <a:bodyPr/>
          <a:lstStyle/>
          <a:p>
            <a:fld id="{A3EE41B7-BF6C-4FAD-B0C1-6196415E7590}" type="datetimeFigureOut">
              <a:rPr lang="he-IL" smtClean="0"/>
              <a:t>כ"ג/כסלו/תשפ"ה</a:t>
            </a:fld>
            <a:endParaRPr lang="he-IL"/>
          </a:p>
        </p:txBody>
      </p:sp>
      <p:sp>
        <p:nvSpPr>
          <p:cNvPr id="6" name="מציין מיקום של כותרת תחתונה 5">
            <a:extLst>
              <a:ext uri="{FF2B5EF4-FFF2-40B4-BE49-F238E27FC236}">
                <a16:creationId xmlns:a16="http://schemas.microsoft.com/office/drawing/2014/main" id="{F7B67A01-C6DF-4AA7-8C65-2329FC553B4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B95073C-7FBA-48BC-B21B-118466032534}"/>
              </a:ext>
            </a:extLst>
          </p:cNvPr>
          <p:cNvSpPr>
            <a:spLocks noGrp="1"/>
          </p:cNvSpPr>
          <p:nvPr>
            <p:ph type="sldNum" sz="quarter" idx="12"/>
          </p:nvPr>
        </p:nvSpPr>
        <p:spPr/>
        <p:txBody>
          <a:bodyPr/>
          <a:lstStyle/>
          <a:p>
            <a:fld id="{3A63E1AE-CF40-4701-81C6-B2168BE37E95}" type="slidenum">
              <a:rPr lang="he-IL" smtClean="0"/>
              <a:t>‹#›</a:t>
            </a:fld>
            <a:endParaRPr lang="he-IL"/>
          </a:p>
        </p:txBody>
      </p:sp>
    </p:spTree>
    <p:extLst>
      <p:ext uri="{BB962C8B-B14F-4D97-AF65-F5344CB8AC3E}">
        <p14:creationId xmlns:p14="http://schemas.microsoft.com/office/powerpoint/2010/main" val="100524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CC4486F-69F7-4AD5-A2E3-A6EF742F335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C23EA99-A24C-4D88-9433-0B1F10B4E84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2F2BEBB-D94B-4478-98CF-C09EADDCE30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3EE41B7-BF6C-4FAD-B0C1-6196415E7590}"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22429D4A-5784-4FD1-B258-A7C1CC768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7B22B94-4A1F-48A6-A253-62F7103B8FF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63E1AE-CF40-4701-81C6-B2168BE37E95}" type="slidenum">
              <a:rPr lang="he-IL" smtClean="0"/>
              <a:t>‹#›</a:t>
            </a:fld>
            <a:endParaRPr lang="he-IL"/>
          </a:p>
        </p:txBody>
      </p:sp>
    </p:spTree>
    <p:extLst>
      <p:ext uri="{BB962C8B-B14F-4D97-AF65-F5344CB8AC3E}">
        <p14:creationId xmlns:p14="http://schemas.microsoft.com/office/powerpoint/2010/main" val="1434017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0266102-81FB-4E24-86E8-A61ADB2A10A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B6A4682-D1F8-4F4C-81BC-5E83F6AF177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DAEDDB5-A466-4D9C-BB89-D999F3E2ADD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EC28EA-A7F9-4614-BEF9-DBECF7BD360F}" type="datetimeFigureOut">
              <a:rPr lang="he-IL" smtClean="0"/>
              <a:t>כ"ג/כסלו/תשפ"ה</a:t>
            </a:fld>
            <a:endParaRPr lang="he-IL"/>
          </a:p>
        </p:txBody>
      </p:sp>
      <p:sp>
        <p:nvSpPr>
          <p:cNvPr id="5" name="מציין מיקום של כותרת תחתונה 4">
            <a:extLst>
              <a:ext uri="{FF2B5EF4-FFF2-40B4-BE49-F238E27FC236}">
                <a16:creationId xmlns:a16="http://schemas.microsoft.com/office/drawing/2014/main" id="{042E0FB3-B503-470A-8F52-A47E167C0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A0A599E-C3EE-41FF-8248-EF0AEB824F1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152DED7-99B6-417B-9531-C65991E6E3D3}" type="slidenum">
              <a:rPr lang="he-IL" smtClean="0"/>
              <a:t>‹#›</a:t>
            </a:fld>
            <a:endParaRPr lang="he-IL"/>
          </a:p>
        </p:txBody>
      </p:sp>
    </p:spTree>
    <p:extLst>
      <p:ext uri="{BB962C8B-B14F-4D97-AF65-F5344CB8AC3E}">
        <p14:creationId xmlns:p14="http://schemas.microsoft.com/office/powerpoint/2010/main" val="228999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5.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5.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2.wdp"/><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8.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0.jpe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0.jpe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תמונה שמכילה תרשים, קו, גופן, עלילה&#10;&#10;התיאור נוצר באופן אוטומטי">
            <a:extLst>
              <a:ext uri="{FF2B5EF4-FFF2-40B4-BE49-F238E27FC236}">
                <a16:creationId xmlns:a16="http://schemas.microsoft.com/office/drawing/2014/main" id="{054561E2-0324-955D-3D0C-ED8CDF30373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916" y="-164592"/>
            <a:ext cx="12453843" cy="3429000"/>
          </a:xfrm>
          <a:prstGeom prst="rect">
            <a:avLst/>
          </a:prstGeom>
        </p:spPr>
      </p:pic>
      <p:sp>
        <p:nvSpPr>
          <p:cNvPr id="4" name="תיבת טקסט 3">
            <a:extLst>
              <a:ext uri="{FF2B5EF4-FFF2-40B4-BE49-F238E27FC236}">
                <a16:creationId xmlns:a16="http://schemas.microsoft.com/office/drawing/2014/main" id="{D07BA272-BFA4-7EB8-F20B-2FAAADAC6CE9}"/>
              </a:ext>
            </a:extLst>
          </p:cNvPr>
          <p:cNvSpPr txBox="1"/>
          <p:nvPr/>
        </p:nvSpPr>
        <p:spPr>
          <a:xfrm>
            <a:off x="0" y="6434439"/>
            <a:ext cx="5015909" cy="369332"/>
          </a:xfrm>
          <a:prstGeom prst="rect">
            <a:avLst/>
          </a:prstGeom>
          <a:noFill/>
        </p:spPr>
        <p:txBody>
          <a:bodyPr wrap="square">
            <a:spAutoFit/>
          </a:bodyPr>
          <a:lstStyle/>
          <a:p>
            <a:r>
              <a:rPr lang="en-US">
                <a:solidFill>
                  <a:srgbClr val="64B843"/>
                </a:solidFill>
              </a:rPr>
              <a:t>Copyright © </a:t>
            </a:r>
            <a:r>
              <a:rPr lang="en-US" err="1">
                <a:solidFill>
                  <a:srgbClr val="64B843"/>
                </a:solidFill>
              </a:rPr>
              <a:t>OpenValley</a:t>
            </a:r>
            <a:r>
              <a:rPr lang="en-US">
                <a:solidFill>
                  <a:srgbClr val="64B843"/>
                </a:solidFill>
              </a:rPr>
              <a:t> 2023. All Rights Reserved.</a:t>
            </a:r>
            <a:endParaRPr lang="he-IL">
              <a:solidFill>
                <a:srgbClr val="64B843"/>
              </a:solidFill>
            </a:endParaRPr>
          </a:p>
        </p:txBody>
      </p:sp>
      <p:sp>
        <p:nvSpPr>
          <p:cNvPr id="5" name="תיבת טקסט 5">
            <a:extLst>
              <a:ext uri="{FF2B5EF4-FFF2-40B4-BE49-F238E27FC236}">
                <a16:creationId xmlns:a16="http://schemas.microsoft.com/office/drawing/2014/main" id="{61E0552A-0FE9-0D4E-5EB6-751EF567B86F}"/>
              </a:ext>
            </a:extLst>
          </p:cNvPr>
          <p:cNvSpPr txBox="1"/>
          <p:nvPr/>
        </p:nvSpPr>
        <p:spPr>
          <a:xfrm>
            <a:off x="0" y="6066845"/>
            <a:ext cx="6482687" cy="461665"/>
          </a:xfrm>
          <a:prstGeom prst="rect">
            <a:avLst/>
          </a:prstGeom>
          <a:noFill/>
        </p:spPr>
        <p:txBody>
          <a:bodyPr wrap="square">
            <a:spAutoFit/>
          </a:bodyPr>
          <a:lstStyle/>
          <a:p>
            <a:pPr algn="ctr"/>
            <a:r>
              <a:rPr lang="he-IL" sz="2400" b="1">
                <a:solidFill>
                  <a:srgbClr val="64B843"/>
                </a:solidFill>
                <a:latin typeface="Assistant ExtraBold" pitchFamily="2" charset="-79"/>
                <a:cs typeface="Assistant ExtraBold" pitchFamily="2" charset="-79"/>
              </a:rPr>
              <a:t>יזמות וחדשנות בעידן של מהפכה טכנולוגית מואצת</a:t>
            </a:r>
            <a:endParaRPr lang="en-US" sz="2400" b="1">
              <a:solidFill>
                <a:srgbClr val="64B843"/>
              </a:solidFill>
              <a:latin typeface="Assistant ExtraBold" pitchFamily="2" charset="-79"/>
              <a:cs typeface="Assistant ExtraBold" pitchFamily="2" charset="-79"/>
            </a:endParaRPr>
          </a:p>
        </p:txBody>
      </p:sp>
      <p:sp>
        <p:nvSpPr>
          <p:cNvPr id="3" name="תיבת טקסט 5">
            <a:extLst>
              <a:ext uri="{FF2B5EF4-FFF2-40B4-BE49-F238E27FC236}">
                <a16:creationId xmlns:a16="http://schemas.microsoft.com/office/drawing/2014/main" id="{EF76D48C-DF6F-5CC1-A447-026BCA560148}"/>
              </a:ext>
            </a:extLst>
          </p:cNvPr>
          <p:cNvSpPr txBox="1"/>
          <p:nvPr/>
        </p:nvSpPr>
        <p:spPr>
          <a:xfrm>
            <a:off x="4252848" y="1662231"/>
            <a:ext cx="7552943" cy="3847207"/>
          </a:xfrm>
          <a:prstGeom prst="rect">
            <a:avLst/>
          </a:prstGeom>
          <a:noFill/>
        </p:spPr>
        <p:txBody>
          <a:bodyPr wrap="square">
            <a:spAutoFit/>
          </a:bodyPr>
          <a:lstStyle>
            <a:defPPr>
              <a:defRPr lang="he-IL"/>
            </a:defPPr>
            <a:lvl1pPr algn="ctr">
              <a:defRPr sz="3600" b="1">
                <a:solidFill>
                  <a:srgbClr val="64B843"/>
                </a:solidFill>
                <a:latin typeface="Assistant ExtraBold" pitchFamily="2" charset="-79"/>
                <a:cs typeface="Assistant ExtraBold" pitchFamily="2" charset="-79"/>
              </a:defRPr>
            </a:lvl1pPr>
          </a:lstStyle>
          <a:p>
            <a:pPr algn="r"/>
            <a:r>
              <a:rPr lang="he-IL" sz="4800"/>
              <a:t>מובילות חדשנות פדגוגית</a:t>
            </a:r>
            <a:br>
              <a:rPr lang="en-US" sz="8800"/>
            </a:br>
            <a:r>
              <a:rPr lang="he-IL" sz="8800"/>
              <a:t>צאו מהשוק</a:t>
            </a:r>
          </a:p>
          <a:p>
            <a:pPr algn="r"/>
            <a:r>
              <a:rPr lang="he-IL" sz="5400"/>
              <a:t>על קהל יעד וקבלת החלטות מבוססות נתונים</a:t>
            </a:r>
          </a:p>
        </p:txBody>
      </p:sp>
      <p:pic>
        <p:nvPicPr>
          <p:cNvPr id="7" name="Picture 2" descr="Investing in Technology in Anticipation of Tomorrow's Pizza Industry - PMQ  Pizza Magazine">
            <a:extLst>
              <a:ext uri="{FF2B5EF4-FFF2-40B4-BE49-F238E27FC236}">
                <a16:creationId xmlns:a16="http://schemas.microsoft.com/office/drawing/2014/main" id="{064D8056-1A9C-7C30-6813-407F06A07EB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10752" y="1541046"/>
            <a:ext cx="4089576" cy="4089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steam">
            <a:extLst>
              <a:ext uri="{FF2B5EF4-FFF2-40B4-BE49-F238E27FC236}">
                <a16:creationId xmlns:a16="http://schemas.microsoft.com/office/drawing/2014/main" id="{0B22794B-5031-F12A-EB15-39E9B62B1BE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200392" y="516548"/>
            <a:ext cx="2292577" cy="68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07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תמונה שמכילה תרשים, קו, גופן, עלילה&#10;&#10;התיאור נוצר באופן אוטומטי">
            <a:extLst>
              <a:ext uri="{FF2B5EF4-FFF2-40B4-BE49-F238E27FC236}">
                <a16:creationId xmlns:a16="http://schemas.microsoft.com/office/drawing/2014/main" id="{033807EB-009B-209B-85D9-E4E3861DD8A2}"/>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14575" y="-194623"/>
            <a:ext cx="12217497" cy="5367871"/>
          </a:xfrm>
          <a:prstGeom prst="rect">
            <a:avLst/>
          </a:prstGeom>
        </p:spPr>
      </p:pic>
      <p:pic>
        <p:nvPicPr>
          <p:cNvPr id="2" name="Picture 1">
            <a:extLst>
              <a:ext uri="{FF2B5EF4-FFF2-40B4-BE49-F238E27FC236}">
                <a16:creationId xmlns:a16="http://schemas.microsoft.com/office/drawing/2014/main" id="{EC47CAD9-812B-D675-0F6A-97FF0D5BC6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74" y="2086934"/>
            <a:ext cx="5696225" cy="4558124"/>
          </a:xfrm>
          <a:prstGeom prst="rect">
            <a:avLst/>
          </a:prstGeom>
        </p:spPr>
      </p:pic>
      <p:sp>
        <p:nvSpPr>
          <p:cNvPr id="6" name="תיבת טקסט 5">
            <a:extLst>
              <a:ext uri="{FF2B5EF4-FFF2-40B4-BE49-F238E27FC236}">
                <a16:creationId xmlns:a16="http://schemas.microsoft.com/office/drawing/2014/main" id="{36C61562-BAFB-4E4F-86D3-EA851444B78F}"/>
              </a:ext>
            </a:extLst>
          </p:cNvPr>
          <p:cNvSpPr txBox="1"/>
          <p:nvPr/>
        </p:nvSpPr>
        <p:spPr>
          <a:xfrm>
            <a:off x="6094173" y="638027"/>
            <a:ext cx="5332476" cy="230832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נשאל את רובי</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7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sp>
        <p:nvSpPr>
          <p:cNvPr id="9" name="TextBox 8">
            <a:extLst>
              <a:ext uri="{FF2B5EF4-FFF2-40B4-BE49-F238E27FC236}">
                <a16:creationId xmlns:a16="http://schemas.microsoft.com/office/drawing/2014/main" id="{F2A70994-133B-19E9-DC6E-88D1F6E9D4C1}"/>
              </a:ext>
            </a:extLst>
          </p:cNvPr>
          <p:cNvSpPr txBox="1"/>
          <p:nvPr/>
        </p:nvSpPr>
        <p:spPr>
          <a:xfrm>
            <a:off x="4874190" y="2880598"/>
            <a:ext cx="7028629" cy="2062103"/>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88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pPr marL="457200" indent="-457200" algn="r">
              <a:buFont typeface="Arial" panose="020B0604020202020204" pitchFamily="34" charset="0"/>
              <a:buChar char="•"/>
            </a:pPr>
            <a:r>
              <a:rPr lang="he-IL" sz="3200" dirty="0"/>
              <a:t>מי הן החברות המצליחות ביותר בשוק שבחרתי (בארץ או בחו"ל)?</a:t>
            </a:r>
          </a:p>
          <a:p>
            <a:pPr marL="457200" indent="-457200" algn="r">
              <a:buFont typeface="Arial" panose="020B0604020202020204" pitchFamily="34" charset="0"/>
              <a:buChar char="•"/>
            </a:pPr>
            <a:r>
              <a:rPr lang="he-IL" sz="3200" dirty="0"/>
              <a:t>מה מייחד את החברות האלו?</a:t>
            </a:r>
          </a:p>
          <a:p>
            <a:pPr marL="457200" indent="-457200" algn="r">
              <a:buFont typeface="Arial" panose="020B0604020202020204" pitchFamily="34" charset="0"/>
              <a:buChar char="•"/>
            </a:pPr>
            <a:r>
              <a:rPr lang="he-IL" sz="3200" dirty="0"/>
              <a:t>מה האתגר העיקרי שלהן?</a:t>
            </a:r>
          </a:p>
        </p:txBody>
      </p:sp>
      <p:pic>
        <p:nvPicPr>
          <p:cNvPr id="10" name="Picture 9">
            <a:extLst>
              <a:ext uri="{FF2B5EF4-FFF2-40B4-BE49-F238E27FC236}">
                <a16:creationId xmlns:a16="http://schemas.microsoft.com/office/drawing/2014/main" id="{8FA1A867-A949-2806-E021-091CF7E58687}"/>
              </a:ext>
            </a:extLst>
          </p:cNvPr>
          <p:cNvPicPr>
            <a:picLocks noChangeAspect="1"/>
          </p:cNvPicPr>
          <p:nvPr/>
        </p:nvPicPr>
        <p:blipFill>
          <a:blip r:embed="rId6"/>
          <a:stretch>
            <a:fillRect/>
          </a:stretch>
        </p:blipFill>
        <p:spPr>
          <a:xfrm>
            <a:off x="6231799" y="5423031"/>
            <a:ext cx="3143833" cy="638591"/>
          </a:xfrm>
          <a:prstGeom prst="rect">
            <a:avLst/>
          </a:prstGeom>
        </p:spPr>
      </p:pic>
      <p:pic>
        <p:nvPicPr>
          <p:cNvPr id="13" name="תמונה 2">
            <a:extLst>
              <a:ext uri="{FF2B5EF4-FFF2-40B4-BE49-F238E27FC236}">
                <a16:creationId xmlns:a16="http://schemas.microsoft.com/office/drawing/2014/main" id="{A5FDD0BF-CB6C-5BAA-5CF8-024792DBDEF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7" name="Picture 6">
            <a:extLst>
              <a:ext uri="{FF2B5EF4-FFF2-40B4-BE49-F238E27FC236}">
                <a16:creationId xmlns:a16="http://schemas.microsoft.com/office/drawing/2014/main" id="{A605EA8B-C90B-860E-069E-13F7F6379F88}"/>
              </a:ext>
            </a:extLst>
          </p:cNvPr>
          <p:cNvPicPr>
            <a:picLocks noChangeAspect="1"/>
          </p:cNvPicPr>
          <p:nvPr/>
        </p:nvPicPr>
        <p:blipFill>
          <a:blip r:embed="rId8"/>
          <a:stretch>
            <a:fillRect/>
          </a:stretch>
        </p:blipFill>
        <p:spPr>
          <a:xfrm>
            <a:off x="9735876" y="4936452"/>
            <a:ext cx="1669078" cy="1669078"/>
          </a:xfrm>
          <a:prstGeom prst="rect">
            <a:avLst/>
          </a:prstGeom>
        </p:spPr>
      </p:pic>
    </p:spTree>
    <p:extLst>
      <p:ext uri="{BB962C8B-B14F-4D97-AF65-F5344CB8AC3E}">
        <p14:creationId xmlns:p14="http://schemas.microsoft.com/office/powerpoint/2010/main" val="351444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EF9B0-A57B-2CF7-2A4D-11D285FE846A}"/>
            </a:ext>
          </a:extLst>
        </p:cNvPr>
        <p:cNvGrpSpPr/>
        <p:nvPr/>
      </p:nvGrpSpPr>
      <p:grpSpPr>
        <a:xfrm>
          <a:off x="0" y="0"/>
          <a:ext cx="0" cy="0"/>
          <a:chOff x="0" y="0"/>
          <a:chExt cx="0" cy="0"/>
        </a:xfrm>
      </p:grpSpPr>
      <p:pic>
        <p:nvPicPr>
          <p:cNvPr id="4" name="תמונה 2">
            <a:extLst>
              <a:ext uri="{FF2B5EF4-FFF2-40B4-BE49-F238E27FC236}">
                <a16:creationId xmlns:a16="http://schemas.microsoft.com/office/drawing/2014/main" id="{3151D22E-1896-276B-3301-75E46A46A1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8" name="Picture 7" descr="תמונה שמכילה תרשים, קו, גופן, עלילה&#10;&#10;התיאור נוצר באופן אוטומטי">
            <a:extLst>
              <a:ext uri="{FF2B5EF4-FFF2-40B4-BE49-F238E27FC236}">
                <a16:creationId xmlns:a16="http://schemas.microsoft.com/office/drawing/2014/main" id="{C4E05BAB-12FC-C7B7-72DA-47D8231C6972}"/>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37332"/>
          <a:stretch/>
        </p:blipFill>
        <p:spPr>
          <a:xfrm>
            <a:off x="-14575" y="-194623"/>
            <a:ext cx="12217497" cy="5367871"/>
          </a:xfrm>
          <a:prstGeom prst="rect">
            <a:avLst/>
          </a:prstGeom>
        </p:spPr>
      </p:pic>
      <p:pic>
        <p:nvPicPr>
          <p:cNvPr id="2" name="Picture 1">
            <a:extLst>
              <a:ext uri="{FF2B5EF4-FFF2-40B4-BE49-F238E27FC236}">
                <a16:creationId xmlns:a16="http://schemas.microsoft.com/office/drawing/2014/main" id="{79713101-8B21-1D21-B546-40FAF84F880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280948" y="984592"/>
            <a:ext cx="3911052" cy="4888815"/>
          </a:xfrm>
          <a:prstGeom prst="rect">
            <a:avLst/>
          </a:prstGeom>
        </p:spPr>
      </p:pic>
      <p:sp>
        <p:nvSpPr>
          <p:cNvPr id="7" name="כותרת 1">
            <a:extLst>
              <a:ext uri="{FF2B5EF4-FFF2-40B4-BE49-F238E27FC236}">
                <a16:creationId xmlns:a16="http://schemas.microsoft.com/office/drawing/2014/main" id="{45E07932-6695-5544-29E2-10C1F90BC213}"/>
              </a:ext>
            </a:extLst>
          </p:cNvPr>
          <p:cNvSpPr>
            <a:spLocks noGrp="1"/>
          </p:cNvSpPr>
          <p:nvPr>
            <p:ph type="title"/>
          </p:nvPr>
        </p:nvSpPr>
        <p:spPr>
          <a:xfrm>
            <a:off x="643910" y="2241644"/>
            <a:ext cx="6978554" cy="3631763"/>
          </a:xfrm>
          <a:noFill/>
        </p:spPr>
        <p:txBody>
          <a:bodyPr wrap="square">
            <a:spAutoFit/>
          </a:bodyPr>
          <a:lstStyle/>
          <a:p>
            <a:pPr>
              <a:lnSpc>
                <a:spcPct val="100000"/>
              </a:lnSpc>
              <a:spcBef>
                <a:spcPts val="0"/>
              </a:spcBef>
            </a:pPr>
            <a:r>
              <a:rPr lang="he-IL" sz="11500" b="1" dirty="0">
                <a:solidFill>
                  <a:srgbClr val="64B843"/>
                </a:solidFill>
                <a:effectLst>
                  <a:outerShdw blurRad="38100" dist="38100" dir="2700000" algn="tl">
                    <a:srgbClr val="000000">
                      <a:alpha val="43137"/>
                    </a:srgbClr>
                  </a:outerShdw>
                </a:effectLst>
                <a:latin typeface="Assistant ExtraBold" pitchFamily="2" charset="-79"/>
                <a:ea typeface="+mn-ea"/>
                <a:cs typeface="Assistant ExtraBold" pitchFamily="2" charset="-79"/>
              </a:rPr>
              <a:t>נתחלק לקבוצות</a:t>
            </a:r>
          </a:p>
        </p:txBody>
      </p:sp>
    </p:spTree>
    <p:extLst>
      <p:ext uri="{BB962C8B-B14F-4D97-AF65-F5344CB8AC3E}">
        <p14:creationId xmlns:p14="http://schemas.microsoft.com/office/powerpoint/2010/main" val="12348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2">
            <a:extLst>
              <a:ext uri="{FF2B5EF4-FFF2-40B4-BE49-F238E27FC236}">
                <a16:creationId xmlns:a16="http://schemas.microsoft.com/office/drawing/2014/main" id="{941E1E45-FF0D-47F1-7381-79455F90C9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8" name="Picture 7" descr="תמונה שמכילה תרשים, קו, גופן, עלילה&#10;&#10;התיאור נוצר באופן אוטומטי">
            <a:extLst>
              <a:ext uri="{FF2B5EF4-FFF2-40B4-BE49-F238E27FC236}">
                <a16:creationId xmlns:a16="http://schemas.microsoft.com/office/drawing/2014/main" id="{49418C1C-A687-E5FB-40B9-58DDDC93DBA6}"/>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37332"/>
          <a:stretch/>
        </p:blipFill>
        <p:spPr>
          <a:xfrm>
            <a:off x="-14575" y="-194623"/>
            <a:ext cx="12217497" cy="5367871"/>
          </a:xfrm>
          <a:prstGeom prst="rect">
            <a:avLst/>
          </a:prstGeom>
        </p:spPr>
      </p:pic>
      <p:pic>
        <p:nvPicPr>
          <p:cNvPr id="2" name="Picture 1">
            <a:extLst>
              <a:ext uri="{FF2B5EF4-FFF2-40B4-BE49-F238E27FC236}">
                <a16:creationId xmlns:a16="http://schemas.microsoft.com/office/drawing/2014/main" id="{466253C1-9AD9-868A-48BB-2B248CD6EC4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92846" y="625618"/>
            <a:ext cx="4985906" cy="6232382"/>
          </a:xfrm>
          <a:prstGeom prst="rect">
            <a:avLst/>
          </a:prstGeom>
        </p:spPr>
      </p:pic>
      <p:sp>
        <p:nvSpPr>
          <p:cNvPr id="7" name="כותרת 1">
            <a:extLst>
              <a:ext uri="{FF2B5EF4-FFF2-40B4-BE49-F238E27FC236}">
                <a16:creationId xmlns:a16="http://schemas.microsoft.com/office/drawing/2014/main" id="{30963F6F-DF42-4C45-8DE7-8224B6F7E803}"/>
              </a:ext>
            </a:extLst>
          </p:cNvPr>
          <p:cNvSpPr>
            <a:spLocks noGrp="1"/>
          </p:cNvSpPr>
          <p:nvPr>
            <p:ph type="title"/>
          </p:nvPr>
        </p:nvSpPr>
        <p:spPr>
          <a:xfrm>
            <a:off x="563672" y="2778039"/>
            <a:ext cx="6978554" cy="3631763"/>
          </a:xfrm>
          <a:noFill/>
        </p:spPr>
        <p:txBody>
          <a:bodyPr wrap="square">
            <a:spAutoFit/>
          </a:bodyPr>
          <a:lstStyle/>
          <a:p>
            <a:pPr>
              <a:lnSpc>
                <a:spcPct val="100000"/>
              </a:lnSpc>
              <a:spcBef>
                <a:spcPts val="0"/>
              </a:spcBef>
            </a:pPr>
            <a:r>
              <a:rPr lang="he-IL" sz="11500" b="1">
                <a:solidFill>
                  <a:srgbClr val="64B843"/>
                </a:solidFill>
                <a:effectLst>
                  <a:outerShdw blurRad="38100" dist="38100" dir="2700000" algn="tl">
                    <a:srgbClr val="000000">
                      <a:alpha val="43137"/>
                    </a:srgbClr>
                  </a:outerShdw>
                </a:effectLst>
                <a:latin typeface="Assistant ExtraBold" pitchFamily="2" charset="-79"/>
                <a:ea typeface="+mn-ea"/>
                <a:cs typeface="Assistant ExtraBold" pitchFamily="2" charset="-79"/>
              </a:rPr>
              <a:t>מה אמר רובי?</a:t>
            </a:r>
          </a:p>
        </p:txBody>
      </p:sp>
    </p:spTree>
    <p:extLst>
      <p:ext uri="{BB962C8B-B14F-4D97-AF65-F5344CB8AC3E}">
        <p14:creationId xmlns:p14="http://schemas.microsoft.com/office/powerpoint/2010/main" val="139023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תמונה שמכילה תרשים, קו, גופן, עלילה&#10;&#10;התיאור נוצר באופן אוטומטי">
            <a:extLst>
              <a:ext uri="{FF2B5EF4-FFF2-40B4-BE49-F238E27FC236}">
                <a16:creationId xmlns:a16="http://schemas.microsoft.com/office/drawing/2014/main" id="{C81A2D95-4FD6-104F-1DA4-B40C40F3AC4B}"/>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512810" y="-81887"/>
            <a:ext cx="12704810" cy="5581977"/>
          </a:xfrm>
          <a:prstGeom prst="rect">
            <a:avLst/>
          </a:prstGeom>
        </p:spPr>
      </p:pic>
      <p:pic>
        <p:nvPicPr>
          <p:cNvPr id="3" name="Picture 2">
            <a:extLst>
              <a:ext uri="{FF2B5EF4-FFF2-40B4-BE49-F238E27FC236}">
                <a16:creationId xmlns:a16="http://schemas.microsoft.com/office/drawing/2014/main" id="{79B4B3ED-F070-8309-D146-BC66B80FABC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78268" y="2612042"/>
            <a:ext cx="9435463" cy="4245958"/>
          </a:xfrm>
          <a:prstGeom prst="rect">
            <a:avLst/>
          </a:prstGeom>
        </p:spPr>
      </p:pic>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תיבת טקסט 12">
            <a:extLst>
              <a:ext uri="{FF2B5EF4-FFF2-40B4-BE49-F238E27FC236}">
                <a16:creationId xmlns:a16="http://schemas.microsoft.com/office/drawing/2014/main" id="{F0A95EF9-832E-4F08-BF6F-0C628CA4F0E6}"/>
              </a:ext>
            </a:extLst>
          </p:cNvPr>
          <p:cNvSpPr txBox="1"/>
          <p:nvPr/>
        </p:nvSpPr>
        <p:spPr>
          <a:xfrm>
            <a:off x="3170475" y="0"/>
            <a:ext cx="9031725" cy="2800767"/>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72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r>
              <a:rPr lang="he-IL" sz="8800"/>
              <a:t>מי הם המתחרים שלנו בשוק?</a:t>
            </a:r>
          </a:p>
        </p:txBody>
      </p:sp>
      <p:pic>
        <p:nvPicPr>
          <p:cNvPr id="5" name="תמונה 2">
            <a:extLst>
              <a:ext uri="{FF2B5EF4-FFF2-40B4-BE49-F238E27FC236}">
                <a16:creationId xmlns:a16="http://schemas.microsoft.com/office/drawing/2014/main" id="{65904827-5ED9-87AC-16B8-3903C7352E8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267894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תמונה שמכילה תרשים, קו, גופן, עלילה&#10;&#10;התיאור נוצר באופן אוטומטי">
            <a:extLst>
              <a:ext uri="{FF2B5EF4-FFF2-40B4-BE49-F238E27FC236}">
                <a16:creationId xmlns:a16="http://schemas.microsoft.com/office/drawing/2014/main" id="{BC80CADA-FC70-4ABA-4FA7-D3563C0CAF26}"/>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212650" y="-81887"/>
            <a:ext cx="11966103" cy="5257419"/>
          </a:xfrm>
          <a:prstGeom prst="rect">
            <a:avLst/>
          </a:prstGeom>
        </p:spPr>
      </p:pic>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תיבת טקסט 6">
            <a:extLst>
              <a:ext uri="{FF2B5EF4-FFF2-40B4-BE49-F238E27FC236}">
                <a16:creationId xmlns:a16="http://schemas.microsoft.com/office/drawing/2014/main" id="{7CE49AA7-8704-4D20-B5A7-6B244FA10C7B}"/>
              </a:ext>
            </a:extLst>
          </p:cNvPr>
          <p:cNvSpPr txBox="1"/>
          <p:nvPr/>
        </p:nvSpPr>
        <p:spPr>
          <a:xfrm>
            <a:off x="-587142" y="2840031"/>
            <a:ext cx="10318282" cy="304698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600" b="1" i="0" u="none" strike="noStrike" kern="1200" cap="none" spc="0" normalizeH="0" baseline="0" noProof="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מבחן הפיצה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9600" b="1" i="0" u="none" strike="noStrike" kern="1200" cap="none" spc="0" normalizeH="0" baseline="0" noProof="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pic>
        <p:nvPicPr>
          <p:cNvPr id="4" name="תמונה 2">
            <a:extLst>
              <a:ext uri="{FF2B5EF4-FFF2-40B4-BE49-F238E27FC236}">
                <a16:creationId xmlns:a16="http://schemas.microsoft.com/office/drawing/2014/main" id="{CE12F0D9-1CF6-F69B-2971-3F498D493E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6" name="Picture 2" descr="Investing in Technology in Anticipation of Tomorrow's Pizza Industry - PMQ  Pizza Magazine">
            <a:extLst>
              <a:ext uri="{FF2B5EF4-FFF2-40B4-BE49-F238E27FC236}">
                <a16:creationId xmlns:a16="http://schemas.microsoft.com/office/drawing/2014/main" id="{E7E1DC80-8EA3-5C56-03E3-1C73B25D87C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5999" y="1380826"/>
            <a:ext cx="5477174" cy="547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9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A0CB35-3C5F-91AB-B8E3-263902296C9A}"/>
              </a:ext>
            </a:extLst>
          </p:cNvPr>
          <p:cNvPicPr>
            <a:picLocks noChangeAspect="1"/>
          </p:cNvPicPr>
          <p:nvPr/>
        </p:nvPicPr>
        <p:blipFill>
          <a:blip r:embed="rId3"/>
          <a:stretch>
            <a:fillRect/>
          </a:stretch>
        </p:blipFill>
        <p:spPr>
          <a:xfrm>
            <a:off x="430455" y="2670327"/>
            <a:ext cx="3819673" cy="3819673"/>
          </a:xfrm>
          <a:prstGeom prst="rect">
            <a:avLst/>
          </a:prstGeom>
        </p:spPr>
      </p:pic>
      <p:pic>
        <p:nvPicPr>
          <p:cNvPr id="3" name="Picture 2" descr="תמונה שמכילה תרשים, קו, גופן, עלילה&#10;&#10;התיאור נוצר באופן אוטומטי">
            <a:extLst>
              <a:ext uri="{FF2B5EF4-FFF2-40B4-BE49-F238E27FC236}">
                <a16:creationId xmlns:a16="http://schemas.microsoft.com/office/drawing/2014/main" id="{222780A3-9749-B277-7369-B6E26BB15E82}"/>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37332"/>
          <a:stretch/>
        </p:blipFill>
        <p:spPr>
          <a:xfrm>
            <a:off x="-59296" y="-81886"/>
            <a:ext cx="6264153" cy="2752214"/>
          </a:xfrm>
          <a:prstGeom prst="rect">
            <a:avLst/>
          </a:prstGeom>
        </p:spPr>
      </p:pic>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תיבת טקסט 6">
            <a:extLst>
              <a:ext uri="{FF2B5EF4-FFF2-40B4-BE49-F238E27FC236}">
                <a16:creationId xmlns:a16="http://schemas.microsoft.com/office/drawing/2014/main" id="{7CE49AA7-8704-4D20-B5A7-6B244FA10C7B}"/>
              </a:ext>
            </a:extLst>
          </p:cNvPr>
          <p:cNvSpPr txBox="1"/>
          <p:nvPr/>
        </p:nvSpPr>
        <p:spPr>
          <a:xfrm>
            <a:off x="3418115" y="466490"/>
            <a:ext cx="8280563" cy="6367512"/>
          </a:xfrm>
          <a:prstGeom prst="rect">
            <a:avLst/>
          </a:prstGeom>
          <a:noFill/>
        </p:spPr>
        <p:txBody>
          <a:bodyPr wrap="square">
            <a:spAutoFit/>
          </a:bodyPr>
          <a:lstStyle/>
          <a:p>
            <a:pPr marL="0" marR="0" lvl="0" indent="0" defTabSz="914400" rtl="1" eaLnBrk="1" fontAlgn="auto" latinLnBrk="0" hangingPunct="1">
              <a:lnSpc>
                <a:spcPct val="150000"/>
              </a:lnSpc>
              <a:spcBef>
                <a:spcPts val="0"/>
              </a:spcBef>
              <a:spcAft>
                <a:spcPts val="0"/>
              </a:spcAft>
              <a:buClrTx/>
              <a:buSzTx/>
              <a:buFontTx/>
              <a:buNone/>
              <a:tabLst/>
              <a:defRPr/>
            </a:pPr>
            <a:r>
              <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אתן רוצות לפתוח פיצרייה באשדוד</a:t>
            </a:r>
          </a:p>
          <a:p>
            <a:pPr marL="0" marR="0" lvl="0" indent="0" defTabSz="914400" rtl="1" eaLnBrk="1" fontAlgn="auto" latinLnBrk="0" hangingPunct="1">
              <a:lnSpc>
                <a:spcPct val="15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יש לכן שתי אפשרויות:</a:t>
            </a:r>
          </a:p>
          <a:p>
            <a:pPr marL="457200" marR="0" lvl="0" indent="-457200"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האחת היא לפתוח את הפיצרייה ברובע י"ז,</a:t>
            </a:r>
            <a:br>
              <a:rPr kumimoji="0" lang="en-US"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b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רובע חדש שלא הוקמה בו אף פיצרייה.</a:t>
            </a:r>
          </a:p>
          <a:p>
            <a:pPr marL="457200" marR="0" lvl="0" indent="-457200"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השנייה היא לפתוח את הפיצרייה ברובע הסיטי המשופע במסעדות ופיצריות</a:t>
            </a:r>
          </a:p>
          <a:p>
            <a:pPr marL="0" marR="0" lvl="0" indent="0" defTabSz="914400" rtl="1" eaLnBrk="1" fontAlgn="auto" latinLnBrk="0" hangingPunct="1">
              <a:lnSpc>
                <a:spcPct val="15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a:p>
            <a:pPr marL="0" marR="0" lvl="0" indent="0" defTabSz="914400" rtl="1" eaLnBrk="1" fontAlgn="auto" latinLnBrk="0" hangingPunct="1">
              <a:lnSpc>
                <a:spcPct val="150000"/>
              </a:lnSpc>
              <a:spcBef>
                <a:spcPts val="0"/>
              </a:spcBef>
              <a:spcAft>
                <a:spcPts val="0"/>
              </a:spcAft>
              <a:buClrTx/>
              <a:buSzTx/>
              <a:buFontTx/>
              <a:buNone/>
              <a:tabLst/>
              <a:defRPr/>
            </a:pPr>
            <a:r>
              <a:rPr kumimoji="0" lang="he-IL" sz="40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היכן הייתן בוחרים/</a:t>
            </a:r>
            <a:r>
              <a:rPr kumimoji="0" lang="he-IL" sz="4000" b="0" i="0" u="none" strike="noStrike" kern="1200" cap="none" spc="0" normalizeH="0" baseline="0" noProof="0" dirty="0" err="1">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ות</a:t>
            </a:r>
            <a:r>
              <a:rPr kumimoji="0" lang="he-IL" sz="40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לפתוח אותה? </a:t>
            </a:r>
          </a:p>
        </p:txBody>
      </p:sp>
      <p:pic>
        <p:nvPicPr>
          <p:cNvPr id="4" name="תמונה 2">
            <a:extLst>
              <a:ext uri="{FF2B5EF4-FFF2-40B4-BE49-F238E27FC236}">
                <a16:creationId xmlns:a16="http://schemas.microsoft.com/office/drawing/2014/main" id="{813A6B89-5584-59AA-175A-2308732DA4C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28369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תמונה שמכילה תרשים, קו, גופן, עלילה&#10;&#10;התיאור נוצר באופן אוטומטי">
            <a:extLst>
              <a:ext uri="{FF2B5EF4-FFF2-40B4-BE49-F238E27FC236}">
                <a16:creationId xmlns:a16="http://schemas.microsoft.com/office/drawing/2014/main" id="{222780A3-9749-B277-7369-B6E26BB15E82}"/>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59296" y="-81886"/>
            <a:ext cx="6264153" cy="2752214"/>
          </a:xfrm>
          <a:prstGeom prst="rect">
            <a:avLst/>
          </a:prstGeom>
        </p:spPr>
      </p:pic>
      <p:sp>
        <p:nvSpPr>
          <p:cNvPr id="7" name="תיבת טקסט 6">
            <a:extLst>
              <a:ext uri="{FF2B5EF4-FFF2-40B4-BE49-F238E27FC236}">
                <a16:creationId xmlns:a16="http://schemas.microsoft.com/office/drawing/2014/main" id="{7CE49AA7-8704-4D20-B5A7-6B244FA10C7B}"/>
              </a:ext>
            </a:extLst>
          </p:cNvPr>
          <p:cNvSpPr txBox="1"/>
          <p:nvPr/>
        </p:nvSpPr>
        <p:spPr>
          <a:xfrm>
            <a:off x="2415995" y="660457"/>
            <a:ext cx="9282683" cy="7383175"/>
          </a:xfrm>
          <a:prstGeom prst="rect">
            <a:avLst/>
          </a:prstGeom>
          <a:noFill/>
        </p:spPr>
        <p:txBody>
          <a:bodyPr wrap="square">
            <a:spAutoFit/>
          </a:bodyPr>
          <a:lstStyle/>
          <a:p>
            <a:pPr marL="0" marR="0" lvl="0" indent="0" defTabSz="914400" rtl="1" eaLnBrk="1" fontAlgn="auto" latinLnBrk="0" hangingPunct="1">
              <a:lnSpc>
                <a:spcPct val="150000"/>
              </a:lnSpc>
              <a:spcBef>
                <a:spcPts val="0"/>
              </a:spcBef>
              <a:spcAft>
                <a:spcPts val="0"/>
              </a:spcAft>
              <a:buClrTx/>
              <a:buSzTx/>
              <a:buFontTx/>
              <a:buNone/>
              <a:tabLst/>
              <a:defRPr/>
            </a:pPr>
            <a:r>
              <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אתם/ן רוצים/</a:t>
            </a:r>
            <a:r>
              <a:rPr kumimoji="0" lang="he-IL" sz="4400" b="0" i="0" u="none" strike="noStrike" kern="1200" cap="none" spc="0" normalizeH="0" baseline="0" noProof="0" dirty="0" err="1">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ות</a:t>
            </a:r>
            <a:r>
              <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לפתוח</a:t>
            </a:r>
            <a:br>
              <a:rPr kumimoji="0" lang="en-US"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br>
            <a:r>
              <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פיצרייה בנוף</a:t>
            </a:r>
            <a:r>
              <a:rPr kumimoji="0" lang="he-IL" sz="4400" b="0" i="0" u="none" strike="noStrike" kern="1200" cap="none" spc="0" normalizeH="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הגליל</a:t>
            </a:r>
            <a:endPar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a:p>
            <a:pPr marL="0" marR="0" lvl="0" indent="0" defTabSz="914400" rtl="1" eaLnBrk="1" fontAlgn="auto" latinLnBrk="0" hangingPunct="1">
              <a:lnSpc>
                <a:spcPct val="15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יש לכם/ן שתי אפשרויות:</a:t>
            </a:r>
          </a:p>
          <a:p>
            <a:pPr marL="457200" marR="0" lvl="0" indent="-457200"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האחת היא לפתוח את הפיצרייה בשכונת </a:t>
            </a:r>
            <a:r>
              <a:rPr lang="he-IL" sz="3200" dirty="0">
                <a:solidFill>
                  <a:schemeClr val="accent6">
                    <a:lumMod val="75000"/>
                  </a:schemeClr>
                </a:solidFill>
                <a:effectLst>
                  <a:outerShdw blurRad="38100" dist="38100" dir="2700000" algn="tl">
                    <a:srgbClr val="000000">
                      <a:alpha val="43137"/>
                    </a:srgbClr>
                  </a:outerShdw>
                </a:effectLst>
                <a:latin typeface="Assistant ExtraBold" pitchFamily="2" charset="-79"/>
                <a:cs typeface="Assistant ExtraBold" pitchFamily="2" charset="-79"/>
              </a:rPr>
              <a:t>הר יונה ד',</a:t>
            </a:r>
            <a:br>
              <a:rPr kumimoji="0" lang="en-US"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br>
            <a:r>
              <a:rPr lang="he-IL" sz="3200" dirty="0">
                <a:solidFill>
                  <a:schemeClr val="accent6">
                    <a:lumMod val="75000"/>
                  </a:schemeClr>
                </a:solidFill>
                <a:effectLst>
                  <a:outerShdw blurRad="38100" dist="38100" dir="2700000" algn="tl">
                    <a:srgbClr val="000000">
                      <a:alpha val="43137"/>
                    </a:srgbClr>
                  </a:outerShdw>
                </a:effectLst>
                <a:latin typeface="Assistant ExtraBold" pitchFamily="2" charset="-79"/>
                <a:cs typeface="Assistant ExtraBold" pitchFamily="2" charset="-79"/>
              </a:rPr>
              <a:t>שכונה חדשה</a:t>
            </a: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שלא הוקמה בה אף פיצרייה.</a:t>
            </a:r>
          </a:p>
          <a:p>
            <a:pPr marL="457200" marR="0" lvl="0" indent="-457200"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השנייה היא לפתוח את הפיצרייה בדודג'</a:t>
            </a:r>
            <a:r>
              <a:rPr kumimoji="0" lang="he-IL" sz="3200" b="0" i="0" u="none" strike="noStrike" kern="1200" cap="none" spc="0" normalizeH="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סנטר</a:t>
            </a: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a:t>
            </a:r>
            <a:r>
              <a:rPr kumimoji="0" lang="he-IL" sz="3200" b="0" i="0" u="none" strike="noStrike" kern="1200" cap="none" spc="0" normalizeH="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מרכז מסחרי </a:t>
            </a: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המשופע במסעדות</a:t>
            </a:r>
          </a:p>
          <a:p>
            <a:pPr marL="0" marR="0" lvl="0" indent="0" defTabSz="914400" rtl="1" eaLnBrk="1" fontAlgn="auto" latinLnBrk="0" hangingPunct="1">
              <a:lnSpc>
                <a:spcPct val="15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a:p>
            <a:pPr marL="0" marR="0" lvl="0" indent="0" defTabSz="914400" rtl="1" eaLnBrk="1" fontAlgn="auto" latinLnBrk="0" hangingPunct="1">
              <a:lnSpc>
                <a:spcPct val="150000"/>
              </a:lnSpc>
              <a:spcBef>
                <a:spcPts val="0"/>
              </a:spcBef>
              <a:spcAft>
                <a:spcPts val="0"/>
              </a:spcAft>
              <a:buClrTx/>
              <a:buSzTx/>
              <a:buFontTx/>
              <a:buNone/>
              <a:tabLst/>
              <a:defRPr/>
            </a:pPr>
            <a:r>
              <a:rPr kumimoji="0" lang="he-IL" sz="40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היכן הייתן בוחרות לפתוח אותה? </a:t>
            </a:r>
          </a:p>
        </p:txBody>
      </p:sp>
      <p:pic>
        <p:nvPicPr>
          <p:cNvPr id="4" name="תמונה 2">
            <a:extLst>
              <a:ext uri="{FF2B5EF4-FFF2-40B4-BE49-F238E27FC236}">
                <a16:creationId xmlns:a16="http://schemas.microsoft.com/office/drawing/2014/main" id="{813A6B89-5584-59AA-175A-2308732DA4C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2" name="Picture 2" descr="מתחם דודג' סנטר בנצרת עלית התרחב: פותח אזור קניות חדש">
            <a:extLst>
              <a:ext uri="{FF2B5EF4-FFF2-40B4-BE49-F238E27FC236}">
                <a16:creationId xmlns:a16="http://schemas.microsoft.com/office/drawing/2014/main" id="{9883C4BC-D98C-8D6A-BC10-96045F6FF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883" y="705570"/>
            <a:ext cx="5259008" cy="27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תמונה שמכילה תרשים, קו, גופן, עלילה&#10;&#10;התיאור נוצר באופן אוטומטי">
            <a:extLst>
              <a:ext uri="{FF2B5EF4-FFF2-40B4-BE49-F238E27FC236}">
                <a16:creationId xmlns:a16="http://schemas.microsoft.com/office/drawing/2014/main" id="{222780A3-9749-B277-7369-B6E26BB15E82}"/>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59296" y="-81886"/>
            <a:ext cx="6264153" cy="2752214"/>
          </a:xfrm>
          <a:prstGeom prst="rect">
            <a:avLst/>
          </a:prstGeom>
        </p:spPr>
      </p:pic>
      <p:sp>
        <p:nvSpPr>
          <p:cNvPr id="7" name="תיבת טקסט 6">
            <a:extLst>
              <a:ext uri="{FF2B5EF4-FFF2-40B4-BE49-F238E27FC236}">
                <a16:creationId xmlns:a16="http://schemas.microsoft.com/office/drawing/2014/main" id="{7CE49AA7-8704-4D20-B5A7-6B244FA10C7B}"/>
              </a:ext>
            </a:extLst>
          </p:cNvPr>
          <p:cNvSpPr txBox="1"/>
          <p:nvPr/>
        </p:nvSpPr>
        <p:spPr>
          <a:xfrm>
            <a:off x="2415995" y="466490"/>
            <a:ext cx="9282683" cy="7383175"/>
          </a:xfrm>
          <a:prstGeom prst="rect">
            <a:avLst/>
          </a:prstGeom>
          <a:noFill/>
        </p:spPr>
        <p:txBody>
          <a:bodyPr wrap="square">
            <a:spAutoFit/>
          </a:bodyPr>
          <a:lstStyle/>
          <a:p>
            <a:pPr marL="0" marR="0" lvl="0" indent="0" defTabSz="914400" rtl="1" eaLnBrk="1" fontAlgn="auto" latinLnBrk="0" hangingPunct="1">
              <a:lnSpc>
                <a:spcPct val="150000"/>
              </a:lnSpc>
              <a:spcBef>
                <a:spcPts val="0"/>
              </a:spcBef>
              <a:spcAft>
                <a:spcPts val="0"/>
              </a:spcAft>
              <a:buClrTx/>
              <a:buSzTx/>
              <a:buFontTx/>
              <a:buNone/>
              <a:tabLst/>
              <a:defRPr/>
            </a:pPr>
            <a:r>
              <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אתם/ן רוצים/</a:t>
            </a:r>
            <a:r>
              <a:rPr kumimoji="0" lang="he-IL" sz="4400" b="0" i="0" u="none" strike="noStrike" kern="1200" cap="none" spc="0" normalizeH="0" baseline="0" noProof="0" dirty="0" err="1">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ות</a:t>
            </a:r>
            <a:r>
              <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לפתוח</a:t>
            </a:r>
            <a:br>
              <a:rPr kumimoji="0" lang="en-US"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br>
            <a:r>
              <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פיצרייה בקרית</a:t>
            </a:r>
            <a:r>
              <a:rPr kumimoji="0" lang="he-IL" sz="4400" b="0" i="0" u="none" strike="noStrike" kern="1200" cap="none" spc="0" normalizeH="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מלאכי</a:t>
            </a:r>
            <a:endParaRPr kumimoji="0" lang="he-IL" sz="44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a:p>
            <a:pPr marL="0" marR="0" lvl="0" indent="0" defTabSz="914400" rtl="1" eaLnBrk="1" fontAlgn="auto" latinLnBrk="0" hangingPunct="1">
              <a:lnSpc>
                <a:spcPct val="15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יש לכם/ן שתי אפשרויות:</a:t>
            </a:r>
          </a:p>
          <a:p>
            <a:pPr marL="457200" marR="0" lvl="0" indent="-457200"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האחת היא לפתוח את הפיצרייה בשכונת כרמי הנדיב</a:t>
            </a:r>
            <a:r>
              <a:rPr lang="he-IL" sz="3200" dirty="0">
                <a:solidFill>
                  <a:schemeClr val="accent6">
                    <a:lumMod val="75000"/>
                  </a:schemeClr>
                </a:solidFill>
                <a:effectLst>
                  <a:outerShdw blurRad="38100" dist="38100" dir="2700000" algn="tl">
                    <a:srgbClr val="000000">
                      <a:alpha val="43137"/>
                    </a:srgbClr>
                  </a:outerShdw>
                </a:effectLst>
                <a:latin typeface="Assistant ExtraBold" pitchFamily="2" charset="-79"/>
                <a:cs typeface="Assistant ExtraBold" pitchFamily="2" charset="-79"/>
              </a:rPr>
              <a:t>,</a:t>
            </a:r>
            <a:br>
              <a:rPr kumimoji="0" lang="en-US"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br>
            <a:r>
              <a:rPr lang="he-IL" sz="3200" dirty="0">
                <a:solidFill>
                  <a:schemeClr val="accent6">
                    <a:lumMod val="75000"/>
                  </a:schemeClr>
                </a:solidFill>
                <a:effectLst>
                  <a:outerShdw blurRad="38100" dist="38100" dir="2700000" algn="tl">
                    <a:srgbClr val="000000">
                      <a:alpha val="43137"/>
                    </a:srgbClr>
                  </a:outerShdw>
                </a:effectLst>
                <a:latin typeface="Assistant ExtraBold" pitchFamily="2" charset="-79"/>
                <a:cs typeface="Assistant ExtraBold" pitchFamily="2" charset="-79"/>
              </a:rPr>
              <a:t>שכונה חדשה</a:t>
            </a: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שלא הוקמה בה אף פיצרייה.</a:t>
            </a:r>
          </a:p>
          <a:p>
            <a:pPr marL="457200" marR="0" lvl="0" indent="-457200"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השנייה היא לפתוח את הפיצרייה במרכז ליד כלבו מתן,</a:t>
            </a:r>
            <a:r>
              <a:rPr kumimoji="0" lang="he-IL" sz="3200" b="0" i="0" u="none" strike="noStrike" kern="1200" cap="none" spc="0" normalizeH="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אזור </a:t>
            </a:r>
            <a:r>
              <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המשופע במסעדות</a:t>
            </a:r>
          </a:p>
          <a:p>
            <a:pPr marL="0" marR="0" lvl="0" indent="0" defTabSz="914400" rtl="1" eaLnBrk="1" fontAlgn="auto" latinLnBrk="0" hangingPunct="1">
              <a:lnSpc>
                <a:spcPct val="15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a:p>
            <a:pPr marL="0" marR="0" lvl="0" indent="0" defTabSz="914400" rtl="1" eaLnBrk="1" fontAlgn="auto" latinLnBrk="0" hangingPunct="1">
              <a:lnSpc>
                <a:spcPct val="150000"/>
              </a:lnSpc>
              <a:spcBef>
                <a:spcPts val="0"/>
              </a:spcBef>
              <a:spcAft>
                <a:spcPts val="0"/>
              </a:spcAft>
              <a:buClrTx/>
              <a:buSzTx/>
              <a:buFontTx/>
              <a:buNone/>
              <a:tabLst/>
              <a:defRPr/>
            </a:pPr>
            <a:r>
              <a:rPr kumimoji="0" lang="he-IL" sz="40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היכן הייתן בוחרות לפתוח אותה? </a:t>
            </a:r>
          </a:p>
        </p:txBody>
      </p:sp>
      <p:pic>
        <p:nvPicPr>
          <p:cNvPr id="4" name="תמונה 2">
            <a:extLst>
              <a:ext uri="{FF2B5EF4-FFF2-40B4-BE49-F238E27FC236}">
                <a16:creationId xmlns:a16="http://schemas.microsoft.com/office/drawing/2014/main" id="{813A6B89-5584-59AA-175A-2308732DA4C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15209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90309-7603-9F31-16AE-5F34E935CA53}"/>
            </a:ext>
          </a:extLst>
        </p:cNvPr>
        <p:cNvGrpSpPr/>
        <p:nvPr/>
      </p:nvGrpSpPr>
      <p:grpSpPr>
        <a:xfrm>
          <a:off x="0" y="0"/>
          <a:ext cx="0" cy="0"/>
          <a:chOff x="0" y="0"/>
          <a:chExt cx="0" cy="0"/>
        </a:xfrm>
      </p:grpSpPr>
      <p:pic>
        <p:nvPicPr>
          <p:cNvPr id="3" name="Picture 2" descr="תמונה שמכילה תרשים, קו, גופן, עלילה&#10;&#10;התיאור נוצר באופן אוטומטי">
            <a:extLst>
              <a:ext uri="{FF2B5EF4-FFF2-40B4-BE49-F238E27FC236}">
                <a16:creationId xmlns:a16="http://schemas.microsoft.com/office/drawing/2014/main" id="{27CB0067-306E-1513-5078-5758EF470A22}"/>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212650" y="-81887"/>
            <a:ext cx="11966103" cy="5257419"/>
          </a:xfrm>
          <a:prstGeom prst="rect">
            <a:avLst/>
          </a:prstGeom>
        </p:spPr>
      </p:pic>
      <p:sp>
        <p:nvSpPr>
          <p:cNvPr id="7" name="תיבת טקסט 6">
            <a:extLst>
              <a:ext uri="{FF2B5EF4-FFF2-40B4-BE49-F238E27FC236}">
                <a16:creationId xmlns:a16="http://schemas.microsoft.com/office/drawing/2014/main" id="{305E9748-32BA-0366-4AD3-CBD79812CAEC}"/>
              </a:ext>
            </a:extLst>
          </p:cNvPr>
          <p:cNvSpPr txBox="1"/>
          <p:nvPr/>
        </p:nvSpPr>
        <p:spPr>
          <a:xfrm>
            <a:off x="-575712" y="1982985"/>
            <a:ext cx="10318282" cy="452431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600" b="1" i="0" u="none" strike="noStrike" kern="1200" cap="none" spc="0" normalizeH="0" baseline="0" noProof="0" dirty="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חלוקה לקבוצות עבודה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9600" b="1" i="0" u="none" strike="noStrike" kern="1200" cap="none" spc="0" normalizeH="0" baseline="0" noProof="0" dirty="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pic>
        <p:nvPicPr>
          <p:cNvPr id="4" name="תמונה 2">
            <a:extLst>
              <a:ext uri="{FF2B5EF4-FFF2-40B4-BE49-F238E27FC236}">
                <a16:creationId xmlns:a16="http://schemas.microsoft.com/office/drawing/2014/main" id="{983D8093-365C-76E1-0CC6-80BD885367C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6" name="Picture 2" descr="Investing in Technology in Anticipation of Tomorrow's Pizza Industry - PMQ  Pizza Magazine">
            <a:extLst>
              <a:ext uri="{FF2B5EF4-FFF2-40B4-BE49-F238E27FC236}">
                <a16:creationId xmlns:a16="http://schemas.microsoft.com/office/drawing/2014/main" id="{F83056D0-D511-9B24-9DB5-6E6A9084944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5999" y="1380826"/>
            <a:ext cx="5477174" cy="547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0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E483-9605-B023-0141-B2CF95761BE2}"/>
            </a:ext>
          </a:extLst>
        </p:cNvPr>
        <p:cNvGrpSpPr/>
        <p:nvPr/>
      </p:nvGrpSpPr>
      <p:grpSpPr>
        <a:xfrm>
          <a:off x="0" y="0"/>
          <a:ext cx="0" cy="0"/>
          <a:chOff x="0" y="0"/>
          <a:chExt cx="0" cy="0"/>
        </a:xfrm>
      </p:grpSpPr>
      <p:pic>
        <p:nvPicPr>
          <p:cNvPr id="3" name="Picture 2" descr="תמונה שמכילה תרשים, קו, גופן, עלילה&#10;&#10;התיאור נוצר באופן אוטומטי">
            <a:extLst>
              <a:ext uri="{FF2B5EF4-FFF2-40B4-BE49-F238E27FC236}">
                <a16:creationId xmlns:a16="http://schemas.microsoft.com/office/drawing/2014/main" id="{5E0D4B39-9642-0CD2-C4B1-62B73CF40FE0}"/>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212650" y="-81887"/>
            <a:ext cx="8224651" cy="3613577"/>
          </a:xfrm>
          <a:prstGeom prst="rect">
            <a:avLst/>
          </a:prstGeom>
        </p:spPr>
      </p:pic>
      <p:sp>
        <p:nvSpPr>
          <p:cNvPr id="7" name="תיבת טקסט 6">
            <a:extLst>
              <a:ext uri="{FF2B5EF4-FFF2-40B4-BE49-F238E27FC236}">
                <a16:creationId xmlns:a16="http://schemas.microsoft.com/office/drawing/2014/main" id="{373802D4-3E6C-1FA2-57D3-47E28C527B71}"/>
              </a:ext>
            </a:extLst>
          </p:cNvPr>
          <p:cNvSpPr txBox="1"/>
          <p:nvPr/>
        </p:nvSpPr>
        <p:spPr>
          <a:xfrm>
            <a:off x="2115447" y="261655"/>
            <a:ext cx="10036250" cy="2554545"/>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8000" b="1" i="0" u="none" strike="noStrike" kern="1200" cap="none" spc="0" normalizeH="0" baseline="0" noProof="0" dirty="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חלוקה לקבוצות עבודה</a:t>
            </a:r>
          </a:p>
          <a:p>
            <a:pPr marL="0" marR="0" lvl="0" indent="0" defTabSz="914400" rtl="1" eaLnBrk="1" fontAlgn="auto" latinLnBrk="0" hangingPunct="1">
              <a:lnSpc>
                <a:spcPct val="100000"/>
              </a:lnSpc>
              <a:spcBef>
                <a:spcPts val="0"/>
              </a:spcBef>
              <a:spcAft>
                <a:spcPts val="0"/>
              </a:spcAft>
              <a:buClrTx/>
              <a:buSzTx/>
              <a:buFontTx/>
              <a:buNone/>
              <a:tabLst/>
              <a:defRPr/>
            </a:pPr>
            <a:endParaRPr kumimoji="0" lang="he-IL" sz="8000" b="1" i="0" u="none" strike="noStrike" kern="1200" cap="none" spc="0" normalizeH="0" baseline="0" noProof="0" dirty="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pic>
        <p:nvPicPr>
          <p:cNvPr id="4" name="תמונה 2">
            <a:extLst>
              <a:ext uri="{FF2B5EF4-FFF2-40B4-BE49-F238E27FC236}">
                <a16:creationId xmlns:a16="http://schemas.microsoft.com/office/drawing/2014/main" id="{EFA3C486-C821-2505-26FE-049A23D8BF4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6" name="Picture 2" descr="Investing in Technology in Anticipation of Tomorrow's Pizza Industry - PMQ  Pizza Magazine">
            <a:extLst>
              <a:ext uri="{FF2B5EF4-FFF2-40B4-BE49-F238E27FC236}">
                <a16:creationId xmlns:a16="http://schemas.microsoft.com/office/drawing/2014/main" id="{42B8DBF2-88EF-A2B5-8D54-83ED5E01D35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135" y="3809106"/>
            <a:ext cx="262890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6">
            <a:extLst>
              <a:ext uri="{FF2B5EF4-FFF2-40B4-BE49-F238E27FC236}">
                <a16:creationId xmlns:a16="http://schemas.microsoft.com/office/drawing/2014/main" id="{B8B9DA71-5713-85F1-3D29-9CD53F228540}"/>
              </a:ext>
            </a:extLst>
          </p:cNvPr>
          <p:cNvSpPr txBox="1"/>
          <p:nvPr/>
        </p:nvSpPr>
        <p:spPr>
          <a:xfrm>
            <a:off x="3402273" y="2036801"/>
            <a:ext cx="8224652" cy="4401205"/>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עליכם/ן לכתוב הצעה להקמת פיצרייה חדשה ביישוב לבחירתכם/ן בשכונה חדשה או ותיקה.</a:t>
            </a:r>
          </a:p>
          <a:p>
            <a:pPr marL="0" marR="0" lvl="0" indent="0" defTabSz="914400" rtl="1" eaLnBrk="1" fontAlgn="auto" latinLnBrk="0" hangingPunct="1">
              <a:lnSpc>
                <a:spcPct val="100000"/>
              </a:lnSpc>
              <a:spcBef>
                <a:spcPts val="0"/>
              </a:spcBef>
              <a:spcAft>
                <a:spcPts val="0"/>
              </a:spcAft>
              <a:buClrTx/>
              <a:buSzTx/>
              <a:buFontTx/>
              <a:buNone/>
              <a:tabLst/>
              <a:defRPr/>
            </a:pPr>
            <a:endParaRPr lang="he-IL" sz="4000" b="1" dirty="0">
              <a:solidFill>
                <a:srgbClr val="64B843"/>
              </a:solidFill>
              <a:effectLst>
                <a:outerShdw blurRad="38100" dist="38100" dir="2700000" algn="tl">
                  <a:srgbClr val="000000">
                    <a:alpha val="43137"/>
                  </a:srgbClr>
                </a:outerShdw>
              </a:effectLst>
              <a:latin typeface="Assistant ExtraBold" pitchFamily="2" charset="-79"/>
              <a:cs typeface="Assistant ExtraBold" pitchFamily="2" charset="-79"/>
            </a:endParaRPr>
          </a:p>
          <a:p>
            <a:pPr marL="0" marR="0" lvl="0" indent="0"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עליכם/ן להסביר מדוע בחרתם/ן במיקום ואיזה סוג מקום תפתחו ומה יהיה הייחוד של המקום על מנת למשוך קהל.</a:t>
            </a:r>
            <a:endParaRPr lang="he-IL" sz="4000" b="1" dirty="0">
              <a:solidFill>
                <a:srgbClr val="64B843"/>
              </a:solidFill>
              <a:effectLst>
                <a:outerShdw blurRad="38100" dist="38100" dir="2700000" algn="tl">
                  <a:srgbClr val="000000">
                    <a:alpha val="43137"/>
                  </a:srgbClr>
                </a:outerShdw>
              </a:effectLst>
              <a:latin typeface="Assistant ExtraBold" pitchFamily="2" charset="-79"/>
              <a:cs typeface="Assistant ExtraBold" pitchFamily="2" charset="-79"/>
            </a:endParaRPr>
          </a:p>
        </p:txBody>
      </p:sp>
    </p:spTree>
    <p:extLst>
      <p:ext uri="{BB962C8B-B14F-4D97-AF65-F5344CB8AC3E}">
        <p14:creationId xmlns:p14="http://schemas.microsoft.com/office/powerpoint/2010/main" val="207200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תמונה שמכילה תרשים, קו, גופן, עלילה&#10;&#10;התיאור נוצר באופן אוטומטי">
            <a:extLst>
              <a:ext uri="{FF2B5EF4-FFF2-40B4-BE49-F238E27FC236}">
                <a16:creationId xmlns:a16="http://schemas.microsoft.com/office/drawing/2014/main" id="{AB961603-DEBC-8872-A712-56448190C576}"/>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171689" y="0"/>
            <a:ext cx="12178754" cy="5350849"/>
          </a:xfrm>
          <a:prstGeom prst="rect">
            <a:avLst/>
          </a:prstGeom>
        </p:spPr>
      </p:pic>
      <p:pic>
        <p:nvPicPr>
          <p:cNvPr id="3" name="תמונה 2">
            <a:extLst>
              <a:ext uri="{FF2B5EF4-FFF2-40B4-BE49-F238E27FC236}">
                <a16:creationId xmlns:a16="http://schemas.microsoft.com/office/drawing/2014/main" id="{B0226D42-52DD-48D5-96C9-AE4F8F6D4F3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5173" y="480644"/>
            <a:ext cx="2746080" cy="806390"/>
          </a:xfrm>
          <a:prstGeom prst="rect">
            <a:avLst/>
          </a:prstGeom>
        </p:spPr>
      </p:pic>
      <p:cxnSp>
        <p:nvCxnSpPr>
          <p:cNvPr id="4" name="מחבר ישר 3">
            <a:extLst>
              <a:ext uri="{FF2B5EF4-FFF2-40B4-BE49-F238E27FC236}">
                <a16:creationId xmlns:a16="http://schemas.microsoft.com/office/drawing/2014/main" id="{ABA4AA3A-E7DE-4F7D-B59F-27545F542395}"/>
              </a:ext>
            </a:extLst>
          </p:cNvPr>
          <p:cNvCxnSpPr>
            <a:cxnSpLocks/>
          </p:cNvCxnSpPr>
          <p:nvPr/>
        </p:nvCxnSpPr>
        <p:spPr>
          <a:xfrm>
            <a:off x="11991975" y="110978"/>
            <a:ext cx="0" cy="657557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מחבר ישר 6">
            <a:extLst>
              <a:ext uri="{FF2B5EF4-FFF2-40B4-BE49-F238E27FC236}">
                <a16:creationId xmlns:a16="http://schemas.microsoft.com/office/drawing/2014/main" id="{BB11220A-2227-49AB-90FC-1CE36C49229D}"/>
              </a:ext>
            </a:extLst>
          </p:cNvPr>
          <p:cNvCxnSpPr>
            <a:cxnSpLocks/>
          </p:cNvCxnSpPr>
          <p:nvPr/>
        </p:nvCxnSpPr>
        <p:spPr>
          <a:xfrm>
            <a:off x="215770" y="110978"/>
            <a:ext cx="1177620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מחבר ישר 7">
            <a:extLst>
              <a:ext uri="{FF2B5EF4-FFF2-40B4-BE49-F238E27FC236}">
                <a16:creationId xmlns:a16="http://schemas.microsoft.com/office/drawing/2014/main" id="{5290D780-90FB-414D-8474-7725D2FF6B7E}"/>
              </a:ext>
            </a:extLst>
          </p:cNvPr>
          <p:cNvCxnSpPr>
            <a:cxnSpLocks/>
          </p:cNvCxnSpPr>
          <p:nvPr/>
        </p:nvCxnSpPr>
        <p:spPr>
          <a:xfrm flipV="1">
            <a:off x="215770" y="110979"/>
            <a:ext cx="0" cy="6563518"/>
          </a:xfrm>
          <a:prstGeom prst="line">
            <a:avLst/>
          </a:prstGeom>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B444AEF8-BC53-D18A-5021-3AF7DB22A953}"/>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Layer>
                </a14:imgProps>
              </a:ext>
            </a:extLst>
          </a:blip>
          <a:srcRect t="2456" b="763"/>
          <a:stretch/>
        </p:blipFill>
        <p:spPr>
          <a:xfrm>
            <a:off x="2532916" y="1782480"/>
            <a:ext cx="7126168" cy="3724254"/>
          </a:xfrm>
          <a:prstGeom prst="rect">
            <a:avLst/>
          </a:prstGeom>
        </p:spPr>
      </p:pic>
      <p:cxnSp>
        <p:nvCxnSpPr>
          <p:cNvPr id="6" name="מחבר ישר 5">
            <a:extLst>
              <a:ext uri="{FF2B5EF4-FFF2-40B4-BE49-F238E27FC236}">
                <a16:creationId xmlns:a16="http://schemas.microsoft.com/office/drawing/2014/main" id="{F96CB923-D1FD-4F0A-BA13-3FB4F97A0C8B}"/>
              </a:ext>
            </a:extLst>
          </p:cNvPr>
          <p:cNvCxnSpPr>
            <a:cxnSpLocks/>
          </p:cNvCxnSpPr>
          <p:nvPr/>
        </p:nvCxnSpPr>
        <p:spPr>
          <a:xfrm>
            <a:off x="215770" y="6674497"/>
            <a:ext cx="1176668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10" name="Picture 4" descr="isteam">
            <a:extLst>
              <a:ext uri="{FF2B5EF4-FFF2-40B4-BE49-F238E27FC236}">
                <a16:creationId xmlns:a16="http://schemas.microsoft.com/office/drawing/2014/main" id="{05AA79F1-FAE3-7B90-85FE-4C240EBEA93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413241" y="606425"/>
            <a:ext cx="2292577" cy="68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41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תמונה שמכילה תרשים, קו, גופן, עלילה&#10;&#10;התיאור נוצר באופן אוטומטי">
            <a:extLst>
              <a:ext uri="{FF2B5EF4-FFF2-40B4-BE49-F238E27FC236}">
                <a16:creationId xmlns:a16="http://schemas.microsoft.com/office/drawing/2014/main" id="{C1238F8A-20B2-32C1-2CFD-1F8A3CFDE2A1}"/>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526056" y="-81887"/>
            <a:ext cx="12704810" cy="5581977"/>
          </a:xfrm>
          <a:prstGeom prst="rect">
            <a:avLst/>
          </a:prstGeom>
        </p:spPr>
      </p:pic>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תיבת טקסט 12">
            <a:extLst>
              <a:ext uri="{FF2B5EF4-FFF2-40B4-BE49-F238E27FC236}">
                <a16:creationId xmlns:a16="http://schemas.microsoft.com/office/drawing/2014/main" id="{F0A95EF9-832E-4F08-BF6F-0C628CA4F0E6}"/>
              </a:ext>
            </a:extLst>
          </p:cNvPr>
          <p:cNvSpPr txBox="1"/>
          <p:nvPr/>
        </p:nvSpPr>
        <p:spPr>
          <a:xfrm>
            <a:off x="125260" y="1499112"/>
            <a:ext cx="6175362" cy="5509200"/>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88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r>
              <a:rPr lang="he-IL"/>
              <a:t>תחרות</a:t>
            </a:r>
          </a:p>
          <a:p>
            <a:r>
              <a:rPr lang="he-IL"/>
              <a:t> זה טוב או רע?</a:t>
            </a:r>
          </a:p>
          <a:p>
            <a:endParaRPr lang="he-IL"/>
          </a:p>
        </p:txBody>
      </p:sp>
      <p:pic>
        <p:nvPicPr>
          <p:cNvPr id="4" name="תמונה 2">
            <a:extLst>
              <a:ext uri="{FF2B5EF4-FFF2-40B4-BE49-F238E27FC236}">
                <a16:creationId xmlns:a16="http://schemas.microsoft.com/office/drawing/2014/main" id="{FE3651D8-B223-00D9-AB8E-ABD823C8786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5" name="Picture 2" descr="Free photo robots with a rope">
            <a:extLst>
              <a:ext uri="{FF2B5EF4-FFF2-40B4-BE49-F238E27FC236}">
                <a16:creationId xmlns:a16="http://schemas.microsoft.com/office/drawing/2014/main" id="{EC9AB110-4686-6688-B072-4E7E5A89A1C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1708" y="1125730"/>
            <a:ext cx="7350292" cy="588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7E2A01-5DFB-F0E7-6BA5-AD160D98D84A}"/>
              </a:ext>
            </a:extLst>
          </p:cNvPr>
          <p:cNvPicPr>
            <a:picLocks noChangeAspect="1"/>
          </p:cNvPicPr>
          <p:nvPr/>
        </p:nvPicPr>
        <p:blipFill>
          <a:blip r:embed="rId3"/>
          <a:stretch>
            <a:fillRect/>
          </a:stretch>
        </p:blipFill>
        <p:spPr>
          <a:xfrm>
            <a:off x="1251263" y="1469987"/>
            <a:ext cx="9689473" cy="5385381"/>
          </a:xfrm>
          <a:prstGeom prst="rect">
            <a:avLst/>
          </a:prstGeom>
        </p:spPr>
      </p:pic>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תיבת טקסט 12">
            <a:extLst>
              <a:ext uri="{FF2B5EF4-FFF2-40B4-BE49-F238E27FC236}">
                <a16:creationId xmlns:a16="http://schemas.microsoft.com/office/drawing/2014/main" id="{F0A95EF9-832E-4F08-BF6F-0C628CA4F0E6}"/>
              </a:ext>
            </a:extLst>
          </p:cNvPr>
          <p:cNvSpPr txBox="1"/>
          <p:nvPr/>
        </p:nvSpPr>
        <p:spPr>
          <a:xfrm>
            <a:off x="2781278" y="38291"/>
            <a:ext cx="7279105" cy="1569660"/>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88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r>
              <a:rPr lang="he-IL" sz="9600"/>
              <a:t>יתרון תחרותי?</a:t>
            </a:r>
          </a:p>
        </p:txBody>
      </p:sp>
      <p:cxnSp>
        <p:nvCxnSpPr>
          <p:cNvPr id="6" name="מחבר ישר 5">
            <a:extLst>
              <a:ext uri="{FF2B5EF4-FFF2-40B4-BE49-F238E27FC236}">
                <a16:creationId xmlns:a16="http://schemas.microsoft.com/office/drawing/2014/main" id="{867158F2-E66D-4C64-A77F-7BD605D7EFC7}"/>
              </a:ext>
            </a:extLst>
          </p:cNvPr>
          <p:cNvCxnSpPr>
            <a:cxnSpLocks/>
          </p:cNvCxnSpPr>
          <p:nvPr/>
        </p:nvCxnSpPr>
        <p:spPr>
          <a:xfrm>
            <a:off x="11991975" y="110978"/>
            <a:ext cx="0" cy="657557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מחבר ישר 6">
            <a:extLst>
              <a:ext uri="{FF2B5EF4-FFF2-40B4-BE49-F238E27FC236}">
                <a16:creationId xmlns:a16="http://schemas.microsoft.com/office/drawing/2014/main" id="{C88E61F6-BB96-4BF7-B7E8-FF41B1B62D3C}"/>
              </a:ext>
            </a:extLst>
          </p:cNvPr>
          <p:cNvCxnSpPr>
            <a:cxnSpLocks/>
          </p:cNvCxnSpPr>
          <p:nvPr/>
        </p:nvCxnSpPr>
        <p:spPr>
          <a:xfrm>
            <a:off x="215770" y="6674497"/>
            <a:ext cx="1176668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מחבר ישר 7">
            <a:extLst>
              <a:ext uri="{FF2B5EF4-FFF2-40B4-BE49-F238E27FC236}">
                <a16:creationId xmlns:a16="http://schemas.microsoft.com/office/drawing/2014/main" id="{BDF28801-1B44-4ABA-A4CD-514BC9E961C0}"/>
              </a:ext>
            </a:extLst>
          </p:cNvPr>
          <p:cNvCxnSpPr>
            <a:cxnSpLocks/>
          </p:cNvCxnSpPr>
          <p:nvPr/>
        </p:nvCxnSpPr>
        <p:spPr>
          <a:xfrm>
            <a:off x="215770" y="110978"/>
            <a:ext cx="1177620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מחבר ישר 8">
            <a:extLst>
              <a:ext uri="{FF2B5EF4-FFF2-40B4-BE49-F238E27FC236}">
                <a16:creationId xmlns:a16="http://schemas.microsoft.com/office/drawing/2014/main" id="{521308A6-892B-4481-96C5-DDD1B8DEFC53}"/>
              </a:ext>
            </a:extLst>
          </p:cNvPr>
          <p:cNvCxnSpPr>
            <a:cxnSpLocks/>
          </p:cNvCxnSpPr>
          <p:nvPr/>
        </p:nvCxnSpPr>
        <p:spPr>
          <a:xfrm flipV="1">
            <a:off x="215770" y="110979"/>
            <a:ext cx="0" cy="6563518"/>
          </a:xfrm>
          <a:prstGeom prst="line">
            <a:avLst/>
          </a:prstGeom>
          <a:ln/>
        </p:spPr>
        <p:style>
          <a:lnRef idx="3">
            <a:schemeClr val="accent6"/>
          </a:lnRef>
          <a:fillRef idx="0">
            <a:schemeClr val="accent6"/>
          </a:fillRef>
          <a:effectRef idx="2">
            <a:schemeClr val="accent6"/>
          </a:effectRef>
          <a:fontRef idx="minor">
            <a:schemeClr val="tx1"/>
          </a:fontRef>
        </p:style>
      </p:cxnSp>
      <p:pic>
        <p:nvPicPr>
          <p:cNvPr id="3" name="תמונה 2">
            <a:extLst>
              <a:ext uri="{FF2B5EF4-FFF2-40B4-BE49-F238E27FC236}">
                <a16:creationId xmlns:a16="http://schemas.microsoft.com/office/drawing/2014/main" id="{C88BC7C6-BF65-6F0F-A107-1EECAAF64D8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232442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תמונה שמכילה תרשים, קו, גופן, עלילה&#10;&#10;התיאור נוצר באופן אוטומטי">
            <a:extLst>
              <a:ext uri="{FF2B5EF4-FFF2-40B4-BE49-F238E27FC236}">
                <a16:creationId xmlns:a16="http://schemas.microsoft.com/office/drawing/2014/main" id="{7035F0D9-DCAA-E622-5479-82905E4866FF}"/>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7332"/>
          <a:stretch/>
        </p:blipFill>
        <p:spPr>
          <a:xfrm>
            <a:off x="13248" y="0"/>
            <a:ext cx="12178754" cy="5350849"/>
          </a:xfrm>
          <a:prstGeom prst="rect">
            <a:avLst/>
          </a:prstGeom>
        </p:spPr>
      </p:pic>
      <p:pic>
        <p:nvPicPr>
          <p:cNvPr id="5" name="Picture 4">
            <a:extLst>
              <a:ext uri="{FF2B5EF4-FFF2-40B4-BE49-F238E27FC236}">
                <a16:creationId xmlns:a16="http://schemas.microsoft.com/office/drawing/2014/main" id="{9434AB27-BA0F-9C8B-A3BF-B0E18970187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19605" y="324932"/>
            <a:ext cx="8727815" cy="6984004"/>
          </a:xfrm>
          <a:prstGeom prst="rect">
            <a:avLst/>
          </a:prstGeom>
        </p:spPr>
      </p:pic>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תיבת טקסט 7">
            <a:extLst>
              <a:ext uri="{FF2B5EF4-FFF2-40B4-BE49-F238E27FC236}">
                <a16:creationId xmlns:a16="http://schemas.microsoft.com/office/drawing/2014/main" id="{74C1854F-7A41-4586-B064-45D0451B82E9}"/>
              </a:ext>
            </a:extLst>
          </p:cNvPr>
          <p:cNvSpPr txBox="1"/>
          <p:nvPr/>
        </p:nvSpPr>
        <p:spPr>
          <a:xfrm>
            <a:off x="194247" y="2318773"/>
            <a:ext cx="5278897" cy="3785652"/>
          </a:xfrm>
          <a:prstGeom prst="rect">
            <a:avLst/>
          </a:prstGeom>
          <a:noFill/>
          <a:effectLst>
            <a:glow rad="127000">
              <a:schemeClr val="bg1"/>
            </a:glow>
          </a:effectLst>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0" i="0" u="none" strike="noStrike" kern="1200" cap="none" spc="0" normalizeH="0" baseline="0" noProof="0">
                <a:ln>
                  <a:noFill/>
                </a:ln>
                <a:solidFill>
                  <a:srgbClr val="64B843"/>
                </a:solidFill>
                <a:effectLst>
                  <a:glow rad="177800">
                    <a:schemeClr val="bg1"/>
                  </a:glow>
                </a:effectLst>
                <a:uLnTx/>
                <a:uFillTx/>
                <a:latin typeface="Assistant ExtraBold" pitchFamily="2" charset="-79"/>
                <a:ea typeface="+mn-ea"/>
                <a:cs typeface="Assistant ExtraBold" pitchFamily="2" charset="-79"/>
              </a:rPr>
              <a:t>איך נדע מה קהל היעד שלנו צריך כך שנוכל לייצר יתרון תחרותי?</a:t>
            </a:r>
          </a:p>
        </p:txBody>
      </p:sp>
      <p:pic>
        <p:nvPicPr>
          <p:cNvPr id="3" name="תמונה 2">
            <a:extLst>
              <a:ext uri="{FF2B5EF4-FFF2-40B4-BE49-F238E27FC236}">
                <a16:creationId xmlns:a16="http://schemas.microsoft.com/office/drawing/2014/main" id="{71D1F636-7D55-5464-6B06-872FCCCA009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260607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תמונה שמכילה תרשים, קו, גופן, עלילה&#10;&#10;התיאור נוצר באופן אוטומטי">
            <a:extLst>
              <a:ext uri="{FF2B5EF4-FFF2-40B4-BE49-F238E27FC236}">
                <a16:creationId xmlns:a16="http://schemas.microsoft.com/office/drawing/2014/main" id="{E7DDB27B-7418-F8C6-651F-C590FF479302}"/>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7332"/>
          <a:stretch/>
        </p:blipFill>
        <p:spPr>
          <a:xfrm>
            <a:off x="-186779" y="171450"/>
            <a:ext cx="12178754" cy="5350849"/>
          </a:xfrm>
          <a:prstGeom prst="rect">
            <a:avLst/>
          </a:prstGeom>
        </p:spPr>
      </p:pic>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תיבת טקסט 12">
            <a:extLst>
              <a:ext uri="{FF2B5EF4-FFF2-40B4-BE49-F238E27FC236}">
                <a16:creationId xmlns:a16="http://schemas.microsoft.com/office/drawing/2014/main" id="{F0A95EF9-832E-4F08-BF6F-0C628CA4F0E6}"/>
              </a:ext>
            </a:extLst>
          </p:cNvPr>
          <p:cNvSpPr txBox="1"/>
          <p:nvPr/>
        </p:nvSpPr>
        <p:spPr>
          <a:xfrm>
            <a:off x="1071091" y="2388735"/>
            <a:ext cx="6602125" cy="5401479"/>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115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r>
              <a:rPr lang="he-IL"/>
              <a:t>נשאל </a:t>
            </a:r>
            <a:r>
              <a:rPr lang="he-IL" err="1"/>
              <a:t>אותם.ן</a:t>
            </a:r>
            <a:r>
              <a:rPr lang="he-IL"/>
              <a:t>!</a:t>
            </a:r>
          </a:p>
          <a:p>
            <a:endParaRPr lang="he-IL"/>
          </a:p>
        </p:txBody>
      </p:sp>
      <p:cxnSp>
        <p:nvCxnSpPr>
          <p:cNvPr id="6" name="מחבר ישר 5">
            <a:extLst>
              <a:ext uri="{FF2B5EF4-FFF2-40B4-BE49-F238E27FC236}">
                <a16:creationId xmlns:a16="http://schemas.microsoft.com/office/drawing/2014/main" id="{867158F2-E66D-4C64-A77F-7BD605D7EFC7}"/>
              </a:ext>
            </a:extLst>
          </p:cNvPr>
          <p:cNvCxnSpPr>
            <a:cxnSpLocks/>
          </p:cNvCxnSpPr>
          <p:nvPr/>
        </p:nvCxnSpPr>
        <p:spPr>
          <a:xfrm>
            <a:off x="11991975" y="110978"/>
            <a:ext cx="0" cy="657557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מחבר ישר 6">
            <a:extLst>
              <a:ext uri="{FF2B5EF4-FFF2-40B4-BE49-F238E27FC236}">
                <a16:creationId xmlns:a16="http://schemas.microsoft.com/office/drawing/2014/main" id="{C88E61F6-BB96-4BF7-B7E8-FF41B1B62D3C}"/>
              </a:ext>
            </a:extLst>
          </p:cNvPr>
          <p:cNvCxnSpPr>
            <a:cxnSpLocks/>
          </p:cNvCxnSpPr>
          <p:nvPr/>
        </p:nvCxnSpPr>
        <p:spPr>
          <a:xfrm>
            <a:off x="215770" y="6674497"/>
            <a:ext cx="1176668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מחבר ישר 7">
            <a:extLst>
              <a:ext uri="{FF2B5EF4-FFF2-40B4-BE49-F238E27FC236}">
                <a16:creationId xmlns:a16="http://schemas.microsoft.com/office/drawing/2014/main" id="{BDF28801-1B44-4ABA-A4CD-514BC9E961C0}"/>
              </a:ext>
            </a:extLst>
          </p:cNvPr>
          <p:cNvCxnSpPr>
            <a:cxnSpLocks/>
          </p:cNvCxnSpPr>
          <p:nvPr/>
        </p:nvCxnSpPr>
        <p:spPr>
          <a:xfrm>
            <a:off x="215770" y="110978"/>
            <a:ext cx="1177620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מחבר ישר 8">
            <a:extLst>
              <a:ext uri="{FF2B5EF4-FFF2-40B4-BE49-F238E27FC236}">
                <a16:creationId xmlns:a16="http://schemas.microsoft.com/office/drawing/2014/main" id="{521308A6-892B-4481-96C5-DDD1B8DEFC53}"/>
              </a:ext>
            </a:extLst>
          </p:cNvPr>
          <p:cNvCxnSpPr>
            <a:cxnSpLocks/>
          </p:cNvCxnSpPr>
          <p:nvPr/>
        </p:nvCxnSpPr>
        <p:spPr>
          <a:xfrm flipV="1">
            <a:off x="215770" y="110979"/>
            <a:ext cx="0" cy="6563518"/>
          </a:xfrm>
          <a:prstGeom prst="line">
            <a:avLst/>
          </a:prstGeom>
          <a:ln/>
        </p:spPr>
        <p:style>
          <a:lnRef idx="3">
            <a:schemeClr val="accent6"/>
          </a:lnRef>
          <a:fillRef idx="0">
            <a:schemeClr val="accent6"/>
          </a:fillRef>
          <a:effectRef idx="2">
            <a:schemeClr val="accent6"/>
          </a:effectRef>
          <a:fontRef idx="minor">
            <a:schemeClr val="tx1"/>
          </a:fontRef>
        </p:style>
      </p:cxnSp>
      <p:pic>
        <p:nvPicPr>
          <p:cNvPr id="3" name="תמונה 2">
            <a:extLst>
              <a:ext uri="{FF2B5EF4-FFF2-40B4-BE49-F238E27FC236}">
                <a16:creationId xmlns:a16="http://schemas.microsoft.com/office/drawing/2014/main" id="{13B1D3C8-5DE4-4191-6C45-F54DFD25B1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2052" name="Picture 4" descr="Robot character with a mobile">
            <a:extLst>
              <a:ext uri="{FF2B5EF4-FFF2-40B4-BE49-F238E27FC236}">
                <a16:creationId xmlns:a16="http://schemas.microsoft.com/office/drawing/2014/main" id="{2C60CACD-186C-E9F0-7CCD-FE72066E659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1450" y="352785"/>
            <a:ext cx="4772025"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85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pic>
        <p:nvPicPr>
          <p:cNvPr id="5" name="Picture 4" descr="תמונה שמכילה תרשים, קו, גופן, עלילה&#10;&#10;התיאור נוצר באופן אוטומטי">
            <a:extLst>
              <a:ext uri="{FF2B5EF4-FFF2-40B4-BE49-F238E27FC236}">
                <a16:creationId xmlns:a16="http://schemas.microsoft.com/office/drawing/2014/main" id="{923A3B8C-584C-9804-ADEC-0221E87409EB}"/>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7332"/>
          <a:stretch/>
        </p:blipFill>
        <p:spPr>
          <a:xfrm>
            <a:off x="0" y="-158158"/>
            <a:ext cx="12178754" cy="5350849"/>
          </a:xfrm>
          <a:prstGeom prst="rect">
            <a:avLst/>
          </a:prstGeom>
        </p:spPr>
      </p:pic>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תיבת טקסט 12">
            <a:extLst>
              <a:ext uri="{FF2B5EF4-FFF2-40B4-BE49-F238E27FC236}">
                <a16:creationId xmlns:a16="http://schemas.microsoft.com/office/drawing/2014/main" id="{F0A95EF9-832E-4F08-BF6F-0C628CA4F0E6}"/>
              </a:ext>
            </a:extLst>
          </p:cNvPr>
          <p:cNvSpPr txBox="1"/>
          <p:nvPr/>
        </p:nvSpPr>
        <p:spPr>
          <a:xfrm>
            <a:off x="5697514" y="837560"/>
            <a:ext cx="6635376" cy="1862048"/>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115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r>
              <a:rPr lang="he-IL"/>
              <a:t>סקר שוק</a:t>
            </a:r>
          </a:p>
        </p:txBody>
      </p:sp>
      <p:pic>
        <p:nvPicPr>
          <p:cNvPr id="2" name="Picture 1">
            <a:extLst>
              <a:ext uri="{FF2B5EF4-FFF2-40B4-BE49-F238E27FC236}">
                <a16:creationId xmlns:a16="http://schemas.microsoft.com/office/drawing/2014/main" id="{6C3FE515-E6AC-FF91-61C5-E4E22768B4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850573" y="2853192"/>
            <a:ext cx="5309799" cy="1078553"/>
          </a:xfrm>
          <a:prstGeom prst="rect">
            <a:avLst/>
          </a:prstGeom>
        </p:spPr>
      </p:pic>
      <p:pic>
        <p:nvPicPr>
          <p:cNvPr id="10" name="תמונה 2">
            <a:extLst>
              <a:ext uri="{FF2B5EF4-FFF2-40B4-BE49-F238E27FC236}">
                <a16:creationId xmlns:a16="http://schemas.microsoft.com/office/drawing/2014/main" id="{043F36C0-080A-73A0-12E0-06F27A31657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1026" name="Picture 2" descr="Smartphone artificial intelligence, futuristic communication network technology">
            <a:extLst>
              <a:ext uri="{FF2B5EF4-FFF2-40B4-BE49-F238E27FC236}">
                <a16:creationId xmlns:a16="http://schemas.microsoft.com/office/drawing/2014/main" id="{3B3D4542-EBC0-117C-37D5-902844468CFB}"/>
              </a:ext>
            </a:extLst>
          </p:cNvPr>
          <p:cNvPicPr>
            <a:picLocks noChangeAspect="1" noChangeArrowheads="1"/>
          </p:cNvPicPr>
          <p:nvPr/>
        </p:nvPicPr>
        <p:blipFill>
          <a:blip r:embed="rId8">
            <a:clrChange>
              <a:clrFrom>
                <a:srgbClr val="D8D8D8"/>
              </a:clrFrom>
              <a:clrTo>
                <a:srgbClr val="D8D8D8">
                  <a:alpha val="0"/>
                </a:srgbClr>
              </a:clrTo>
            </a:clrChange>
            <a:extLst>
              <a:ext uri="{28A0092B-C50C-407E-A947-70E740481C1C}">
                <a14:useLocalDpi xmlns:a14="http://schemas.microsoft.com/office/drawing/2010/main" val="0"/>
              </a:ext>
            </a:extLst>
          </a:blip>
          <a:srcRect/>
          <a:stretch>
            <a:fillRect/>
          </a:stretch>
        </p:blipFill>
        <p:spPr bwMode="auto">
          <a:xfrm>
            <a:off x="-22356" y="-16142"/>
            <a:ext cx="6892388" cy="68923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F8CE876-F32F-051F-C55F-0DA52B8566D7}"/>
              </a:ext>
            </a:extLst>
          </p:cNvPr>
          <p:cNvPicPr>
            <a:picLocks noChangeAspect="1"/>
          </p:cNvPicPr>
          <p:nvPr/>
        </p:nvPicPr>
        <p:blipFill>
          <a:blip r:embed="rId9"/>
          <a:stretch>
            <a:fillRect/>
          </a:stretch>
        </p:blipFill>
        <p:spPr>
          <a:xfrm>
            <a:off x="7841691" y="4113982"/>
            <a:ext cx="2464585" cy="2464585"/>
          </a:xfrm>
          <a:prstGeom prst="rect">
            <a:avLst/>
          </a:prstGeom>
        </p:spPr>
      </p:pic>
    </p:spTree>
    <p:extLst>
      <p:ext uri="{BB962C8B-B14F-4D97-AF65-F5344CB8AC3E}">
        <p14:creationId xmlns:p14="http://schemas.microsoft.com/office/powerpoint/2010/main" val="127540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תמונה שמכילה תרשים, קו, גופן, עלילה&#10;&#10;התיאור נוצר באופן אוטומטי">
            <a:extLst>
              <a:ext uri="{FF2B5EF4-FFF2-40B4-BE49-F238E27FC236}">
                <a16:creationId xmlns:a16="http://schemas.microsoft.com/office/drawing/2014/main" id="{033807EB-009B-209B-85D9-E4E3861DD8A2}"/>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14575" y="-194623"/>
            <a:ext cx="12217497" cy="5367871"/>
          </a:xfrm>
          <a:prstGeom prst="rect">
            <a:avLst/>
          </a:prstGeom>
        </p:spPr>
      </p:pic>
      <p:sp>
        <p:nvSpPr>
          <p:cNvPr id="6" name="תיבת טקסט 5">
            <a:extLst>
              <a:ext uri="{FF2B5EF4-FFF2-40B4-BE49-F238E27FC236}">
                <a16:creationId xmlns:a16="http://schemas.microsoft.com/office/drawing/2014/main" id="{36C61562-BAFB-4E4F-86D3-EA851444B78F}"/>
              </a:ext>
            </a:extLst>
          </p:cNvPr>
          <p:cNvSpPr txBox="1"/>
          <p:nvPr/>
        </p:nvSpPr>
        <p:spPr>
          <a:xfrm>
            <a:off x="6094173" y="638027"/>
            <a:ext cx="5332476" cy="230832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נשאל את רובי</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7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sp>
        <p:nvSpPr>
          <p:cNvPr id="9" name="TextBox 8">
            <a:extLst>
              <a:ext uri="{FF2B5EF4-FFF2-40B4-BE49-F238E27FC236}">
                <a16:creationId xmlns:a16="http://schemas.microsoft.com/office/drawing/2014/main" id="{F2A70994-133B-19E9-DC6E-88D1F6E9D4C1}"/>
              </a:ext>
            </a:extLst>
          </p:cNvPr>
          <p:cNvSpPr txBox="1"/>
          <p:nvPr/>
        </p:nvSpPr>
        <p:spPr>
          <a:xfrm>
            <a:off x="535578" y="1720840"/>
            <a:ext cx="11037384" cy="1938992"/>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88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pPr marL="457200" indent="-457200" algn="r">
              <a:buFont typeface="Arial" panose="020B0604020202020204" pitchFamily="34" charset="0"/>
              <a:buChar char="•"/>
            </a:pPr>
            <a:r>
              <a:rPr lang="he-IL" sz="4000"/>
              <a:t>כתוב לי שאלות לסקר שוק לקראת פתיחת פיצרייה</a:t>
            </a:r>
          </a:p>
          <a:p>
            <a:pPr marL="457200" indent="-457200" algn="r">
              <a:buFont typeface="Arial" panose="020B0604020202020204" pitchFamily="34" charset="0"/>
              <a:buChar char="•"/>
            </a:pPr>
            <a:r>
              <a:rPr lang="he-IL" sz="4000"/>
              <a:t>מה חשוב ללקוחות כשהם נכנסים לפיצרייה</a:t>
            </a:r>
          </a:p>
          <a:p>
            <a:pPr marL="457200" indent="-457200" algn="r">
              <a:buFont typeface="Arial" panose="020B0604020202020204" pitchFamily="34" charset="0"/>
              <a:buChar char="•"/>
            </a:pPr>
            <a:r>
              <a:rPr lang="he-IL" sz="4000"/>
              <a:t>מה הטעמים האהובים של פיצה צמחונית?</a:t>
            </a:r>
          </a:p>
        </p:txBody>
      </p:sp>
      <p:pic>
        <p:nvPicPr>
          <p:cNvPr id="10" name="Picture 9">
            <a:extLst>
              <a:ext uri="{FF2B5EF4-FFF2-40B4-BE49-F238E27FC236}">
                <a16:creationId xmlns:a16="http://schemas.microsoft.com/office/drawing/2014/main" id="{8FA1A867-A949-2806-E021-091CF7E58687}"/>
              </a:ext>
            </a:extLst>
          </p:cNvPr>
          <p:cNvPicPr>
            <a:picLocks noChangeAspect="1"/>
          </p:cNvPicPr>
          <p:nvPr/>
        </p:nvPicPr>
        <p:blipFill>
          <a:blip r:embed="rId5"/>
          <a:stretch>
            <a:fillRect/>
          </a:stretch>
        </p:blipFill>
        <p:spPr>
          <a:xfrm>
            <a:off x="5461091" y="5064506"/>
            <a:ext cx="3143833" cy="638591"/>
          </a:xfrm>
          <a:prstGeom prst="rect">
            <a:avLst/>
          </a:prstGeom>
        </p:spPr>
      </p:pic>
      <p:pic>
        <p:nvPicPr>
          <p:cNvPr id="13" name="תמונה 2">
            <a:extLst>
              <a:ext uri="{FF2B5EF4-FFF2-40B4-BE49-F238E27FC236}">
                <a16:creationId xmlns:a16="http://schemas.microsoft.com/office/drawing/2014/main" id="{A5FDD0BF-CB6C-5BAA-5CF8-024792DBDEF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7" name="Picture 6">
            <a:extLst>
              <a:ext uri="{FF2B5EF4-FFF2-40B4-BE49-F238E27FC236}">
                <a16:creationId xmlns:a16="http://schemas.microsoft.com/office/drawing/2014/main" id="{A605EA8B-C90B-860E-069E-13F7F6379F88}"/>
              </a:ext>
            </a:extLst>
          </p:cNvPr>
          <p:cNvPicPr>
            <a:picLocks noChangeAspect="1"/>
          </p:cNvPicPr>
          <p:nvPr/>
        </p:nvPicPr>
        <p:blipFill>
          <a:blip r:embed="rId7"/>
          <a:stretch>
            <a:fillRect/>
          </a:stretch>
        </p:blipFill>
        <p:spPr>
          <a:xfrm>
            <a:off x="8781308" y="4164101"/>
            <a:ext cx="2439403" cy="2439403"/>
          </a:xfrm>
          <a:prstGeom prst="rect">
            <a:avLst/>
          </a:prstGeom>
        </p:spPr>
      </p:pic>
      <p:pic>
        <p:nvPicPr>
          <p:cNvPr id="5" name="Picture 2" descr="Investing in Technology in Anticipation of Tomorrow's Pizza Industry - PMQ  Pizza Magazine">
            <a:extLst>
              <a:ext uri="{FF2B5EF4-FFF2-40B4-BE49-F238E27FC236}">
                <a16:creationId xmlns:a16="http://schemas.microsoft.com/office/drawing/2014/main" id="{7BE31A62-A636-9FF7-12D9-66C2DFFF679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65351" y="2675689"/>
            <a:ext cx="3835435" cy="383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00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תמונה שמכילה תרשים, קו, גופן, עלילה&#10;&#10;התיאור נוצר באופן אוטומטי">
            <a:extLst>
              <a:ext uri="{FF2B5EF4-FFF2-40B4-BE49-F238E27FC236}">
                <a16:creationId xmlns:a16="http://schemas.microsoft.com/office/drawing/2014/main" id="{C707F660-C6A1-DB4A-3668-1338E890B0A6}"/>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0" y="-158158"/>
            <a:ext cx="12178754" cy="5350849"/>
          </a:xfrm>
          <a:prstGeom prst="rect">
            <a:avLst/>
          </a:prstGeom>
        </p:spPr>
      </p:pic>
      <p:sp>
        <p:nvSpPr>
          <p:cNvPr id="4" name="תיבת טקסט 3">
            <a:extLst>
              <a:ext uri="{FF2B5EF4-FFF2-40B4-BE49-F238E27FC236}">
                <a16:creationId xmlns:a16="http://schemas.microsoft.com/office/drawing/2014/main" id="{EDB1E521-4E72-4492-9CC4-D5C9475EEF27}"/>
              </a:ext>
            </a:extLst>
          </p:cNvPr>
          <p:cNvSpPr txBox="1"/>
          <p:nvPr/>
        </p:nvSpPr>
        <p:spPr>
          <a:xfrm>
            <a:off x="5075033" y="2151727"/>
            <a:ext cx="6813252" cy="3939540"/>
          </a:xfrm>
          <a:prstGeom prst="rect">
            <a:avLst/>
          </a:prstGeom>
          <a:noFill/>
        </p:spPr>
        <p:txBody>
          <a:bodyPr wrap="square">
            <a:spAutoFit/>
          </a:bodyPr>
          <a:lstStyle/>
          <a:p>
            <a:pPr algn="ctr"/>
            <a:r>
              <a:rPr lang="he-IL" sz="6600" dirty="0">
                <a:solidFill>
                  <a:srgbClr val="64B843"/>
                </a:solidFill>
                <a:latin typeface="Assistant ExtraBold" pitchFamily="2" charset="-79"/>
                <a:cs typeface="Assistant ExtraBold" pitchFamily="2" charset="-79"/>
              </a:rPr>
              <a:t>טופס גוגל לסקר</a:t>
            </a:r>
          </a:p>
          <a:p>
            <a:pPr algn="ctr"/>
            <a:r>
              <a:rPr lang="he-IL" sz="4000" dirty="0">
                <a:solidFill>
                  <a:srgbClr val="64B843"/>
                </a:solidFill>
                <a:latin typeface="Assistant ExtraBold" pitchFamily="2" charset="-79"/>
                <a:cs typeface="Assistant ExtraBold" pitchFamily="2" charset="-79"/>
              </a:rPr>
              <a:t>לאחר ההצעות שקיבלתן מרובי, נסחו סקר שוק קצר לצורך הקמת פיצרייה </a:t>
            </a:r>
            <a:r>
              <a:rPr lang="he-IL" sz="4000">
                <a:solidFill>
                  <a:srgbClr val="64B843"/>
                </a:solidFill>
                <a:latin typeface="Assistant ExtraBold" pitchFamily="2" charset="-79"/>
                <a:cs typeface="Assistant ExtraBold" pitchFamily="2" charset="-79"/>
              </a:rPr>
              <a:t>בשכונה שבחרתם/ן.</a:t>
            </a:r>
          </a:p>
          <a:p>
            <a:pPr algn="ctr"/>
            <a:r>
              <a:rPr lang="he-IL" sz="3200" dirty="0">
                <a:solidFill>
                  <a:srgbClr val="64B843"/>
                </a:solidFill>
                <a:latin typeface="Assistant ExtraBold" pitchFamily="2" charset="-79"/>
                <a:cs typeface="Assistant ExtraBold" pitchFamily="2" charset="-79"/>
              </a:rPr>
              <a:t>(לא יותר מ-5 או 6 שאלות קצרות,</a:t>
            </a:r>
            <a:br>
              <a:rPr lang="en-US" sz="3200" dirty="0">
                <a:solidFill>
                  <a:srgbClr val="64B843"/>
                </a:solidFill>
                <a:latin typeface="Assistant ExtraBold" pitchFamily="2" charset="-79"/>
                <a:cs typeface="Assistant ExtraBold" pitchFamily="2" charset="-79"/>
              </a:rPr>
            </a:br>
            <a:r>
              <a:rPr lang="he-IL" sz="3200" dirty="0">
                <a:solidFill>
                  <a:srgbClr val="64B843"/>
                </a:solidFill>
                <a:latin typeface="Assistant ExtraBold" pitchFamily="2" charset="-79"/>
                <a:cs typeface="Assistant ExtraBold" pitchFamily="2" charset="-79"/>
              </a:rPr>
              <a:t>עדיפות לשאלות אמריקאיות)</a:t>
            </a:r>
            <a:endParaRPr lang="he-IL" sz="3200" dirty="0">
              <a:solidFill>
                <a:srgbClr val="64B843"/>
              </a:solidFill>
            </a:endParaRPr>
          </a:p>
        </p:txBody>
      </p:sp>
      <p:pic>
        <p:nvPicPr>
          <p:cNvPr id="8" name="Picture 7">
            <a:extLst>
              <a:ext uri="{FF2B5EF4-FFF2-40B4-BE49-F238E27FC236}">
                <a16:creationId xmlns:a16="http://schemas.microsoft.com/office/drawing/2014/main" id="{192D6EE5-BB8B-5EE6-05CF-C83DFDD05CEB}"/>
              </a:ext>
            </a:extLst>
          </p:cNvPr>
          <p:cNvPicPr>
            <a:picLocks noChangeAspect="1"/>
          </p:cNvPicPr>
          <p:nvPr/>
        </p:nvPicPr>
        <p:blipFill>
          <a:blip r:embed="rId5"/>
          <a:stretch>
            <a:fillRect/>
          </a:stretch>
        </p:blipFill>
        <p:spPr>
          <a:xfrm>
            <a:off x="1214621" y="5130336"/>
            <a:ext cx="3486546" cy="1290022"/>
          </a:xfrm>
          <a:prstGeom prst="rect">
            <a:avLst/>
          </a:prstGeom>
        </p:spPr>
      </p:pic>
      <p:pic>
        <p:nvPicPr>
          <p:cNvPr id="9" name="תמונה 2">
            <a:extLst>
              <a:ext uri="{FF2B5EF4-FFF2-40B4-BE49-F238E27FC236}">
                <a16:creationId xmlns:a16="http://schemas.microsoft.com/office/drawing/2014/main" id="{FAFCC6C3-C5D1-F8AF-6F97-A29DCC7BA2F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12" name="Picture 11">
            <a:extLst>
              <a:ext uri="{FF2B5EF4-FFF2-40B4-BE49-F238E27FC236}">
                <a16:creationId xmlns:a16="http://schemas.microsoft.com/office/drawing/2014/main" id="{18A39206-F497-BE97-9702-3F03053F3857}"/>
              </a:ext>
            </a:extLst>
          </p:cNvPr>
          <p:cNvPicPr>
            <a:picLocks noChangeAspect="1"/>
          </p:cNvPicPr>
          <p:nvPr/>
        </p:nvPicPr>
        <p:blipFill>
          <a:blip r:embed="rId7"/>
          <a:stretch>
            <a:fillRect/>
          </a:stretch>
        </p:blipFill>
        <p:spPr>
          <a:xfrm>
            <a:off x="1019841" y="1411309"/>
            <a:ext cx="3939540" cy="3939540"/>
          </a:xfrm>
          <a:prstGeom prst="rect">
            <a:avLst/>
          </a:prstGeom>
        </p:spPr>
      </p:pic>
    </p:spTree>
    <p:extLst>
      <p:ext uri="{BB962C8B-B14F-4D97-AF65-F5344CB8AC3E}">
        <p14:creationId xmlns:p14="http://schemas.microsoft.com/office/powerpoint/2010/main" val="98427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תמונה שמכילה תרשים, קו, גופן, עלילה&#10;&#10;התיאור נוצר באופן אוטומטי">
            <a:extLst>
              <a:ext uri="{FF2B5EF4-FFF2-40B4-BE49-F238E27FC236}">
                <a16:creationId xmlns:a16="http://schemas.microsoft.com/office/drawing/2014/main" id="{C707F660-C6A1-DB4A-3668-1338E890B0A6}"/>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0" y="-158158"/>
            <a:ext cx="12178754" cy="5350849"/>
          </a:xfrm>
          <a:prstGeom prst="rect">
            <a:avLst/>
          </a:prstGeom>
        </p:spPr>
      </p:pic>
      <p:sp>
        <p:nvSpPr>
          <p:cNvPr id="4" name="תיבת טקסט 3">
            <a:extLst>
              <a:ext uri="{FF2B5EF4-FFF2-40B4-BE49-F238E27FC236}">
                <a16:creationId xmlns:a16="http://schemas.microsoft.com/office/drawing/2014/main" id="{EDB1E521-4E72-4492-9CC4-D5C9475EEF27}"/>
              </a:ext>
            </a:extLst>
          </p:cNvPr>
          <p:cNvSpPr txBox="1"/>
          <p:nvPr/>
        </p:nvSpPr>
        <p:spPr>
          <a:xfrm>
            <a:off x="5056352" y="2619728"/>
            <a:ext cx="6813252" cy="3785652"/>
          </a:xfrm>
          <a:prstGeom prst="rect">
            <a:avLst/>
          </a:prstGeom>
          <a:noFill/>
        </p:spPr>
        <p:txBody>
          <a:bodyPr wrap="square">
            <a:spAutoFit/>
          </a:bodyPr>
          <a:lstStyle/>
          <a:p>
            <a:pPr algn="ctr"/>
            <a:r>
              <a:rPr lang="he-IL" sz="4800">
                <a:solidFill>
                  <a:srgbClr val="64B843"/>
                </a:solidFill>
                <a:latin typeface="Assistant ExtraBold" pitchFamily="2" charset="-79"/>
                <a:cs typeface="Assistant ExtraBold" pitchFamily="2" charset="-79"/>
              </a:rPr>
              <a:t>לאחר שסיימתן, שלחו הסקרים בקבוצת </a:t>
            </a:r>
            <a:r>
              <a:rPr lang="he-IL" sz="4800" err="1">
                <a:solidFill>
                  <a:srgbClr val="64B843"/>
                </a:solidFill>
                <a:latin typeface="Assistant ExtraBold" pitchFamily="2" charset="-79"/>
                <a:cs typeface="Assistant ExtraBold" pitchFamily="2" charset="-79"/>
              </a:rPr>
              <a:t>הוואטסאפ</a:t>
            </a:r>
            <a:r>
              <a:rPr lang="he-IL" sz="4800">
                <a:solidFill>
                  <a:srgbClr val="64B843"/>
                </a:solidFill>
                <a:latin typeface="Assistant ExtraBold" pitchFamily="2" charset="-79"/>
                <a:cs typeface="Assistant ExtraBold" pitchFamily="2" charset="-79"/>
              </a:rPr>
              <a:t> המשותפת וכולנו נענה עליהם כמה דקות בכיתה</a:t>
            </a:r>
            <a:endParaRPr lang="he-IL" sz="4800">
              <a:solidFill>
                <a:srgbClr val="64B843"/>
              </a:solidFill>
            </a:endParaRPr>
          </a:p>
        </p:txBody>
      </p:sp>
      <p:pic>
        <p:nvPicPr>
          <p:cNvPr id="1026" name="Picture 2">
            <a:extLst>
              <a:ext uri="{FF2B5EF4-FFF2-40B4-BE49-F238E27FC236}">
                <a16:creationId xmlns:a16="http://schemas.microsoft.com/office/drawing/2014/main" id="{090F728F-2229-F685-6EDB-AF68482DE4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761" y="1143178"/>
            <a:ext cx="4211442" cy="5262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92D6EE5-BB8B-5EE6-05CF-C83DFDD05CEB}"/>
              </a:ext>
            </a:extLst>
          </p:cNvPr>
          <p:cNvPicPr>
            <a:picLocks noChangeAspect="1"/>
          </p:cNvPicPr>
          <p:nvPr/>
        </p:nvPicPr>
        <p:blipFill>
          <a:blip r:embed="rId6"/>
          <a:stretch>
            <a:fillRect/>
          </a:stretch>
        </p:blipFill>
        <p:spPr>
          <a:xfrm>
            <a:off x="898209" y="4788744"/>
            <a:ext cx="3486546" cy="1290022"/>
          </a:xfrm>
          <a:prstGeom prst="rect">
            <a:avLst/>
          </a:prstGeom>
        </p:spPr>
      </p:pic>
      <p:pic>
        <p:nvPicPr>
          <p:cNvPr id="9" name="תמונה 2">
            <a:extLst>
              <a:ext uri="{FF2B5EF4-FFF2-40B4-BE49-F238E27FC236}">
                <a16:creationId xmlns:a16="http://schemas.microsoft.com/office/drawing/2014/main" id="{FAFCC6C3-C5D1-F8AF-6F97-A29DCC7BA2F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2965331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תמונה שמכילה תרשים, קו, גופן, עלילה&#10;&#10;התיאור נוצר באופן אוטומטי">
            <a:extLst>
              <a:ext uri="{FF2B5EF4-FFF2-40B4-BE49-F238E27FC236}">
                <a16:creationId xmlns:a16="http://schemas.microsoft.com/office/drawing/2014/main" id="{C707F660-C6A1-DB4A-3668-1338E890B0A6}"/>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0" y="-158158"/>
            <a:ext cx="12178754" cy="5350849"/>
          </a:xfrm>
          <a:prstGeom prst="rect">
            <a:avLst/>
          </a:prstGeom>
        </p:spPr>
      </p:pic>
      <p:sp>
        <p:nvSpPr>
          <p:cNvPr id="4" name="תיבת טקסט 3">
            <a:extLst>
              <a:ext uri="{FF2B5EF4-FFF2-40B4-BE49-F238E27FC236}">
                <a16:creationId xmlns:a16="http://schemas.microsoft.com/office/drawing/2014/main" id="{EDB1E521-4E72-4492-9CC4-D5C9475EEF27}"/>
              </a:ext>
            </a:extLst>
          </p:cNvPr>
          <p:cNvSpPr txBox="1"/>
          <p:nvPr/>
        </p:nvSpPr>
        <p:spPr>
          <a:xfrm>
            <a:off x="5056352" y="2763420"/>
            <a:ext cx="6813252" cy="1569660"/>
          </a:xfrm>
          <a:prstGeom prst="rect">
            <a:avLst/>
          </a:prstGeom>
          <a:noFill/>
        </p:spPr>
        <p:txBody>
          <a:bodyPr wrap="square">
            <a:spAutoFit/>
          </a:bodyPr>
          <a:lstStyle/>
          <a:p>
            <a:pPr algn="ctr"/>
            <a:r>
              <a:rPr lang="he-IL" sz="9600">
                <a:solidFill>
                  <a:srgbClr val="64B843"/>
                </a:solidFill>
                <a:latin typeface="Assistant ExtraBold" pitchFamily="2" charset="-79"/>
                <a:cs typeface="Assistant ExtraBold" pitchFamily="2" charset="-79"/>
              </a:rPr>
              <a:t>מה יצא?</a:t>
            </a:r>
            <a:endParaRPr lang="he-IL" sz="9600">
              <a:solidFill>
                <a:srgbClr val="64B843"/>
              </a:solidFill>
            </a:endParaRPr>
          </a:p>
        </p:txBody>
      </p:sp>
      <p:pic>
        <p:nvPicPr>
          <p:cNvPr id="1026" name="Picture 2">
            <a:extLst>
              <a:ext uri="{FF2B5EF4-FFF2-40B4-BE49-F238E27FC236}">
                <a16:creationId xmlns:a16="http://schemas.microsoft.com/office/drawing/2014/main" id="{090F728F-2229-F685-6EDB-AF68482DE4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697" y="863728"/>
            <a:ext cx="5054587" cy="6315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92D6EE5-BB8B-5EE6-05CF-C83DFDD05CEB}"/>
              </a:ext>
            </a:extLst>
          </p:cNvPr>
          <p:cNvPicPr>
            <a:picLocks noChangeAspect="1"/>
          </p:cNvPicPr>
          <p:nvPr/>
        </p:nvPicPr>
        <p:blipFill>
          <a:blip r:embed="rId6"/>
          <a:stretch>
            <a:fillRect/>
          </a:stretch>
        </p:blipFill>
        <p:spPr>
          <a:xfrm>
            <a:off x="1214621" y="5192691"/>
            <a:ext cx="3486546" cy="1290022"/>
          </a:xfrm>
          <a:prstGeom prst="rect">
            <a:avLst/>
          </a:prstGeom>
        </p:spPr>
      </p:pic>
      <p:pic>
        <p:nvPicPr>
          <p:cNvPr id="9" name="תמונה 2">
            <a:extLst>
              <a:ext uri="{FF2B5EF4-FFF2-40B4-BE49-F238E27FC236}">
                <a16:creationId xmlns:a16="http://schemas.microsoft.com/office/drawing/2014/main" id="{FAFCC6C3-C5D1-F8AF-6F97-A29DCC7BA2F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4060554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תמונה שמכילה תרשים, קו, גופן, עלילה&#10;&#10;התיאור נוצר באופן אוטומטי">
            <a:extLst>
              <a:ext uri="{FF2B5EF4-FFF2-40B4-BE49-F238E27FC236}">
                <a16:creationId xmlns:a16="http://schemas.microsoft.com/office/drawing/2014/main" id="{11DE496B-73E1-F2E9-6330-CE254935ADB9}"/>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0" y="-158158"/>
            <a:ext cx="12178754" cy="5350849"/>
          </a:xfrm>
          <a:prstGeom prst="rect">
            <a:avLst/>
          </a:prstGeom>
        </p:spPr>
      </p:pic>
      <p:pic>
        <p:nvPicPr>
          <p:cNvPr id="1026" name="Picture 2" descr="Free photo set of hands with thumbs up">
            <a:extLst>
              <a:ext uri="{FF2B5EF4-FFF2-40B4-BE49-F238E27FC236}">
                <a16:creationId xmlns:a16="http://schemas.microsoft.com/office/drawing/2014/main" id="{BAC6E682-135D-0C43-980F-337E9E28B940}"/>
              </a:ext>
            </a:extLst>
          </p:cNvPr>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6963" y="-212063"/>
            <a:ext cx="10613572" cy="7070063"/>
          </a:xfrm>
          <a:prstGeom prst="rect">
            <a:avLst/>
          </a:prstGeom>
          <a:noFill/>
          <a:extLst>
            <a:ext uri="{909E8E84-426E-40DD-AFC4-6F175D3DCCD1}">
              <a14:hiddenFill xmlns:a14="http://schemas.microsoft.com/office/drawing/2010/main">
                <a:solidFill>
                  <a:srgbClr val="FFFFFF"/>
                </a:solidFill>
              </a14:hiddenFill>
            </a:ext>
          </a:extLst>
        </p:spPr>
      </p:pic>
      <p:sp>
        <p:nvSpPr>
          <p:cNvPr id="7" name="כותרת 1">
            <a:extLst>
              <a:ext uri="{FF2B5EF4-FFF2-40B4-BE49-F238E27FC236}">
                <a16:creationId xmlns:a16="http://schemas.microsoft.com/office/drawing/2014/main" id="{30963F6F-DF42-4C45-8DE7-8224B6F7E803}"/>
              </a:ext>
            </a:extLst>
          </p:cNvPr>
          <p:cNvSpPr>
            <a:spLocks noGrp="1"/>
          </p:cNvSpPr>
          <p:nvPr>
            <p:ph type="title"/>
          </p:nvPr>
        </p:nvSpPr>
        <p:spPr>
          <a:xfrm>
            <a:off x="-115747" y="1566952"/>
            <a:ext cx="7303625" cy="1862048"/>
          </a:xfrm>
          <a:noFill/>
        </p:spPr>
        <p:txBody>
          <a:bodyPr wrap="square">
            <a:spAutoFit/>
          </a:bodyPr>
          <a:lstStyle/>
          <a:p>
            <a:pPr algn="ctr">
              <a:lnSpc>
                <a:spcPct val="100000"/>
              </a:lnSpc>
              <a:spcBef>
                <a:spcPts val="0"/>
              </a:spcBef>
            </a:pPr>
            <a:r>
              <a:rPr lang="he-IL" sz="11500" b="1">
                <a:solidFill>
                  <a:srgbClr val="64B843"/>
                </a:solidFill>
                <a:effectLst>
                  <a:outerShdw blurRad="38100" dist="38100" dir="2700000" algn="tl">
                    <a:srgbClr val="000000">
                      <a:alpha val="43137"/>
                    </a:srgbClr>
                  </a:outerShdw>
                </a:effectLst>
                <a:latin typeface="Assistant ExtraBold" pitchFamily="2" charset="-79"/>
                <a:ea typeface="+mn-ea"/>
                <a:cs typeface="Assistant ExtraBold" pitchFamily="2" charset="-79"/>
              </a:rPr>
              <a:t>זמן סיכום</a:t>
            </a:r>
          </a:p>
        </p:txBody>
      </p:sp>
      <p:pic>
        <p:nvPicPr>
          <p:cNvPr id="4" name="תמונה 2">
            <a:extLst>
              <a:ext uri="{FF2B5EF4-FFF2-40B4-BE49-F238E27FC236}">
                <a16:creationId xmlns:a16="http://schemas.microsoft.com/office/drawing/2014/main" id="{AA2D1C88-D927-F95C-08D1-3453C4CCE13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411915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תמונה שמכילה תרשים, קו, גופן, עלילה&#10;&#10;התיאור נוצר באופן אוטומטי">
            <a:extLst>
              <a:ext uri="{FF2B5EF4-FFF2-40B4-BE49-F238E27FC236}">
                <a16:creationId xmlns:a16="http://schemas.microsoft.com/office/drawing/2014/main" id="{AB961603-DEBC-8872-A712-56448190C576}"/>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171689" y="0"/>
            <a:ext cx="12178754" cy="5350849"/>
          </a:xfrm>
          <a:prstGeom prst="rect">
            <a:avLst/>
          </a:prstGeom>
        </p:spPr>
      </p:pic>
      <p:pic>
        <p:nvPicPr>
          <p:cNvPr id="3" name="תמונה 2">
            <a:extLst>
              <a:ext uri="{FF2B5EF4-FFF2-40B4-BE49-F238E27FC236}">
                <a16:creationId xmlns:a16="http://schemas.microsoft.com/office/drawing/2014/main" id="{B0226D42-52DD-48D5-96C9-AE4F8F6D4F3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26529" y="2386529"/>
            <a:ext cx="8738942" cy="2566201"/>
          </a:xfrm>
          <a:prstGeom prst="rect">
            <a:avLst/>
          </a:prstGeom>
        </p:spPr>
      </p:pic>
      <p:cxnSp>
        <p:nvCxnSpPr>
          <p:cNvPr id="4" name="מחבר ישר 3">
            <a:extLst>
              <a:ext uri="{FF2B5EF4-FFF2-40B4-BE49-F238E27FC236}">
                <a16:creationId xmlns:a16="http://schemas.microsoft.com/office/drawing/2014/main" id="{ABA4AA3A-E7DE-4F7D-B59F-27545F542395}"/>
              </a:ext>
            </a:extLst>
          </p:cNvPr>
          <p:cNvCxnSpPr>
            <a:cxnSpLocks/>
          </p:cNvCxnSpPr>
          <p:nvPr/>
        </p:nvCxnSpPr>
        <p:spPr>
          <a:xfrm>
            <a:off x="11991975" y="110978"/>
            <a:ext cx="0" cy="657557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 name="מחבר ישר 5">
            <a:extLst>
              <a:ext uri="{FF2B5EF4-FFF2-40B4-BE49-F238E27FC236}">
                <a16:creationId xmlns:a16="http://schemas.microsoft.com/office/drawing/2014/main" id="{F96CB923-D1FD-4F0A-BA13-3FB4F97A0C8B}"/>
              </a:ext>
            </a:extLst>
          </p:cNvPr>
          <p:cNvCxnSpPr>
            <a:cxnSpLocks/>
          </p:cNvCxnSpPr>
          <p:nvPr/>
        </p:nvCxnSpPr>
        <p:spPr>
          <a:xfrm>
            <a:off x="215770" y="6674497"/>
            <a:ext cx="1176668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מחבר ישר 6">
            <a:extLst>
              <a:ext uri="{FF2B5EF4-FFF2-40B4-BE49-F238E27FC236}">
                <a16:creationId xmlns:a16="http://schemas.microsoft.com/office/drawing/2014/main" id="{BB11220A-2227-49AB-90FC-1CE36C49229D}"/>
              </a:ext>
            </a:extLst>
          </p:cNvPr>
          <p:cNvCxnSpPr>
            <a:cxnSpLocks/>
          </p:cNvCxnSpPr>
          <p:nvPr/>
        </p:nvCxnSpPr>
        <p:spPr>
          <a:xfrm>
            <a:off x="215770" y="110978"/>
            <a:ext cx="1177620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מחבר ישר 7">
            <a:extLst>
              <a:ext uri="{FF2B5EF4-FFF2-40B4-BE49-F238E27FC236}">
                <a16:creationId xmlns:a16="http://schemas.microsoft.com/office/drawing/2014/main" id="{5290D780-90FB-414D-8474-7725D2FF6B7E}"/>
              </a:ext>
            </a:extLst>
          </p:cNvPr>
          <p:cNvCxnSpPr>
            <a:cxnSpLocks/>
          </p:cNvCxnSpPr>
          <p:nvPr/>
        </p:nvCxnSpPr>
        <p:spPr>
          <a:xfrm flipV="1">
            <a:off x="215770" y="110979"/>
            <a:ext cx="0" cy="6563518"/>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4287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D07BA272-BFA4-7EB8-F20B-2FAAADAC6CE9}"/>
              </a:ext>
            </a:extLst>
          </p:cNvPr>
          <p:cNvSpPr txBox="1"/>
          <p:nvPr/>
        </p:nvSpPr>
        <p:spPr>
          <a:xfrm>
            <a:off x="0" y="6434439"/>
            <a:ext cx="5015909" cy="369332"/>
          </a:xfrm>
          <a:prstGeom prst="rect">
            <a:avLst/>
          </a:prstGeom>
          <a:noFill/>
        </p:spPr>
        <p:txBody>
          <a:bodyPr wrap="square">
            <a:spAutoFit/>
          </a:bodyPr>
          <a:lstStyle/>
          <a:p>
            <a:r>
              <a:rPr lang="en-US">
                <a:solidFill>
                  <a:srgbClr val="64B843"/>
                </a:solidFill>
              </a:rPr>
              <a:t>Copyright © </a:t>
            </a:r>
            <a:r>
              <a:rPr lang="en-US" err="1">
                <a:solidFill>
                  <a:srgbClr val="64B843"/>
                </a:solidFill>
              </a:rPr>
              <a:t>OpenValley</a:t>
            </a:r>
            <a:r>
              <a:rPr lang="en-US">
                <a:solidFill>
                  <a:srgbClr val="64B843"/>
                </a:solidFill>
              </a:rPr>
              <a:t> 2023. All Rights Reserved.</a:t>
            </a:r>
            <a:endParaRPr lang="he-IL">
              <a:solidFill>
                <a:srgbClr val="64B843"/>
              </a:solidFill>
            </a:endParaRPr>
          </a:p>
        </p:txBody>
      </p:sp>
      <p:pic>
        <p:nvPicPr>
          <p:cNvPr id="2" name="Picture 1" descr="תמונה שמכילה תרשים, קו, גופן, עלילה&#10;&#10;התיאור נוצר באופן אוטומטי">
            <a:extLst>
              <a:ext uri="{FF2B5EF4-FFF2-40B4-BE49-F238E27FC236}">
                <a16:creationId xmlns:a16="http://schemas.microsoft.com/office/drawing/2014/main" id="{054561E2-0324-955D-3D0C-ED8CDF303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0"/>
            <a:ext cx="12453843" cy="3429000"/>
          </a:xfrm>
          <a:prstGeom prst="rect">
            <a:avLst/>
          </a:prstGeom>
        </p:spPr>
      </p:pic>
      <p:pic>
        <p:nvPicPr>
          <p:cNvPr id="5" name="Picture 2" descr="Investing in Technology in Anticipation of Tomorrow's Pizza Industry - PMQ  Pizza Magazine">
            <a:extLst>
              <a:ext uri="{FF2B5EF4-FFF2-40B4-BE49-F238E27FC236}">
                <a16:creationId xmlns:a16="http://schemas.microsoft.com/office/drawing/2014/main" id="{B53BDF24-2266-8873-331A-18B2A66845C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6826" y="825054"/>
            <a:ext cx="5978717" cy="5978717"/>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5">
            <a:extLst>
              <a:ext uri="{FF2B5EF4-FFF2-40B4-BE49-F238E27FC236}">
                <a16:creationId xmlns:a16="http://schemas.microsoft.com/office/drawing/2014/main" id="{95CD6C21-8BE4-7A5B-5640-157918ABC313}"/>
              </a:ext>
            </a:extLst>
          </p:cNvPr>
          <p:cNvSpPr txBox="1"/>
          <p:nvPr/>
        </p:nvSpPr>
        <p:spPr>
          <a:xfrm>
            <a:off x="3054729" y="2051085"/>
            <a:ext cx="7174980" cy="1862048"/>
          </a:xfrm>
          <a:prstGeom prst="rect">
            <a:avLst/>
          </a:prstGeom>
          <a:noFill/>
        </p:spPr>
        <p:txBody>
          <a:bodyPr wrap="square">
            <a:spAutoFit/>
          </a:bodyPr>
          <a:lstStyle>
            <a:defPPr>
              <a:defRPr lang="he-IL"/>
            </a:defPPr>
            <a:lvl1pPr algn="ctr">
              <a:defRPr sz="3600" b="1">
                <a:solidFill>
                  <a:srgbClr val="64B843"/>
                </a:solidFill>
                <a:latin typeface="Assistant ExtraBold" pitchFamily="2" charset="-79"/>
                <a:cs typeface="Assistant ExtraBold" pitchFamily="2" charset="-79"/>
              </a:defRPr>
            </a:lvl1pPr>
          </a:lstStyle>
          <a:p>
            <a:r>
              <a:rPr lang="he-IL" sz="11500"/>
              <a:t>תודה!</a:t>
            </a:r>
          </a:p>
        </p:txBody>
      </p:sp>
      <p:sp>
        <p:nvSpPr>
          <p:cNvPr id="3" name="תיבת טקסט 5">
            <a:extLst>
              <a:ext uri="{FF2B5EF4-FFF2-40B4-BE49-F238E27FC236}">
                <a16:creationId xmlns:a16="http://schemas.microsoft.com/office/drawing/2014/main" id="{16D99987-D772-4D51-3C67-4F59A56AE3C8}"/>
              </a:ext>
            </a:extLst>
          </p:cNvPr>
          <p:cNvSpPr txBox="1"/>
          <p:nvPr/>
        </p:nvSpPr>
        <p:spPr>
          <a:xfrm>
            <a:off x="0" y="6066845"/>
            <a:ext cx="6482687" cy="461665"/>
          </a:xfrm>
          <a:prstGeom prst="rect">
            <a:avLst/>
          </a:prstGeom>
          <a:noFill/>
        </p:spPr>
        <p:txBody>
          <a:bodyPr wrap="square">
            <a:spAutoFit/>
          </a:bodyPr>
          <a:lstStyle/>
          <a:p>
            <a:pPr algn="ctr"/>
            <a:r>
              <a:rPr lang="he-IL" sz="2400" b="1">
                <a:solidFill>
                  <a:srgbClr val="64B843"/>
                </a:solidFill>
                <a:latin typeface="Assistant ExtraBold" pitchFamily="2" charset="-79"/>
                <a:cs typeface="Assistant ExtraBold" pitchFamily="2" charset="-79"/>
              </a:rPr>
              <a:t>יזמות וחדשנות בעידן של מהפכה טכנולוגית מואצת</a:t>
            </a:r>
            <a:endParaRPr lang="en-US" sz="2400" b="1">
              <a:solidFill>
                <a:srgbClr val="64B843"/>
              </a:solidFill>
              <a:latin typeface="Assistant ExtraBold" pitchFamily="2" charset="-79"/>
              <a:cs typeface="Assistant ExtraBold" pitchFamily="2" charset="-79"/>
            </a:endParaRPr>
          </a:p>
        </p:txBody>
      </p:sp>
    </p:spTree>
    <p:extLst>
      <p:ext uri="{BB962C8B-B14F-4D97-AF65-F5344CB8AC3E}">
        <p14:creationId xmlns:p14="http://schemas.microsoft.com/office/powerpoint/2010/main" val="413954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תמונה שמכילה תרשים, קו, גופן, עלילה&#10;&#10;התיאור נוצר באופן אוטומטי">
            <a:extLst>
              <a:ext uri="{FF2B5EF4-FFF2-40B4-BE49-F238E27FC236}">
                <a16:creationId xmlns:a16="http://schemas.microsoft.com/office/drawing/2014/main" id="{33763840-EBF2-9266-2C9B-EF3BC1AB674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46251" y="0"/>
            <a:ext cx="9332501" cy="2569580"/>
          </a:xfrm>
          <a:prstGeom prst="rect">
            <a:avLst/>
          </a:prstGeom>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תיבת טקסט 5">
            <a:extLst>
              <a:ext uri="{FF2B5EF4-FFF2-40B4-BE49-F238E27FC236}">
                <a16:creationId xmlns:a16="http://schemas.microsoft.com/office/drawing/2014/main" id="{36C61562-BAFB-4E4F-86D3-EA851444B78F}"/>
              </a:ext>
            </a:extLst>
          </p:cNvPr>
          <p:cNvSpPr txBox="1"/>
          <p:nvPr/>
        </p:nvSpPr>
        <p:spPr>
          <a:xfrm>
            <a:off x="6735781" y="1056700"/>
            <a:ext cx="5332476" cy="550920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800" b="1" i="0" u="none" strike="noStrike" kern="1200" cap="none" spc="0" normalizeH="0" baseline="0" noProof="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מה זה  שוק במונחים עסקיים?</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8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pic>
        <p:nvPicPr>
          <p:cNvPr id="3" name="Picture 2" descr="A group of baskets of fruits and vegetables&#10;&#10;Description automatically generated">
            <a:extLst>
              <a:ext uri="{FF2B5EF4-FFF2-40B4-BE49-F238E27FC236}">
                <a16:creationId xmlns:a16="http://schemas.microsoft.com/office/drawing/2014/main" id="{D6BBF754-52EA-6846-DCB7-4BBC51AE7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86" y="199824"/>
            <a:ext cx="6366076" cy="6366076"/>
          </a:xfrm>
          <a:prstGeom prst="rect">
            <a:avLst/>
          </a:prstGeom>
        </p:spPr>
      </p:pic>
      <p:pic>
        <p:nvPicPr>
          <p:cNvPr id="7" name="תמונה 2">
            <a:extLst>
              <a:ext uri="{FF2B5EF4-FFF2-40B4-BE49-F238E27FC236}">
                <a16:creationId xmlns:a16="http://schemas.microsoft.com/office/drawing/2014/main" id="{4B2FE9D8-F7AD-C6D5-A49E-8F51D9A0529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286138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תמונה שמכילה תרשים, קו, גופן, עלילה&#10;&#10;התיאור נוצר באופן אוטומטי">
            <a:extLst>
              <a:ext uri="{FF2B5EF4-FFF2-40B4-BE49-F238E27FC236}">
                <a16:creationId xmlns:a16="http://schemas.microsoft.com/office/drawing/2014/main" id="{33763840-EBF2-9266-2C9B-EF3BC1AB674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46251" y="0"/>
            <a:ext cx="9332501" cy="2569580"/>
          </a:xfrm>
          <a:prstGeom prst="rect">
            <a:avLst/>
          </a:prstGeom>
        </p:spPr>
      </p:pic>
      <p:sp>
        <p:nvSpPr>
          <p:cNvPr id="6" name="תיבת טקסט 5">
            <a:extLst>
              <a:ext uri="{FF2B5EF4-FFF2-40B4-BE49-F238E27FC236}">
                <a16:creationId xmlns:a16="http://schemas.microsoft.com/office/drawing/2014/main" id="{36C61562-BAFB-4E4F-86D3-EA851444B78F}"/>
              </a:ext>
            </a:extLst>
          </p:cNvPr>
          <p:cNvSpPr txBox="1"/>
          <p:nvPr/>
        </p:nvSpPr>
        <p:spPr>
          <a:xfrm>
            <a:off x="6735780" y="2336393"/>
            <a:ext cx="5332476" cy="218521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800" b="1" i="0" u="none" strike="noStrike" kern="1200" cap="none" spc="0" normalizeH="0" baseline="0" noProof="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רגע!</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800" b="1">
                <a:solidFill>
                  <a:srgbClr val="64B843"/>
                </a:solidFill>
                <a:effectLst>
                  <a:outerShdw blurRad="38100" dist="38100" dir="2700000" algn="tl">
                    <a:srgbClr val="000000">
                      <a:alpha val="43137"/>
                    </a:srgbClr>
                  </a:outerShdw>
                </a:effectLst>
                <a:latin typeface="Assistant ExtraBold" pitchFamily="2" charset="-79"/>
                <a:cs typeface="Assistant ExtraBold" pitchFamily="2" charset="-79"/>
              </a:rPr>
              <a:t>מה מוזר בתמונה?*</a:t>
            </a:r>
            <a:endParaRPr kumimoji="0" lang="he-IL" sz="8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pic>
        <p:nvPicPr>
          <p:cNvPr id="3" name="Picture 2" descr="A group of baskets of fruits and vegetables&#10;&#10;Description automatically generated">
            <a:extLst>
              <a:ext uri="{FF2B5EF4-FFF2-40B4-BE49-F238E27FC236}">
                <a16:creationId xmlns:a16="http://schemas.microsoft.com/office/drawing/2014/main" id="{D6BBF754-52EA-6846-DCB7-4BBC51AE7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86" y="199824"/>
            <a:ext cx="6366076" cy="6366076"/>
          </a:xfrm>
          <a:prstGeom prst="rect">
            <a:avLst/>
          </a:prstGeom>
        </p:spPr>
      </p:pic>
      <p:pic>
        <p:nvPicPr>
          <p:cNvPr id="7" name="תמונה 2">
            <a:extLst>
              <a:ext uri="{FF2B5EF4-FFF2-40B4-BE49-F238E27FC236}">
                <a16:creationId xmlns:a16="http://schemas.microsoft.com/office/drawing/2014/main" id="{4B2FE9D8-F7AD-C6D5-A49E-8F51D9A0529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2" name="Picture 2" descr="Playground AI ‣ MetAIverse">
            <a:extLst>
              <a:ext uri="{FF2B5EF4-FFF2-40B4-BE49-F238E27FC236}">
                <a16:creationId xmlns:a16="http://schemas.microsoft.com/office/drawing/2014/main" id="{2C696D5C-A10A-9EC1-518F-D17EB052DB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7939" b="37961"/>
          <a:stretch/>
        </p:blipFill>
        <p:spPr bwMode="auto">
          <a:xfrm>
            <a:off x="4660568" y="6136548"/>
            <a:ext cx="1952994" cy="429352"/>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5">
            <a:extLst>
              <a:ext uri="{FF2B5EF4-FFF2-40B4-BE49-F238E27FC236}">
                <a16:creationId xmlns:a16="http://schemas.microsoft.com/office/drawing/2014/main" id="{7A959B4F-A702-CC19-96DA-761B1A2165AC}"/>
              </a:ext>
            </a:extLst>
          </p:cNvPr>
          <p:cNvSpPr txBox="1"/>
          <p:nvPr/>
        </p:nvSpPr>
        <p:spPr>
          <a:xfrm>
            <a:off x="6511693" y="6136548"/>
            <a:ext cx="5780651" cy="46166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a:ln>
                  <a:noFill/>
                </a:ln>
                <a:solidFill>
                  <a:schemeClr val="accent6">
                    <a:lumMod val="50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נוצרה בעזרת </a:t>
            </a:r>
            <a:r>
              <a:rPr kumimoji="0" lang="en-US" sz="2400" b="1" i="0" u="none" strike="noStrike" kern="1200" cap="none" spc="0" normalizeH="0" baseline="0" noProof="0">
                <a:ln>
                  <a:noFill/>
                </a:ln>
                <a:solidFill>
                  <a:schemeClr val="accent6">
                    <a:lumMod val="50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Playground AI </a:t>
            </a:r>
            <a:r>
              <a:rPr kumimoji="0" lang="he-IL" sz="2400" b="1" i="0" u="none" strike="noStrike" kern="1200" cap="none" spc="0" normalizeH="0" baseline="0" noProof="0">
                <a:ln>
                  <a:noFill/>
                </a:ln>
                <a:solidFill>
                  <a:schemeClr val="accent6">
                    <a:lumMod val="50000"/>
                  </a:schemeClr>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 עבור הסדנה</a:t>
            </a:r>
          </a:p>
        </p:txBody>
      </p:sp>
      <p:pic>
        <p:nvPicPr>
          <p:cNvPr id="10" name="Picture 2" descr="Actually) Free Transparent Arrow PNG Images You Can Use Anywhere">
            <a:extLst>
              <a:ext uri="{FF2B5EF4-FFF2-40B4-BE49-F238E27FC236}">
                <a16:creationId xmlns:a16="http://schemas.microsoft.com/office/drawing/2014/main" id="{912C470E-0E84-3490-DE81-E261B83C1D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41928">
            <a:off x="1637746" y="1564977"/>
            <a:ext cx="1797541" cy="1438032"/>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11" name="Picture 2" descr="Actually) Free Transparent Arrow PNG Images You Can Use Anywhere">
            <a:extLst>
              <a:ext uri="{FF2B5EF4-FFF2-40B4-BE49-F238E27FC236}">
                <a16:creationId xmlns:a16="http://schemas.microsoft.com/office/drawing/2014/main" id="{5C729ED4-C653-5159-80AB-7704FCAF58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947672">
            <a:off x="4956721" y="1861928"/>
            <a:ext cx="1462668" cy="1170134"/>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12" name="Picture 2" descr="Actually) Free Transparent Arrow PNG Images You Can Use Anywhere">
            <a:extLst>
              <a:ext uri="{FF2B5EF4-FFF2-40B4-BE49-F238E27FC236}">
                <a16:creationId xmlns:a16="http://schemas.microsoft.com/office/drawing/2014/main" id="{E6F8911E-B675-64D7-5CCC-60B31D37BE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50811">
            <a:off x="2196117" y="3426107"/>
            <a:ext cx="1487565" cy="1170134"/>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2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5E5E5"/>
            </a:gs>
            <a:gs pos="100000">
              <a:srgbClr val="EFEFEF"/>
            </a:gs>
          </a:gsLst>
          <a:lin ang="5400000" scaled="1"/>
        </a:gradFill>
        <a:effectLst/>
      </p:bgPr>
    </p:bg>
    <p:spTree>
      <p:nvGrpSpPr>
        <p:cNvPr id="1" name=""/>
        <p:cNvGrpSpPr/>
        <p:nvPr/>
      </p:nvGrpSpPr>
      <p:grpSpPr>
        <a:xfrm>
          <a:off x="0" y="0"/>
          <a:ext cx="0" cy="0"/>
          <a:chOff x="0" y="0"/>
          <a:chExt cx="0" cy="0"/>
        </a:xfrm>
      </p:grpSpPr>
      <p:pic>
        <p:nvPicPr>
          <p:cNvPr id="3074" name="Picture 2" descr="Free photo robot hand finger pointing, ai technology">
            <a:extLst>
              <a:ext uri="{FF2B5EF4-FFF2-40B4-BE49-F238E27FC236}">
                <a16:creationId xmlns:a16="http://schemas.microsoft.com/office/drawing/2014/main" id="{1C17B653-856F-3D67-4480-D80CF8FC5D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57756" y="12640"/>
            <a:ext cx="6832720" cy="683272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תיבת טקסט 6">
            <a:extLst>
              <a:ext uri="{FF2B5EF4-FFF2-40B4-BE49-F238E27FC236}">
                <a16:creationId xmlns:a16="http://schemas.microsoft.com/office/drawing/2014/main" id="{1D09ACC1-2593-4EF1-9B7B-489BD8717A40}"/>
              </a:ext>
            </a:extLst>
          </p:cNvPr>
          <p:cNvSpPr txBox="1"/>
          <p:nvPr/>
        </p:nvSpPr>
        <p:spPr>
          <a:xfrm>
            <a:off x="-263685" y="2644170"/>
            <a:ext cx="6696569" cy="1569660"/>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88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r>
              <a:rPr lang="he-IL" sz="9600"/>
              <a:t>שוק יעד</a:t>
            </a:r>
          </a:p>
        </p:txBody>
      </p:sp>
      <p:pic>
        <p:nvPicPr>
          <p:cNvPr id="4" name="תמונה 2">
            <a:extLst>
              <a:ext uri="{FF2B5EF4-FFF2-40B4-BE49-F238E27FC236}">
                <a16:creationId xmlns:a16="http://schemas.microsoft.com/office/drawing/2014/main" id="{1B511297-BCF1-5189-9D65-28E1621EC48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368092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תמונה שמכילה תרשים, קו, גופן, עלילה&#10;&#10;התיאור נוצר באופן אוטומטי">
            <a:extLst>
              <a:ext uri="{FF2B5EF4-FFF2-40B4-BE49-F238E27FC236}">
                <a16:creationId xmlns:a16="http://schemas.microsoft.com/office/drawing/2014/main" id="{DEE9FC22-9B4D-59E7-3B4E-F2677524D928}"/>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7332"/>
          <a:stretch/>
        </p:blipFill>
        <p:spPr>
          <a:xfrm>
            <a:off x="-171689" y="0"/>
            <a:ext cx="12178754" cy="5350849"/>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תיבת טקסט 4">
            <a:extLst>
              <a:ext uri="{FF2B5EF4-FFF2-40B4-BE49-F238E27FC236}">
                <a16:creationId xmlns:a16="http://schemas.microsoft.com/office/drawing/2014/main" id="{7929C7BD-3B7C-4399-A8C8-27EEA3A01827}"/>
              </a:ext>
            </a:extLst>
          </p:cNvPr>
          <p:cNvSpPr txBox="1"/>
          <p:nvPr/>
        </p:nvSpPr>
        <p:spPr>
          <a:xfrm>
            <a:off x="7866621" y="3389617"/>
            <a:ext cx="3946357" cy="2123658"/>
          </a:xfrm>
          <a:prstGeom prst="rect">
            <a:avLst/>
          </a:prstGeom>
          <a:noFill/>
        </p:spPr>
        <p:txBody>
          <a:bodyPr wrap="square">
            <a:spAutoFit/>
          </a:bodyPr>
          <a:lstStyle>
            <a:defPPr>
              <a:defRPr lang="he-IL"/>
            </a:defPPr>
            <a:lvl1pPr marR="0" lvl="0" indent="0" algn="ctr" fontAlgn="auto">
              <a:lnSpc>
                <a:spcPct val="100000"/>
              </a:lnSpc>
              <a:spcBef>
                <a:spcPts val="0"/>
              </a:spcBef>
              <a:spcAft>
                <a:spcPts val="0"/>
              </a:spcAft>
              <a:buClrTx/>
              <a:buSzTx/>
              <a:buFontTx/>
              <a:buNone/>
              <a:tabLst/>
              <a:defRPr kumimoji="0" sz="6600" b="1" i="0" u="none" strike="noStrike" cap="none" spc="0" normalizeH="0" baseline="0">
                <a:ln>
                  <a:noFill/>
                </a:ln>
                <a:solidFill>
                  <a:srgbClr val="64B843"/>
                </a:solidFill>
                <a:effectLst>
                  <a:outerShdw blurRad="38100" dist="38100" dir="2700000" algn="tl">
                    <a:srgbClr val="000000">
                      <a:alpha val="43137"/>
                    </a:srgbClr>
                  </a:outerShdw>
                </a:effectLst>
                <a:uLnTx/>
                <a:uFillTx/>
                <a:latin typeface="Assistant ExtraBold" pitchFamily="2" charset="-79"/>
                <a:cs typeface="Assistant ExtraBold" pitchFamily="2" charset="-79"/>
              </a:defRPr>
            </a:lvl1pPr>
          </a:lstStyle>
          <a:p>
            <a:r>
              <a:rPr lang="he-IL"/>
              <a:t>מה זה</a:t>
            </a:r>
            <a:br>
              <a:rPr lang="en-US"/>
            </a:br>
            <a:r>
              <a:rPr lang="he-IL"/>
              <a:t>קהל יעד?</a:t>
            </a:r>
          </a:p>
        </p:txBody>
      </p:sp>
      <p:pic>
        <p:nvPicPr>
          <p:cNvPr id="3" name="תמונה 2">
            <a:extLst>
              <a:ext uri="{FF2B5EF4-FFF2-40B4-BE49-F238E27FC236}">
                <a16:creationId xmlns:a16="http://schemas.microsoft.com/office/drawing/2014/main" id="{01B58C75-0D6B-AE8B-409B-62AAE3B5C6B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4" name="Picture 2" descr="Free photo robots with shopping carts">
            <a:extLst>
              <a:ext uri="{FF2B5EF4-FFF2-40B4-BE49-F238E27FC236}">
                <a16:creationId xmlns:a16="http://schemas.microsoft.com/office/drawing/2014/main" id="{F599D426-FCEE-0A6D-90ED-AABAF42E12C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238" y="2887580"/>
            <a:ext cx="8092644" cy="364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2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תמונה 2">
            <a:extLst>
              <a:ext uri="{FF2B5EF4-FFF2-40B4-BE49-F238E27FC236}">
                <a16:creationId xmlns:a16="http://schemas.microsoft.com/office/drawing/2014/main" id="{941E1E45-FF0D-47F1-7381-79455F90C9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pic>
        <p:nvPicPr>
          <p:cNvPr id="8" name="Picture 7" descr="תמונה שמכילה תרשים, קו, גופן, עלילה&#10;&#10;התיאור נוצר באופן אוטומטי">
            <a:extLst>
              <a:ext uri="{FF2B5EF4-FFF2-40B4-BE49-F238E27FC236}">
                <a16:creationId xmlns:a16="http://schemas.microsoft.com/office/drawing/2014/main" id="{49418C1C-A687-E5FB-40B9-58DDDC93DBA6}"/>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37332"/>
          <a:stretch/>
        </p:blipFill>
        <p:spPr>
          <a:xfrm>
            <a:off x="-14575" y="-194623"/>
            <a:ext cx="12217497" cy="5367871"/>
          </a:xfrm>
          <a:prstGeom prst="rect">
            <a:avLst/>
          </a:prstGeom>
        </p:spPr>
      </p:pic>
      <p:pic>
        <p:nvPicPr>
          <p:cNvPr id="2" name="Picture 1">
            <a:extLst>
              <a:ext uri="{FF2B5EF4-FFF2-40B4-BE49-F238E27FC236}">
                <a16:creationId xmlns:a16="http://schemas.microsoft.com/office/drawing/2014/main" id="{466253C1-9AD9-868A-48BB-2B248CD6EC4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92846" y="625618"/>
            <a:ext cx="4985906" cy="6232382"/>
          </a:xfrm>
          <a:prstGeom prst="rect">
            <a:avLst/>
          </a:prstGeom>
        </p:spPr>
      </p:pic>
      <p:sp>
        <p:nvSpPr>
          <p:cNvPr id="7" name="כותרת 1">
            <a:extLst>
              <a:ext uri="{FF2B5EF4-FFF2-40B4-BE49-F238E27FC236}">
                <a16:creationId xmlns:a16="http://schemas.microsoft.com/office/drawing/2014/main" id="{30963F6F-DF42-4C45-8DE7-8224B6F7E803}"/>
              </a:ext>
            </a:extLst>
          </p:cNvPr>
          <p:cNvSpPr>
            <a:spLocks noGrp="1"/>
          </p:cNvSpPr>
          <p:nvPr>
            <p:ph type="title"/>
          </p:nvPr>
        </p:nvSpPr>
        <p:spPr>
          <a:xfrm>
            <a:off x="563672" y="2778039"/>
            <a:ext cx="6978554" cy="3631763"/>
          </a:xfrm>
          <a:noFill/>
        </p:spPr>
        <p:txBody>
          <a:bodyPr wrap="square">
            <a:spAutoFit/>
          </a:bodyPr>
          <a:lstStyle/>
          <a:p>
            <a:pPr algn="ctr">
              <a:lnSpc>
                <a:spcPct val="100000"/>
              </a:lnSpc>
              <a:spcBef>
                <a:spcPts val="0"/>
              </a:spcBef>
            </a:pPr>
            <a:r>
              <a:rPr lang="he-IL" sz="11500" b="1">
                <a:solidFill>
                  <a:srgbClr val="64B843"/>
                </a:solidFill>
                <a:effectLst>
                  <a:outerShdw blurRad="38100" dist="38100" dir="2700000" algn="tl">
                    <a:srgbClr val="000000">
                      <a:alpha val="43137"/>
                    </a:srgbClr>
                  </a:outerShdw>
                </a:effectLst>
                <a:latin typeface="Assistant ExtraBold" pitchFamily="2" charset="-79"/>
                <a:ea typeface="+mn-ea"/>
                <a:cs typeface="Assistant ExtraBold" pitchFamily="2" charset="-79"/>
              </a:rPr>
              <a:t>בואו נראה שהבנו...</a:t>
            </a:r>
          </a:p>
        </p:txBody>
      </p:sp>
    </p:spTree>
    <p:extLst>
      <p:ext uri="{BB962C8B-B14F-4D97-AF65-F5344CB8AC3E}">
        <p14:creationId xmlns:p14="http://schemas.microsoft.com/office/powerpoint/2010/main" val="252547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FD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656DE0-5816-6044-8D2A-0C9A17FC5610}"/>
              </a:ext>
            </a:extLst>
          </p:cNvPr>
          <p:cNvPicPr>
            <a:picLocks noChangeAspect="1"/>
          </p:cNvPicPr>
          <p:nvPr/>
        </p:nvPicPr>
        <p:blipFill>
          <a:blip r:embed="rId3"/>
          <a:stretch>
            <a:fillRect/>
          </a:stretch>
        </p:blipFill>
        <p:spPr>
          <a:xfrm>
            <a:off x="5320752" y="0"/>
            <a:ext cx="6858000" cy="6858000"/>
          </a:xfrm>
          <a:prstGeom prst="rect">
            <a:avLst/>
          </a:prstGeom>
        </p:spPr>
      </p:pic>
      <p:sp>
        <p:nvSpPr>
          <p:cNvPr id="6" name="תיבת טקסט 5">
            <a:extLst>
              <a:ext uri="{FF2B5EF4-FFF2-40B4-BE49-F238E27FC236}">
                <a16:creationId xmlns:a16="http://schemas.microsoft.com/office/drawing/2014/main" id="{36C61562-BAFB-4E4F-86D3-EA851444B78F}"/>
              </a:ext>
            </a:extLst>
          </p:cNvPr>
          <p:cNvSpPr txBox="1"/>
          <p:nvPr/>
        </p:nvSpPr>
        <p:spPr>
          <a:xfrm>
            <a:off x="763524" y="868664"/>
            <a:ext cx="5332476" cy="415498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800" b="1" i="0" u="none" strike="noStrike" kern="1200" cap="none" spc="0" normalizeH="0" baseline="0" noProof="0">
                <a:ln>
                  <a:noFill/>
                </a:ln>
                <a:solidFill>
                  <a:srgbClr val="64B843"/>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rPr>
              <a:t>בואו נבחר שוק!</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8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ssistant ExtraBold" pitchFamily="2" charset="-79"/>
              <a:ea typeface="+mn-ea"/>
              <a:cs typeface="Assistant ExtraBold" pitchFamily="2" charset="-79"/>
            </a:endParaRPr>
          </a:p>
        </p:txBody>
      </p:sp>
      <p:pic>
        <p:nvPicPr>
          <p:cNvPr id="7" name="Picture 6">
            <a:extLst>
              <a:ext uri="{FF2B5EF4-FFF2-40B4-BE49-F238E27FC236}">
                <a16:creationId xmlns:a16="http://schemas.microsoft.com/office/drawing/2014/main" id="{3C0AFDC7-008A-EF06-8283-DFDDE44D14DA}"/>
              </a:ext>
            </a:extLst>
          </p:cNvPr>
          <p:cNvPicPr>
            <a:picLocks noChangeAspect="1"/>
          </p:cNvPicPr>
          <p:nvPr/>
        </p:nvPicPr>
        <p:blipFill>
          <a:blip r:embed="rId4"/>
          <a:stretch>
            <a:fillRect/>
          </a:stretch>
        </p:blipFill>
        <p:spPr>
          <a:xfrm>
            <a:off x="1600962" y="3858727"/>
            <a:ext cx="3657600" cy="742950"/>
          </a:xfrm>
          <a:prstGeom prst="rect">
            <a:avLst/>
          </a:prstGeom>
        </p:spPr>
      </p:pic>
      <p:pic>
        <p:nvPicPr>
          <p:cNvPr id="12" name="Picture 11">
            <a:extLst>
              <a:ext uri="{FF2B5EF4-FFF2-40B4-BE49-F238E27FC236}">
                <a16:creationId xmlns:a16="http://schemas.microsoft.com/office/drawing/2014/main" id="{BEBE4E8A-641F-F891-331C-04907CB255A0}"/>
              </a:ext>
            </a:extLst>
          </p:cNvPr>
          <p:cNvPicPr>
            <a:picLocks noChangeAspect="1"/>
          </p:cNvPicPr>
          <p:nvPr/>
        </p:nvPicPr>
        <p:blipFill>
          <a:blip r:embed="rId5"/>
          <a:stretch>
            <a:fillRect/>
          </a:stretch>
        </p:blipFill>
        <p:spPr>
          <a:xfrm>
            <a:off x="2556220" y="4764771"/>
            <a:ext cx="1747084" cy="1747084"/>
          </a:xfrm>
          <a:prstGeom prst="rect">
            <a:avLst/>
          </a:prstGeom>
        </p:spPr>
      </p:pic>
      <p:pic>
        <p:nvPicPr>
          <p:cNvPr id="4" name="תמונה 2">
            <a:extLst>
              <a:ext uri="{FF2B5EF4-FFF2-40B4-BE49-F238E27FC236}">
                <a16:creationId xmlns:a16="http://schemas.microsoft.com/office/drawing/2014/main" id="{F9200268-2371-3BF2-A7AE-CFA3C8A30F0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248" y="0"/>
            <a:ext cx="2402747" cy="705570"/>
          </a:xfrm>
          <a:prstGeom prst="rect">
            <a:avLst/>
          </a:prstGeom>
          <a:effectLst>
            <a:glow rad="127000">
              <a:schemeClr val="bg1"/>
            </a:glow>
          </a:effectLst>
        </p:spPr>
      </p:pic>
    </p:spTree>
    <p:extLst>
      <p:ext uri="{BB962C8B-B14F-4D97-AF65-F5344CB8AC3E}">
        <p14:creationId xmlns:p14="http://schemas.microsoft.com/office/powerpoint/2010/main" val="421100121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1243</Words>
  <Application>Microsoft Office PowerPoint</Application>
  <PresentationFormat>Widescreen</PresentationFormat>
  <Paragraphs>130</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Alef Hebrew</vt:lpstr>
      <vt:lpstr>Arial</vt:lpstr>
      <vt:lpstr>assistant</vt:lpstr>
      <vt:lpstr>Assistant ExtraBold</vt:lpstr>
      <vt:lpstr>Calibri</vt:lpstr>
      <vt:lpstr>Calibri Light</vt:lpstr>
      <vt:lpstr>Courier New</vt:lpstr>
      <vt:lpstr>MFWNarkissNewLight</vt:lpstr>
      <vt:lpstr>Open Sans Hebrew</vt:lpstr>
      <vt:lpstr>open-sans-v20-latin</vt:lpstr>
      <vt:lpstr>ערכת נושא Office</vt:lpstr>
      <vt:lpstr>1_ערכת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בואו נראה שהבנו...</vt:lpstr>
      <vt:lpstr>PowerPoint Presentation</vt:lpstr>
      <vt:lpstr>PowerPoint Presentation</vt:lpstr>
      <vt:lpstr>נתחלק לקבוצות</vt:lpstr>
      <vt:lpstr>מה אמר רובי?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זמן סיכום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ליהי עבודי</dc:creator>
  <cp:lastModifiedBy>Uri Levin</cp:lastModifiedBy>
  <cp:revision>2</cp:revision>
  <dcterms:created xsi:type="dcterms:W3CDTF">2022-02-13T16:22:35Z</dcterms:created>
  <dcterms:modified xsi:type="dcterms:W3CDTF">2024-12-24T16:54:55Z</dcterms:modified>
</cp:coreProperties>
</file>