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69" r:id="rId2"/>
    <p:sldId id="256" r:id="rId3"/>
    <p:sldId id="257" r:id="rId4"/>
    <p:sldId id="258" r:id="rId5"/>
    <p:sldId id="272" r:id="rId6"/>
    <p:sldId id="273" r:id="rId7"/>
    <p:sldId id="270" r:id="rId8"/>
    <p:sldId id="274" r:id="rId9"/>
    <p:sldId id="275" r:id="rId10"/>
    <p:sldId id="276" r:id="rId11"/>
    <p:sldId id="277" r:id="rId12"/>
    <p:sldId id="265" r:id="rId13"/>
    <p:sldId id="266" r:id="rId14"/>
    <p:sldId id="264" r:id="rId15"/>
    <p:sldId id="278" r:id="rId16"/>
    <p:sldId id="279" r:id="rId17"/>
    <p:sldId id="280" r:id="rId18"/>
    <p:sldId id="281" r:id="rId19"/>
    <p:sldId id="282" r:id="rId20"/>
    <p:sldId id="271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67" r:id="rId29"/>
    <p:sldId id="268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23f7724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b23f7724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97a02de43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97a02de43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23f7724b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b23f7724b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23f7724be_0_1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b23f7724be_0_1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23f7724b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b23f7724b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23f7724be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b23f7724be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b23f7724be_0_1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b23f7724be_0_1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23f7724b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23f7724b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b23f7724be_0_1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b23f7724be_0_1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סימון המילים יצור מילה או מספר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b23f7724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b23f7724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7a02de4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97a02de43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23f7724be_0_1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b23f7724be_0_1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לחפש במרחב את הסמל </a:t>
            </a:r>
            <a:r>
              <a:rPr lang="he-IL" dirty="0" err="1"/>
              <a:t>המצויין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b23f7724be_0_1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b23f7724be_0_1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b23f7724be_0_1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b23f7724be_0_1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dirty="0"/>
              <a:t>פאזל, שימוש בחלקי הפאזל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23f7724be_0_18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b23f7724be_0_18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b23f7724be_0_1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b23f7724be_0_1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97a02de43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97a02de43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97a02de43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97a02de43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97a02de43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97a02de43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97a02de43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97a02de43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496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97a02de43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97a02de43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97a02de43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97a02de43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97a02de43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97a02de43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דגשים לבניית חידות</a:t>
            </a:r>
            <a:endParaRPr lang="en-US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/>
              <a:t>מסלול ארגזי בריחה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149630"/>
            <a:ext cx="1657350" cy="27622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" y="9370"/>
            <a:ext cx="2572214" cy="9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51" y="1396000"/>
            <a:ext cx="6710698" cy="2812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1"/>
          <p:cNvSpPr txBox="1">
            <a:spLocks noGrp="1"/>
          </p:cNvSpPr>
          <p:nvPr>
            <p:ph type="title"/>
          </p:nvPr>
        </p:nvSpPr>
        <p:spPr>
          <a:xfrm>
            <a:off x="5406450" y="56550"/>
            <a:ext cx="37773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chemeClr val="lt1"/>
                </a:solidFill>
                <a:latin typeface="Rubik Black"/>
                <a:ea typeface="Rubik Black"/>
                <a:cs typeface="Rubik Black"/>
                <a:sym typeface="Rubik Black"/>
              </a:rPr>
              <a:t>זמן מתאים לפתרון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D07D3D7-FC39-B448-5494-3DCECDE874BB}"/>
              </a:ext>
            </a:extLst>
          </p:cNvPr>
          <p:cNvSpPr txBox="1"/>
          <p:nvPr/>
        </p:nvSpPr>
        <p:spPr>
          <a:xfrm>
            <a:off x="3842197" y="748073"/>
            <a:ext cx="94448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he-IL" dirty="0"/>
              <a:t>מסגרת זמן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dirty="0"/>
              <a:t>מפת חידות</a:t>
            </a:r>
            <a:r>
              <a:rPr lang="he" dirty="0"/>
              <a:t> – תכנון מקדים</a:t>
            </a:r>
            <a:endParaRPr dirty="0"/>
          </a:p>
        </p:txBody>
      </p:sp>
      <p:pic>
        <p:nvPicPr>
          <p:cNvPr id="349" name="Google Shape;3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700" y="1483498"/>
            <a:ext cx="5339549" cy="31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2"/>
          <p:cNvSpPr/>
          <p:nvPr/>
        </p:nvSpPr>
        <p:spPr>
          <a:xfrm rot="581667">
            <a:off x="728056" y="2578189"/>
            <a:ext cx="657388" cy="253556"/>
          </a:xfrm>
          <a:prstGeom prst="chevron">
            <a:avLst>
              <a:gd name="adj" fmla="val 50000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51" name="Google Shape;351;p22"/>
          <p:cNvSpPr/>
          <p:nvPr/>
        </p:nvSpPr>
        <p:spPr>
          <a:xfrm rot="3876990">
            <a:off x="1236045" y="2116587"/>
            <a:ext cx="657141" cy="265570"/>
          </a:xfrm>
          <a:prstGeom prst="chevron">
            <a:avLst>
              <a:gd name="adj" fmla="val 50000"/>
            </a:avLst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52" name="Google Shape;352;p22"/>
          <p:cNvSpPr/>
          <p:nvPr/>
        </p:nvSpPr>
        <p:spPr>
          <a:xfrm rot="9856207">
            <a:off x="3328440" y="3361002"/>
            <a:ext cx="657316" cy="253680"/>
          </a:xfrm>
          <a:prstGeom prst="chevron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53" name="Google Shape;353;p22"/>
          <p:cNvSpPr/>
          <p:nvPr/>
        </p:nvSpPr>
        <p:spPr>
          <a:xfrm rot="-9982935">
            <a:off x="3384027" y="3821709"/>
            <a:ext cx="657483" cy="253724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/>
              <a:t>מה הופך חידה לחידה טובה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lvl="0" indent="0" algn="r" defTabSz="457200" rtl="1">
              <a:lnSpc>
                <a:spcPct val="150000"/>
              </a:lnSpc>
              <a:buClrTx/>
              <a:buSzTx/>
              <a:buNone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מה הופך חידה, לחידה טובה?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הסתכלות ראשונית – מה קורה פה!? מאיפה מתחילים!?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קו ברור של מה אנחנו מחפשים וצריכים למצוא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לאט </a:t>
            </a:r>
            <a:r>
              <a:rPr lang="he-IL" kern="1200" dirty="0" err="1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לאט</a:t>
            </a: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 מתחברים הדברים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שימוש בעזרים נוספים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שלביות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"וואו"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אחרי ה"וואו" לא להתיש</a:t>
            </a:r>
            <a:endParaRPr lang="en-US" kern="1200" dirty="0">
              <a:solidFill>
                <a:prstClr val="black"/>
              </a:solidFill>
              <a:latin typeface="Gill Sans MT" panose="020B0502020104020203"/>
              <a:ea typeface="+mn-ea"/>
              <a:cs typeface="+mn-cs"/>
            </a:endParaRPr>
          </a:p>
          <a:p>
            <a:pPr algn="r"/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16681" cy="82912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10" y="270451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/>
              <a:t>פיתוח החידה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defTabSz="457200">
              <a:lnSpc>
                <a:spcPct val="150000"/>
              </a:lnSpc>
              <a:buClrTx/>
              <a:buSzTx/>
              <a:buNone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פיתוח חידה: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בחירת נושא – מה רוצים שיגלו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חיפוש תמונות/תמונה קיימת – חיפוש אלמנטים בתמונה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קישור השאלה לתשובה מספרית/מילים/סימן </a:t>
            </a:r>
            <a:r>
              <a:rPr lang="he-IL" kern="1200" dirty="0" err="1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מסויים</a:t>
            </a: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/צבע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לחשוב כיצד להוליך את ה"שחקן"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לוודא שיש קישוריות ברורה בין השלבים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הפתעה</a:t>
            </a:r>
          </a:p>
          <a:p>
            <a:pPr algn="r"/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61"/>
            <a:ext cx="2316681" cy="82912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137333"/>
            <a:ext cx="2514252" cy="25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4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1104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w" dirty="0"/>
              <a:t>QA</a:t>
            </a:r>
            <a:r>
              <a:rPr lang="he-IL" dirty="0"/>
              <a:t/>
            </a:r>
            <a:br>
              <a:rPr lang="he-IL" dirty="0"/>
            </a:br>
            <a:r>
              <a:rPr lang="en-US" dirty="0"/>
              <a:t>(Quality Assurance)</a:t>
            </a:r>
            <a:endParaRPr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139" y="1152475"/>
            <a:ext cx="6815724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4" y="141373"/>
            <a:ext cx="2316681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3"/>
          <p:cNvPicPr preferRelativeResize="0"/>
          <p:nvPr/>
        </p:nvPicPr>
        <p:blipFill rotWithShape="1">
          <a:blip r:embed="rId3">
            <a:alphaModFix/>
          </a:blip>
          <a:srcRect t="10840" b="-10839"/>
          <a:stretch/>
        </p:blipFill>
        <p:spPr>
          <a:xfrm>
            <a:off x="2870375" y="557750"/>
            <a:ext cx="4172750" cy="45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 txBox="1">
            <a:spLocks noGrp="1"/>
          </p:cNvSpPr>
          <p:nvPr>
            <p:ph type="title"/>
          </p:nvPr>
        </p:nvSpPr>
        <p:spPr>
          <a:xfrm>
            <a:off x="581125" y="0"/>
            <a:ext cx="703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מגוון סוגים של חידות ושימוש בחושים שונים </a:t>
            </a:r>
            <a:endParaRPr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60" name="Google Shape;360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1" name="Google Shape;361;p23"/>
          <p:cNvPicPr preferRelativeResize="0"/>
          <p:nvPr/>
        </p:nvPicPr>
        <p:blipFill rotWithShape="1">
          <a:blip r:embed="rId4">
            <a:alphaModFix/>
          </a:blip>
          <a:srcRect t="36120" b="-36120"/>
          <a:stretch/>
        </p:blipFill>
        <p:spPr>
          <a:xfrm>
            <a:off x="4391350" y="2430495"/>
            <a:ext cx="3154376" cy="4192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423" y="2368776"/>
            <a:ext cx="4391350" cy="27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5" y="572700"/>
            <a:ext cx="3807579" cy="35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8930" y="2430500"/>
            <a:ext cx="1965075" cy="27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21350" y="0"/>
            <a:ext cx="2522650" cy="325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"/>
          <p:cNvSpPr txBox="1">
            <a:spLocks noGrp="1"/>
          </p:cNvSpPr>
          <p:nvPr>
            <p:ph type="title"/>
          </p:nvPr>
        </p:nvSpPr>
        <p:spPr>
          <a:xfrm>
            <a:off x="1303800" y="235275"/>
            <a:ext cx="73317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צופן</a:t>
            </a:r>
            <a:endParaRPr sz="3100"/>
          </a:p>
        </p:txBody>
      </p:sp>
      <p:pic>
        <p:nvPicPr>
          <p:cNvPr id="372" name="Google Shape;3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5150" y="0"/>
            <a:ext cx="54707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 txBox="1">
            <a:spLocks noGrp="1"/>
          </p:cNvSpPr>
          <p:nvPr>
            <p:ph type="title"/>
          </p:nvPr>
        </p:nvSpPr>
        <p:spPr>
          <a:xfrm>
            <a:off x="1303800" y="235275"/>
            <a:ext cx="73317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צופן</a:t>
            </a:r>
            <a:endParaRPr sz="3100"/>
          </a:p>
        </p:txBody>
      </p:sp>
      <p:sp>
        <p:nvSpPr>
          <p:cNvPr id="378" name="Google Shape;37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9" name="Google Shape;3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51517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612" y="1192450"/>
            <a:ext cx="3363737" cy="39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>
            <a:spLocks noGrp="1"/>
          </p:cNvSpPr>
          <p:nvPr>
            <p:ph type="title"/>
          </p:nvPr>
        </p:nvSpPr>
        <p:spPr>
          <a:xfrm>
            <a:off x="1303800" y="235275"/>
            <a:ext cx="73317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צופן</a:t>
            </a:r>
            <a:endParaRPr sz="3100"/>
          </a:p>
        </p:txBody>
      </p:sp>
      <p:sp>
        <p:nvSpPr>
          <p:cNvPr id="386" name="Google Shape;386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87" name="Google Shape;3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435" y="0"/>
            <a:ext cx="42591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303800" y="235275"/>
            <a:ext cx="7331700" cy="13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צופן</a:t>
            </a:r>
            <a:endParaRPr sz="3100"/>
          </a:p>
        </p:txBody>
      </p:sp>
      <p:sp>
        <p:nvSpPr>
          <p:cNvPr id="393" name="Google Shape;393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4" name="Google Shape;3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025" y="-12"/>
            <a:ext cx="55340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9375" y="1990050"/>
            <a:ext cx="3874624" cy="31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810500"/>
            <a:ext cx="8661800" cy="43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339750" y="0"/>
            <a:ext cx="2464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/>
              <a:t>תשובות ברורות</a:t>
            </a:r>
            <a:endParaRPr sz="250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13762" cy="8267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מבוך</a:t>
            </a:r>
            <a:endParaRPr/>
          </a:p>
        </p:txBody>
      </p:sp>
      <p:pic>
        <p:nvPicPr>
          <p:cNvPr id="401" name="Google Shape;4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25" y="0"/>
            <a:ext cx="37147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אותיות</a:t>
            </a:r>
            <a:endParaRPr/>
          </a:p>
        </p:txBody>
      </p:sp>
      <p:sp>
        <p:nvSpPr>
          <p:cNvPr id="407" name="Google Shape;407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8" name="Google Shape;4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425" y="1308238"/>
            <a:ext cx="5638800" cy="36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0"/>
          <p:cNvSpPr txBox="1">
            <a:spLocks noGrp="1"/>
          </p:cNvSpPr>
          <p:nvPr>
            <p:ph type="title"/>
          </p:nvPr>
        </p:nvSpPr>
        <p:spPr>
          <a:xfrm>
            <a:off x="1465250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שימוש ברמזים</a:t>
            </a:r>
            <a:endParaRPr/>
          </a:p>
        </p:txBody>
      </p:sp>
      <p:sp>
        <p:nvSpPr>
          <p:cNvPr id="414" name="Google Shape;414;p30"/>
          <p:cNvSpPr txBox="1">
            <a:spLocks noGrp="1"/>
          </p:cNvSpPr>
          <p:nvPr>
            <p:ph type="body" idx="1"/>
          </p:nvPr>
        </p:nvSpPr>
        <p:spPr>
          <a:xfrm>
            <a:off x="7215050" y="1152475"/>
            <a:ext cx="12807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800" b="1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צבעים</a:t>
            </a:r>
            <a:endParaRPr/>
          </a:p>
        </p:txBody>
      </p:sp>
      <p:pic>
        <p:nvPicPr>
          <p:cNvPr id="415" name="Google Shape;4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438" y="787088"/>
            <a:ext cx="5381625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"/>
          <p:cNvSpPr txBox="1">
            <a:spLocks noGrp="1"/>
          </p:cNvSpPr>
          <p:nvPr>
            <p:ph type="title"/>
          </p:nvPr>
        </p:nvSpPr>
        <p:spPr>
          <a:xfrm>
            <a:off x="1465250" y="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שימוש ברמזים</a:t>
            </a:r>
            <a:endParaRPr/>
          </a:p>
        </p:txBody>
      </p:sp>
      <p:sp>
        <p:nvSpPr>
          <p:cNvPr id="421" name="Google Shape;421;p31"/>
          <p:cNvSpPr txBox="1">
            <a:spLocks noGrp="1"/>
          </p:cNvSpPr>
          <p:nvPr>
            <p:ph type="body" idx="1"/>
          </p:nvPr>
        </p:nvSpPr>
        <p:spPr>
          <a:xfrm>
            <a:off x="7215050" y="1152475"/>
            <a:ext cx="12807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800" b="1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סמלים</a:t>
            </a:r>
            <a:endParaRPr/>
          </a:p>
        </p:txBody>
      </p:sp>
      <p:sp>
        <p:nvSpPr>
          <p:cNvPr id="423" name="Google Shape;423;p31"/>
          <p:cNvSpPr txBox="1">
            <a:spLocks noGrp="1"/>
          </p:cNvSpPr>
          <p:nvPr>
            <p:ph type="body" idx="4294967295"/>
          </p:nvPr>
        </p:nvSpPr>
        <p:spPr>
          <a:xfrm>
            <a:off x="7623175" y="1830388"/>
            <a:ext cx="1520825" cy="523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iw" sz="2800" b="1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מיקומים</a:t>
            </a:r>
            <a:endParaRPr sz="2800"/>
          </a:p>
        </p:txBody>
      </p:sp>
      <p:pic>
        <p:nvPicPr>
          <p:cNvPr id="422" name="Google Shape;4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250" y="801100"/>
            <a:ext cx="4460150" cy="411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xfrm>
            <a:off x="369375" y="338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שימוש במרחב</a:t>
            </a:r>
            <a:endParaRPr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429" name="Google Shape;4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120413" y="501300"/>
            <a:ext cx="3018525" cy="460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100" y="680525"/>
            <a:ext cx="5159900" cy="45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0"/>
            <a:ext cx="39841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4"/>
          <p:cNvSpPr txBox="1">
            <a:spLocks noGrp="1"/>
          </p:cNvSpPr>
          <p:nvPr>
            <p:ph type="title"/>
          </p:nvPr>
        </p:nvSpPr>
        <p:spPr>
          <a:xfrm>
            <a:off x="2407149" y="0"/>
            <a:ext cx="7047747" cy="446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dirty="0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שימוש במרחב</a:t>
            </a:r>
            <a:endParaRPr dirty="0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57650"/>
            <a:ext cx="387035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8950"/>
            <a:ext cx="4210050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5"/>
          <p:cNvSpPr txBox="1">
            <a:spLocks noGrp="1"/>
          </p:cNvSpPr>
          <p:nvPr>
            <p:ph type="title"/>
          </p:nvPr>
        </p:nvSpPr>
        <p:spPr>
          <a:xfrm>
            <a:off x="3088425" y="488050"/>
            <a:ext cx="56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שימוש במרחב</a:t>
            </a:r>
            <a:endParaRPr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7"/>
          <p:cNvSpPr txBox="1"/>
          <p:nvPr/>
        </p:nvSpPr>
        <p:spPr>
          <a:xfrm>
            <a:off x="1168075" y="576600"/>
            <a:ext cx="3567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4200">
                <a:solidFill>
                  <a:schemeClr val="lt1"/>
                </a:solidFill>
                <a:latin typeface="Rubik Black"/>
                <a:ea typeface="Rubik Black"/>
                <a:cs typeface="Rubik Black"/>
                <a:sym typeface="Rubik Black"/>
              </a:rPr>
              <a:t>ועכשיו לעבודה!</a:t>
            </a:r>
            <a:endParaRPr sz="4200">
              <a:solidFill>
                <a:schemeClr val="lt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462" name="Google Shape;4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79912">
            <a:off x="2939463" y="1112073"/>
            <a:ext cx="2607519" cy="39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7"/>
          <p:cNvSpPr txBox="1"/>
          <p:nvPr/>
        </p:nvSpPr>
        <p:spPr>
          <a:xfrm>
            <a:off x="6142050" y="3220000"/>
            <a:ext cx="2920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4200">
                <a:solidFill>
                  <a:schemeClr val="lt1"/>
                </a:solidFill>
                <a:latin typeface="Rubik Black"/>
                <a:ea typeface="Rubik Black"/>
                <a:cs typeface="Rubik Black"/>
                <a:sym typeface="Rubik Black"/>
              </a:rPr>
              <a:t>תהנו</a:t>
            </a:r>
            <a:endParaRPr sz="4200">
              <a:solidFill>
                <a:schemeClr val="lt1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dirty="0"/>
              <a:t>תרגיל בנית חידה</a:t>
            </a:r>
            <a:endParaRPr lang="en-US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311700" y="771828"/>
            <a:ext cx="8520600" cy="3416400"/>
          </a:xfrm>
        </p:spPr>
        <p:txBody>
          <a:bodyPr/>
          <a:lstStyle/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10 דקות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תמונה "גנרית"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להלביש על התמונה חידה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תשובה יכולה להיות קוד, </a:t>
            </a:r>
          </a:p>
          <a:p>
            <a:pPr marL="0" lvl="0" indent="0" algn="r" defTabSz="457200" rtl="1">
              <a:lnSpc>
                <a:spcPct val="150000"/>
              </a:lnSpc>
              <a:buClrTx/>
              <a:buSzTx/>
              <a:buNone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    מספר, שם, מילה וכו'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תחשבו יצירתי</a:t>
            </a:r>
          </a:p>
          <a:p>
            <a:pPr marL="285750" lvl="0" indent="-285750" algn="r" defTabSz="457200" rtl="1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ü"/>
            </a:pPr>
            <a:r>
              <a:rPr lang="he-IL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Arial" panose="020B0604020202020204" pitchFamily="34" charset="0"/>
              </a:rPr>
              <a:t>בהצלחה!</a:t>
            </a:r>
            <a:endParaRPr lang="en-US" kern="1200" dirty="0">
              <a:solidFill>
                <a:prstClr val="black"/>
              </a:solidFill>
              <a:latin typeface="Gill Sans MT" panose="020B0502020104020203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8" y="445025"/>
            <a:ext cx="3254915" cy="434117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017"/>
            <a:ext cx="1952560" cy="6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8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dirty="0"/>
              <a:t>חידה לדוגמה</a:t>
            </a:r>
            <a:endParaRPr lang="en-US" dirty="0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27" y="1256371"/>
            <a:ext cx="2263088" cy="3017450"/>
          </a:xfrm>
          <a:prstGeom prst="rect">
            <a:avLst/>
          </a:prstGeom>
        </p:spPr>
      </p:pic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371172" y="1017725"/>
            <a:ext cx="8520600" cy="341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מלבן מעוגל 3"/>
          <p:cNvSpPr/>
          <p:nvPr/>
        </p:nvSpPr>
        <p:spPr>
          <a:xfrm>
            <a:off x="7434144" y="1481997"/>
            <a:ext cx="959005" cy="706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3333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31511" y="1604287"/>
            <a:ext cx="36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4861931" y="1481997"/>
            <a:ext cx="959005" cy="7062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400" dirty="0">
                <a:solidFill>
                  <a:schemeClr val="tx1"/>
                </a:solidFill>
              </a:rPr>
              <a:t>10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6118303" y="1488316"/>
            <a:ext cx="1018475" cy="70624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400" dirty="0"/>
              <a:t>6</a:t>
            </a:r>
            <a:endParaRPr lang="en-US" sz="2400" dirty="0"/>
          </a:p>
        </p:txBody>
      </p:sp>
      <p:sp>
        <p:nvSpPr>
          <p:cNvPr id="11" name="מלבן מעוגל 10"/>
          <p:cNvSpPr/>
          <p:nvPr/>
        </p:nvSpPr>
        <p:spPr>
          <a:xfrm>
            <a:off x="3479179" y="1481998"/>
            <a:ext cx="1033347" cy="7062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/>
              <a:t>33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58322" y="1604287"/>
            <a:ext cx="394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400" dirty="0"/>
              <a:t>3</a:t>
            </a:r>
            <a:endParaRPr lang="en-US" sz="2400" dirty="0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28" y="127664"/>
            <a:ext cx="2316681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6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Microcopy יצירת חיבור עם הפותר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8838" y="1281113"/>
            <a:ext cx="488632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61"/>
            <a:ext cx="2316681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התאמה לקהל יעד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3000" y="1363275"/>
            <a:ext cx="3098000" cy="3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16681" cy="8291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2" y="-7"/>
            <a:ext cx="9078076" cy="476598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0"/>
          <p:cNvSpPr txBox="1">
            <a:spLocks noGrp="1"/>
          </p:cNvSpPr>
          <p:nvPr>
            <p:ph type="title"/>
          </p:nvPr>
        </p:nvSpPr>
        <p:spPr>
          <a:xfrm>
            <a:off x="2640300" y="229550"/>
            <a:ext cx="38634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אתגר מתאים</a:t>
            </a:r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"/>
          <p:cNvSpPr txBox="1">
            <a:spLocks noGrp="1"/>
          </p:cNvSpPr>
          <p:nvPr>
            <p:ph type="title"/>
          </p:nvPr>
        </p:nvSpPr>
        <p:spPr>
          <a:xfrm>
            <a:off x="1303800" y="3909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סיפור מסגרת - פתיחה, סיום, אוירה</a:t>
            </a:r>
            <a:endParaRPr/>
          </a:p>
        </p:txBody>
      </p:sp>
      <p:pic>
        <p:nvPicPr>
          <p:cNvPr id="315" name="Google Shape;3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388" y="1210119"/>
            <a:ext cx="6414812" cy="3321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endParaRPr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61"/>
            <a:ext cx="2316681" cy="829128"/>
          </a:xfrm>
          <a:prstGeom prst="rect">
            <a:avLst/>
          </a:prstGeom>
        </p:spPr>
      </p:pic>
      <p:pic>
        <p:nvPicPr>
          <p:cNvPr id="3" name="תמונה 2" descr="תמונה שמכילה טקסט, גופן, צילום מסך&#10;&#10;התיאור נוצר באופן אוטומטי">
            <a:extLst>
              <a:ext uri="{FF2B5EF4-FFF2-40B4-BE49-F238E27FC236}">
                <a16:creationId xmlns:a16="http://schemas.microsoft.com/office/drawing/2014/main" id="{DC011001-5C5C-D1CE-C611-75E80C9FC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200" y="1325763"/>
            <a:ext cx="4583210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 txBox="1">
            <a:spLocks noGrp="1"/>
          </p:cNvSpPr>
          <p:nvPr>
            <p:ph type="title"/>
          </p:nvPr>
        </p:nvSpPr>
        <p:spPr>
          <a:xfrm>
            <a:off x="1293925" y="287200"/>
            <a:ext cx="59346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תוכן מעניין</a:t>
            </a:r>
            <a:endParaRPr/>
          </a:p>
        </p:txBody>
      </p:sp>
      <p:pic>
        <p:nvPicPr>
          <p:cNvPr id="321" name="Google Shape;3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223" y="1192306"/>
            <a:ext cx="6209554" cy="357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747" y="968188"/>
            <a:ext cx="4433594" cy="368225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9"/>
          <p:cNvSpPr txBox="1">
            <a:spLocks noGrp="1"/>
          </p:cNvSpPr>
          <p:nvPr>
            <p:ph type="title"/>
          </p:nvPr>
        </p:nvSpPr>
        <p:spPr>
          <a:xfrm>
            <a:off x="1056750" y="148800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השקעה בנראות - חוויה</a:t>
            </a:r>
            <a:endParaRPr sz="2500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9193</TotalTime>
  <Words>214</Words>
  <Application>Microsoft Office PowerPoint</Application>
  <PresentationFormat>‫הצגה על המסך (16:9)</PresentationFormat>
  <Paragraphs>65</Paragraphs>
  <Slides>29</Slides>
  <Notes>24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29</vt:i4>
      </vt:variant>
    </vt:vector>
  </HeadingPairs>
  <TitlesOfParts>
    <vt:vector size="34" baseType="lpstr">
      <vt:lpstr>Arial</vt:lpstr>
      <vt:lpstr>Gill Sans MT</vt:lpstr>
      <vt:lpstr>Rubik Black</vt:lpstr>
      <vt:lpstr>Wingdings</vt:lpstr>
      <vt:lpstr>Simple Light</vt:lpstr>
      <vt:lpstr>דגשים לבניית חידות</vt:lpstr>
      <vt:lpstr>מצגת של PowerPoint‏</vt:lpstr>
      <vt:lpstr>Microcopy יצירת חיבור עם הפותר</vt:lpstr>
      <vt:lpstr>התאמה לקהל יעד</vt:lpstr>
      <vt:lpstr>אתגר מתאים</vt:lpstr>
      <vt:lpstr>סיפור מסגרת - פתיחה, סיום, אוירה</vt:lpstr>
      <vt:lpstr>מצגת של PowerPoint‏</vt:lpstr>
      <vt:lpstr>תוכן מעניין</vt:lpstr>
      <vt:lpstr>השקעה בנראות - חוויה</vt:lpstr>
      <vt:lpstr>זמן מתאים לפתרון</vt:lpstr>
      <vt:lpstr>מפת חידות – תכנון מקדים</vt:lpstr>
      <vt:lpstr>מה הופך חידה לחידה טובה</vt:lpstr>
      <vt:lpstr>פיתוח החידה</vt:lpstr>
      <vt:lpstr>QA (Quality Assurance)</vt:lpstr>
      <vt:lpstr>מגוון סוגים של חידות ושימוש בחושים שונים </vt:lpstr>
      <vt:lpstr>צופן</vt:lpstr>
      <vt:lpstr>צופן</vt:lpstr>
      <vt:lpstr>צופן</vt:lpstr>
      <vt:lpstr>צופן</vt:lpstr>
      <vt:lpstr>מבוך</vt:lpstr>
      <vt:lpstr>אותיות</vt:lpstr>
      <vt:lpstr>שימוש ברמזים</vt:lpstr>
      <vt:lpstr>שימוש ברמזים</vt:lpstr>
      <vt:lpstr>שימוש במרחב</vt:lpstr>
      <vt:lpstr>שימוש במרחב</vt:lpstr>
      <vt:lpstr>שימוש במרחב</vt:lpstr>
      <vt:lpstr>מצגת של PowerPoint‏</vt:lpstr>
      <vt:lpstr>תרגיל בנית חידה</vt:lpstr>
      <vt:lpstr>חידה לדוגמה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Omri Arzi</cp:lastModifiedBy>
  <cp:revision>13</cp:revision>
  <dcterms:modified xsi:type="dcterms:W3CDTF">2024-03-27T15:08:59Z</dcterms:modified>
</cp:coreProperties>
</file>