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79" r:id="rId5"/>
    <p:sldId id="259" r:id="rId6"/>
    <p:sldId id="278" r:id="rId7"/>
    <p:sldId id="274" r:id="rId8"/>
    <p:sldId id="275" r:id="rId9"/>
    <p:sldId id="261" r:id="rId10"/>
    <p:sldId id="262" r:id="rId11"/>
    <p:sldId id="264" r:id="rId12"/>
    <p:sldId id="276" r:id="rId13"/>
    <p:sldId id="265" r:id="rId14"/>
    <p:sldId id="266" r:id="rId15"/>
    <p:sldId id="267" r:id="rId16"/>
    <p:sldId id="268" r:id="rId17"/>
    <p:sldId id="269" r:id="rId18"/>
    <p:sldId id="270" r:id="rId19"/>
    <p:sldId id="271" r:id="rId20"/>
    <p:sldId id="272" r:id="rId21"/>
    <p:sldId id="277"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Assistant" panose="020B0604020202020204" charset="-79"/>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00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724" autoAdjust="0"/>
  </p:normalViewPr>
  <p:slideViewPr>
    <p:cSldViewPr snapToGrid="0">
      <p:cViewPr varScale="1">
        <p:scale>
          <a:sx n="95" d="100"/>
          <a:sy n="95" d="100"/>
        </p:scale>
        <p:origin x="1158" y="84"/>
      </p:cViewPr>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x-non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07142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rive.google.com/drive/u/1/folders/141JnlnWSN-4MH0vXr_uILT3MbDAg6lHM"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howthingswork.org/electronics-how-digital-camera-works/"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ellispromedia.com/academy-av"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mailto:hello@ellispromedia.com"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ampus.ort.org.il/mod/page/view.php?id=114506"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1</a:t>
            </a:fld>
            <a:endParaRPr/>
          </a:p>
        </p:txBody>
      </p:sp>
    </p:spTree>
    <p:extLst>
      <p:ext uri="{BB962C8B-B14F-4D97-AF65-F5344CB8AC3E}">
        <p14:creationId xmlns:p14="http://schemas.microsoft.com/office/powerpoint/2010/main" val="1886506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17f0ac093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x-none"/>
              <a:t>מתוך הסרטון :</a:t>
            </a:r>
            <a:endParaRPr/>
          </a:p>
          <a:p>
            <a:pPr marL="0" lvl="0" indent="0" algn="r" rtl="1">
              <a:lnSpc>
                <a:spcPct val="115000"/>
              </a:lnSpc>
              <a:spcBef>
                <a:spcPts val="0"/>
              </a:spcBef>
              <a:spcAft>
                <a:spcPts val="0"/>
              </a:spcAft>
              <a:buClr>
                <a:schemeClr val="dk1"/>
              </a:buClr>
              <a:buSzPts val="1100"/>
              <a:buFont typeface="Arial"/>
              <a:buNone/>
            </a:pPr>
            <a:r>
              <a:rPr lang="x-none" sz="1100" b="1">
                <a:latin typeface="Assistant"/>
                <a:ea typeface="Assistant"/>
                <a:cs typeface="Assistant"/>
                <a:sym typeface="Assistant"/>
              </a:rPr>
              <a:t>שדה הקליטה (השדה הרצפטיבי) של גופיף חישה</a:t>
            </a:r>
            <a:r>
              <a:rPr lang="x-none" sz="1100">
                <a:latin typeface="Assistant"/>
                <a:ea typeface="Assistant"/>
                <a:cs typeface="Assistant"/>
                <a:sym typeface="Assistant"/>
              </a:rPr>
              <a:t> - מוגדר כגודלו של השטח שמנקז גירויים לתא עצב אחד. גודלם של שדות הקליטה של  גופיפי החישה השונים הוא שונה מאוד. </a:t>
            </a:r>
            <a:endParaRPr sz="1100">
              <a:latin typeface="Assistant"/>
              <a:ea typeface="Assistant"/>
              <a:cs typeface="Assistant"/>
              <a:sym typeface="Assistant"/>
            </a:endParaRPr>
          </a:p>
          <a:p>
            <a:pPr marL="0" lvl="0" indent="0" algn="r" rtl="1">
              <a:lnSpc>
                <a:spcPct val="115000"/>
              </a:lnSpc>
              <a:spcBef>
                <a:spcPts val="0"/>
              </a:spcBef>
              <a:spcAft>
                <a:spcPts val="0"/>
              </a:spcAft>
              <a:buClr>
                <a:schemeClr val="dk1"/>
              </a:buClr>
              <a:buSzPts val="1100"/>
              <a:buFont typeface="Arial"/>
              <a:buNone/>
            </a:pPr>
            <a:r>
              <a:rPr lang="x-none" sz="1100" b="1">
                <a:latin typeface="Assistant"/>
                <a:ea typeface="Assistant"/>
                <a:cs typeface="Assistant"/>
                <a:sym typeface="Assistant"/>
              </a:rPr>
              <a:t>צפיפות גופיפי החישה</a:t>
            </a:r>
            <a:r>
              <a:rPr lang="x-none" sz="1100">
                <a:latin typeface="Assistant"/>
                <a:ea typeface="Assistant"/>
                <a:cs typeface="Assistant"/>
                <a:sym typeface="Assistant"/>
              </a:rPr>
              <a:t> מוגדרת ככמות הגופיפים ליחידת שטח.</a:t>
            </a:r>
            <a:endParaRPr sz="1100">
              <a:latin typeface="Assistant"/>
              <a:ea typeface="Assistant"/>
              <a:cs typeface="Assistant"/>
              <a:sym typeface="Assistant"/>
            </a:endParaRPr>
          </a:p>
          <a:p>
            <a:pPr marL="0" lvl="0" indent="0" algn="r" rtl="1">
              <a:lnSpc>
                <a:spcPct val="115000"/>
              </a:lnSpc>
              <a:spcBef>
                <a:spcPts val="0"/>
              </a:spcBef>
              <a:spcAft>
                <a:spcPts val="0"/>
              </a:spcAft>
              <a:buClr>
                <a:schemeClr val="dk1"/>
              </a:buClr>
              <a:buSzPts val="1100"/>
              <a:buFont typeface="Arial"/>
              <a:buNone/>
            </a:pPr>
            <a:r>
              <a:rPr lang="x-none" sz="1100">
                <a:latin typeface="Assistant"/>
                <a:ea typeface="Assistant"/>
                <a:cs typeface="Assistant"/>
                <a:sym typeface="Assistant"/>
              </a:rPr>
              <a:t>צפיפות גופיפים גבוהה ושדה קליטה קטן לכל גופיף הם תנאים הכרחיים להשגת יכולת הבחנה מרחבית גבוהה. </a:t>
            </a:r>
            <a:endParaRPr sz="1100">
              <a:latin typeface="Assistant"/>
              <a:ea typeface="Assistant"/>
              <a:cs typeface="Assistant"/>
              <a:sym typeface="Assistant"/>
            </a:endParaRPr>
          </a:p>
          <a:p>
            <a:pPr marL="0" lvl="0" indent="0" algn="r" rtl="1">
              <a:spcBef>
                <a:spcPts val="0"/>
              </a:spcBef>
              <a:spcAft>
                <a:spcPts val="0"/>
              </a:spcAft>
              <a:buNone/>
            </a:pPr>
            <a:endParaRPr/>
          </a:p>
        </p:txBody>
      </p:sp>
      <p:sp>
        <p:nvSpPr>
          <p:cNvPr id="119" name="Google Shape;119;g117f0ac093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4977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17f0ac093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he-IL" dirty="0" smtClean="0"/>
              <a:t>מתוך הסרטון :</a:t>
            </a:r>
          </a:p>
          <a:p>
            <a:pPr marL="0" lvl="0" indent="0" algn="r" rtl="1">
              <a:lnSpc>
                <a:spcPct val="115000"/>
              </a:lnSpc>
              <a:spcBef>
                <a:spcPts val="0"/>
              </a:spcBef>
              <a:spcAft>
                <a:spcPts val="0"/>
              </a:spcAft>
              <a:buClr>
                <a:schemeClr val="dk1"/>
              </a:buClr>
              <a:buSzPts val="1100"/>
              <a:buFont typeface="Arial"/>
              <a:buNone/>
            </a:pPr>
            <a:r>
              <a:rPr lang="he-IL" sz="1200" b="1" dirty="0" smtClean="0">
                <a:latin typeface="Assistant"/>
                <a:ea typeface="Assistant"/>
                <a:cs typeface="Assistant"/>
                <a:sym typeface="Assistant"/>
              </a:rPr>
              <a:t>שדה הקליטה (השדה </a:t>
            </a:r>
            <a:r>
              <a:rPr lang="he-IL" sz="1200" b="1" dirty="0" err="1" smtClean="0">
                <a:latin typeface="Assistant"/>
                <a:ea typeface="Assistant"/>
                <a:cs typeface="Assistant"/>
                <a:sym typeface="Assistant"/>
              </a:rPr>
              <a:t>הרצפטיבי</a:t>
            </a:r>
            <a:r>
              <a:rPr lang="he-IL" sz="1200" b="1" dirty="0" smtClean="0">
                <a:latin typeface="Assistant"/>
                <a:ea typeface="Assistant"/>
                <a:cs typeface="Assistant"/>
                <a:sym typeface="Assistant"/>
              </a:rPr>
              <a:t>) של גופיף חישה</a:t>
            </a:r>
            <a:r>
              <a:rPr lang="he-IL" sz="1200" dirty="0" smtClean="0">
                <a:latin typeface="Assistant"/>
                <a:ea typeface="Assistant"/>
                <a:cs typeface="Assistant"/>
                <a:sym typeface="Assistant"/>
              </a:rPr>
              <a:t> - מוגדר כגודלו של השטח שמנקז גירויים לתא עצב אחד. גודלם של שדות הקליטה של  גופיפי החישה השונים הוא שונה מאוד. </a:t>
            </a:r>
          </a:p>
          <a:p>
            <a:pPr marL="0" lvl="0" indent="0" algn="r" rtl="1">
              <a:lnSpc>
                <a:spcPct val="115000"/>
              </a:lnSpc>
              <a:spcBef>
                <a:spcPts val="0"/>
              </a:spcBef>
              <a:spcAft>
                <a:spcPts val="0"/>
              </a:spcAft>
              <a:buClr>
                <a:schemeClr val="dk1"/>
              </a:buClr>
              <a:buSzPts val="1100"/>
              <a:buFont typeface="Arial"/>
              <a:buNone/>
            </a:pPr>
            <a:r>
              <a:rPr lang="he-IL" sz="1200" b="1" dirty="0" smtClean="0">
                <a:latin typeface="Assistant"/>
                <a:ea typeface="Assistant"/>
                <a:cs typeface="Assistant"/>
                <a:sym typeface="Assistant"/>
              </a:rPr>
              <a:t>צפיפות גופיפי החישה</a:t>
            </a:r>
            <a:r>
              <a:rPr lang="he-IL" sz="1200" dirty="0" smtClean="0">
                <a:latin typeface="Assistant"/>
                <a:ea typeface="Assistant"/>
                <a:cs typeface="Assistant"/>
                <a:sym typeface="Assistant"/>
              </a:rPr>
              <a:t> מוגדרת ככמות הגופיפים ליחידת שטח.</a:t>
            </a:r>
          </a:p>
          <a:p>
            <a:pPr marL="0" lvl="0" indent="0" algn="r" rtl="1">
              <a:lnSpc>
                <a:spcPct val="115000"/>
              </a:lnSpc>
              <a:spcBef>
                <a:spcPts val="0"/>
              </a:spcBef>
              <a:spcAft>
                <a:spcPts val="0"/>
              </a:spcAft>
              <a:buClr>
                <a:schemeClr val="dk1"/>
              </a:buClr>
              <a:buSzPts val="1100"/>
              <a:buFont typeface="Arial"/>
              <a:buNone/>
            </a:pPr>
            <a:r>
              <a:rPr lang="he-IL" sz="1200" dirty="0" smtClean="0">
                <a:latin typeface="Assistant"/>
                <a:ea typeface="Assistant"/>
                <a:cs typeface="Assistant"/>
                <a:sym typeface="Assistant"/>
              </a:rPr>
              <a:t>צפיפות גופיפים גבוהה ושדה קליטה קטן לכל גופיף הם תנאים הכרחיים להשגת יכולת הבחנה מרחבית גבוהה. </a:t>
            </a:r>
          </a:p>
          <a:p>
            <a:pPr marL="0" lvl="0" indent="0" algn="r" rtl="1">
              <a:spcBef>
                <a:spcPts val="0"/>
              </a:spcBef>
              <a:spcAft>
                <a:spcPts val="0"/>
              </a:spcAft>
              <a:buNone/>
            </a:pPr>
            <a:endParaRPr lang="he-IL" dirty="0" smtClean="0"/>
          </a:p>
          <a:p>
            <a:pPr marL="0" lvl="0" indent="0" algn="r" rtl="1">
              <a:spcBef>
                <a:spcPts val="0"/>
              </a:spcBef>
              <a:spcAft>
                <a:spcPts val="0"/>
              </a:spcAft>
              <a:buNone/>
            </a:pPr>
            <a:endParaRPr dirty="0"/>
          </a:p>
        </p:txBody>
      </p:sp>
      <p:sp>
        <p:nvSpPr>
          <p:cNvPr id="119" name="Google Shape;119;g117f0ac093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0748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173fbc01bd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173fbc01bd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0">
              <a:spcBef>
                <a:spcPts val="1000"/>
              </a:spcBef>
              <a:spcAft>
                <a:spcPts val="0"/>
              </a:spcAft>
              <a:buNone/>
            </a:pPr>
            <a:endParaRPr lang="he-IL" sz="1200" dirty="0" smtClean="0"/>
          </a:p>
          <a:p>
            <a:pPr marL="0" lvl="0" indent="0" algn="r" rtl="1">
              <a:lnSpc>
                <a:spcPct val="115000"/>
              </a:lnSpc>
              <a:spcBef>
                <a:spcPts val="0"/>
              </a:spcBef>
              <a:spcAft>
                <a:spcPts val="0"/>
              </a:spcAft>
              <a:buClr>
                <a:schemeClr val="dk1"/>
              </a:buClr>
              <a:buSzPts val="1100"/>
              <a:buFont typeface="Arial"/>
              <a:buNone/>
            </a:pPr>
            <a:r>
              <a:rPr lang="he-IL" sz="1200" b="1" dirty="0" smtClean="0">
                <a:latin typeface="Assistant"/>
                <a:ea typeface="Assistant"/>
                <a:cs typeface="Assistant"/>
                <a:sym typeface="Assistant"/>
              </a:rPr>
              <a:t>הקדמה </a:t>
            </a:r>
            <a:r>
              <a:rPr lang="he-IL" sz="1200" b="1" dirty="0" err="1" smtClean="0">
                <a:latin typeface="Assistant"/>
                <a:ea typeface="Assistant"/>
                <a:cs typeface="Assistant"/>
                <a:sym typeface="Assistant"/>
              </a:rPr>
              <a:t>בכיתה+לימוד</a:t>
            </a:r>
            <a:r>
              <a:rPr lang="he-IL" sz="1200" b="1" dirty="0" smtClean="0">
                <a:latin typeface="Assistant"/>
                <a:ea typeface="Assistant"/>
                <a:cs typeface="Assistant"/>
                <a:sym typeface="Assistant"/>
              </a:rPr>
              <a:t> עצמי בעזרת סרטון אינטראקטיבי  -מצלמה דיגיטלית (30 דקות)</a:t>
            </a:r>
            <a:endParaRPr lang="he-IL" sz="1200" b="1" dirty="0" smtClean="0"/>
          </a:p>
          <a:p>
            <a:pPr marL="0" lvl="0" indent="0" algn="r" rtl="0">
              <a:spcBef>
                <a:spcPts val="0"/>
              </a:spcBef>
              <a:spcAft>
                <a:spcPts val="0"/>
              </a:spcAft>
              <a:buNone/>
            </a:pPr>
            <a:endParaRPr sz="1200" dirty="0"/>
          </a:p>
        </p:txBody>
      </p:sp>
      <p:sp>
        <p:nvSpPr>
          <p:cNvPr id="98" name="Google Shape;98;g1173fbc01bd_0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x-none"/>
              <a:t>13</a:t>
            </a:fld>
            <a:endParaRPr/>
          </a:p>
        </p:txBody>
      </p:sp>
    </p:spTree>
    <p:extLst>
      <p:ext uri="{BB962C8B-B14F-4D97-AF65-F5344CB8AC3E}">
        <p14:creationId xmlns:p14="http://schemas.microsoft.com/office/powerpoint/2010/main" val="3475170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175f319b7a_0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x-none" dirty="0"/>
              <a:t>רקע תיאורטי מלא: </a:t>
            </a:r>
            <a:r>
              <a:rPr lang="x-none" u="sng" dirty="0">
                <a:solidFill>
                  <a:schemeClr val="hlink"/>
                </a:solidFill>
                <a:hlinkClick r:id="rId3"/>
              </a:rPr>
              <a:t>https://drive.google.com/drive/u/1/folders/141JnlnWSN-4MH0vXr_uILT3MbDAg6lHM</a:t>
            </a:r>
            <a:endParaRPr dirty="0"/>
          </a:p>
          <a:p>
            <a:pPr marL="0" lvl="0" indent="0" algn="r" rtl="1">
              <a:spcBef>
                <a:spcPts val="0"/>
              </a:spcBef>
              <a:spcAft>
                <a:spcPts val="0"/>
              </a:spcAft>
              <a:buNone/>
            </a:pPr>
            <a:endParaRPr dirty="0"/>
          </a:p>
          <a:p>
            <a:pPr marL="0" lvl="0" indent="0" algn="r" rtl="1">
              <a:spcBef>
                <a:spcPts val="0"/>
              </a:spcBef>
              <a:spcAft>
                <a:spcPts val="0"/>
              </a:spcAft>
              <a:buNone/>
            </a:pPr>
            <a:r>
              <a:rPr lang="x-none" dirty="0"/>
              <a:t>זכויות יוצרים: </a:t>
            </a:r>
            <a:r>
              <a:rPr lang="x-none" u="sng" dirty="0">
                <a:solidFill>
                  <a:schemeClr val="hlink"/>
                </a:solidFill>
                <a:hlinkClick r:id="rId4"/>
              </a:rPr>
              <a:t>http://howthingswork.org/electronics-how-digital-camera-works/</a:t>
            </a:r>
            <a:r>
              <a:rPr lang="x-none" dirty="0"/>
              <a:t>  </a:t>
            </a:r>
            <a:endParaRPr dirty="0"/>
          </a:p>
        </p:txBody>
      </p:sp>
      <p:sp>
        <p:nvSpPr>
          <p:cNvPr id="104" name="Google Shape;104;g1175f319b7a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6637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175f319b7a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he-IL" dirty="0" smtClean="0"/>
              <a:t>קישור </a:t>
            </a:r>
            <a:r>
              <a:rPr lang="he-IL" dirty="0" err="1" smtClean="0"/>
              <a:t>יוטיוב</a:t>
            </a:r>
            <a:r>
              <a:rPr lang="he-IL" dirty="0" smtClean="0"/>
              <a:t>- </a:t>
            </a:r>
            <a:r>
              <a:rPr lang="en-US" dirty="0" smtClean="0"/>
              <a:t>http://www.youtube.com/watch?v=g2eUgiaBskA</a:t>
            </a:r>
            <a:endParaRPr lang="he-IL" dirty="0" smtClean="0"/>
          </a:p>
          <a:p>
            <a:pPr marL="0" lvl="0" indent="0" algn="r" rtl="1">
              <a:spcBef>
                <a:spcPts val="0"/>
              </a:spcBef>
              <a:spcAft>
                <a:spcPts val="0"/>
              </a:spcAft>
              <a:buNone/>
            </a:pPr>
            <a:r>
              <a:rPr lang="he-IL" dirty="0" smtClean="0"/>
              <a:t>קישור למשימה במודל-</a:t>
            </a:r>
            <a:r>
              <a:rPr lang="he-IL" baseline="0" dirty="0" smtClean="0"/>
              <a:t> </a:t>
            </a:r>
            <a:r>
              <a:rPr lang="en-US" baseline="0" dirty="0" smtClean="0"/>
              <a:t>https://moodle-devnew.ort.org.il/isteam310/mod/page/view.php?id=109</a:t>
            </a:r>
            <a:r>
              <a:rPr lang="he-IL" baseline="0" dirty="0" smtClean="0"/>
              <a:t> </a:t>
            </a:r>
            <a:endParaRPr lang="he-IL" dirty="0" smtClean="0"/>
          </a:p>
          <a:p>
            <a:pPr marL="0" lvl="0" indent="0" algn="r" rtl="1">
              <a:spcBef>
                <a:spcPts val="0"/>
              </a:spcBef>
              <a:spcAft>
                <a:spcPts val="0"/>
              </a:spcAft>
              <a:buNone/>
            </a:pPr>
            <a:endParaRPr dirty="0"/>
          </a:p>
          <a:p>
            <a:pPr marL="0" lvl="0" indent="0" algn="r" rtl="1">
              <a:spcBef>
                <a:spcPts val="0"/>
              </a:spcBef>
              <a:spcAft>
                <a:spcPts val="0"/>
              </a:spcAft>
              <a:buNone/>
            </a:pPr>
            <a:r>
              <a:rPr lang="x-none" dirty="0"/>
              <a:t>זכויות יוצרים:</a:t>
            </a:r>
            <a:endParaRPr dirty="0"/>
          </a:p>
          <a:p>
            <a:pPr marL="457200" lvl="0" indent="-317500" algn="r" rtl="1">
              <a:spcBef>
                <a:spcPts val="0"/>
              </a:spcBef>
              <a:spcAft>
                <a:spcPts val="0"/>
              </a:spcAft>
              <a:buSzPts val="1400"/>
              <a:buAutoNum type="arabicPeriod"/>
            </a:pPr>
            <a:r>
              <a:rPr lang="x-none" dirty="0"/>
              <a:t>תמונות מ Wikipedia כוללות הפנייה ו Attribute בגוף הסרט</a:t>
            </a:r>
            <a:endParaRPr dirty="0"/>
          </a:p>
          <a:p>
            <a:pPr marL="457200" lvl="0" indent="-317500" algn="r" rtl="1">
              <a:spcBef>
                <a:spcPts val="0"/>
              </a:spcBef>
              <a:spcAft>
                <a:spcPts val="0"/>
              </a:spcAft>
              <a:buSzPts val="1400"/>
              <a:buAutoNum type="arabicPeriod"/>
            </a:pPr>
            <a:r>
              <a:rPr lang="x-none" dirty="0"/>
              <a:t>קטע סרטון מתוך הערוץ :  Academy AV by Ellis Pro Media  ב- </a:t>
            </a:r>
            <a:r>
              <a:rPr lang="x-none" u="sng" dirty="0">
                <a:solidFill>
                  <a:schemeClr val="hlink"/>
                </a:solidFill>
                <a:hlinkClick r:id="rId3"/>
              </a:rPr>
              <a:t>https://www.ellispromedia.com/academy-av</a:t>
            </a:r>
            <a:r>
              <a:rPr lang="x-none" dirty="0"/>
              <a:t> נשלח מייל בקשה ל: </a:t>
            </a:r>
            <a:r>
              <a:rPr lang="x-none" sz="1000" u="sng" dirty="0">
                <a:solidFill>
                  <a:schemeClr val="hlink"/>
                </a:solidFill>
                <a:highlight>
                  <a:srgbClr val="FFFFFF"/>
                </a:highlight>
                <a:latin typeface="Arial"/>
                <a:ea typeface="Arial"/>
                <a:cs typeface="Arial"/>
                <a:sym typeface="Arial"/>
                <a:hlinkClick r:id="rId4"/>
              </a:rPr>
              <a:t>hello@ellispromedia.com</a:t>
            </a:r>
            <a:r>
              <a:rPr lang="x-none" sz="1000" dirty="0">
                <a:solidFill>
                  <a:srgbClr val="3C4043"/>
                </a:solidFill>
                <a:highlight>
                  <a:srgbClr val="FFFFFF"/>
                </a:highlight>
                <a:latin typeface="Arial"/>
                <a:ea typeface="Arial"/>
                <a:cs typeface="Arial"/>
                <a:sym typeface="Arial"/>
              </a:rPr>
              <a:t> </a:t>
            </a:r>
            <a:endParaRPr dirty="0"/>
          </a:p>
          <a:p>
            <a:pPr marL="457200" lvl="0" indent="0" algn="r" rtl="1">
              <a:spcBef>
                <a:spcPts val="0"/>
              </a:spcBef>
              <a:spcAft>
                <a:spcPts val="0"/>
              </a:spcAft>
              <a:buNone/>
            </a:pPr>
            <a:endParaRPr dirty="0"/>
          </a:p>
          <a:p>
            <a:pPr marL="0" lvl="0" indent="0" algn="r" rtl="1">
              <a:spcBef>
                <a:spcPts val="0"/>
              </a:spcBef>
              <a:spcAft>
                <a:spcPts val="0"/>
              </a:spcAft>
              <a:buNone/>
            </a:pPr>
            <a:endParaRPr dirty="0"/>
          </a:p>
        </p:txBody>
      </p:sp>
      <p:sp>
        <p:nvSpPr>
          <p:cNvPr id="111" name="Google Shape;111;g1175f319b7a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3757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17eb8ee54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x-none" sz="1200" dirty="0"/>
              <a:t>מתוך הסרטון :</a:t>
            </a:r>
            <a:endParaRPr sz="1200" dirty="0"/>
          </a:p>
          <a:p>
            <a:pPr marL="0" lvl="0" indent="0" algn="r" rtl="1">
              <a:lnSpc>
                <a:spcPct val="115000"/>
              </a:lnSpc>
              <a:spcBef>
                <a:spcPts val="0"/>
              </a:spcBef>
              <a:spcAft>
                <a:spcPts val="0"/>
              </a:spcAft>
              <a:buClr>
                <a:schemeClr val="dk1"/>
              </a:buClr>
              <a:buSzPts val="1100"/>
              <a:buFont typeface="Arial"/>
              <a:buNone/>
            </a:pPr>
            <a:r>
              <a:rPr lang="x-none" sz="1200" dirty="0">
                <a:latin typeface="Arial"/>
                <a:ea typeface="Arial"/>
                <a:cs typeface="Arial"/>
                <a:sym typeface="Arial"/>
              </a:rPr>
              <a:t>חיישני האור ערוכים על גבי משטח (במבנה שנקרא CCD) בצורה מסודרת של שורות ועמודות. החיישנים ממירים את האור למטען חשמלי. משטח החיישנים בנוי משלושה סוגים שונים של חיישנים - כל אחד רגיש לאור באורך גל אחר </a:t>
            </a:r>
            <a:r>
              <a:rPr lang="he-IL" sz="1200" dirty="0" smtClean="0">
                <a:latin typeface="Arial"/>
                <a:ea typeface="Arial"/>
                <a:cs typeface="Arial"/>
                <a:sym typeface="Arial"/>
              </a:rPr>
              <a:t>(</a:t>
            </a:r>
            <a:r>
              <a:rPr lang="x-none" sz="1200" dirty="0" smtClean="0">
                <a:latin typeface="Arial"/>
                <a:ea typeface="Arial"/>
                <a:cs typeface="Arial"/>
                <a:sym typeface="Arial"/>
              </a:rPr>
              <a:t>אורכי </a:t>
            </a:r>
            <a:r>
              <a:rPr lang="x-none" sz="1200" dirty="0">
                <a:latin typeface="Arial"/>
                <a:ea typeface="Arial"/>
                <a:cs typeface="Arial"/>
                <a:sym typeface="Arial"/>
              </a:rPr>
              <a:t>גל המתאימים לצבעים- אדום, ירוק, </a:t>
            </a:r>
            <a:r>
              <a:rPr lang="x-none" sz="1200" dirty="0" smtClean="0">
                <a:latin typeface="Arial"/>
                <a:ea typeface="Arial"/>
                <a:cs typeface="Arial"/>
                <a:sym typeface="Arial"/>
              </a:rPr>
              <a:t>כחול</a:t>
            </a:r>
            <a:r>
              <a:rPr lang="he-IL" sz="1200" dirty="0" smtClean="0">
                <a:latin typeface="Arial"/>
                <a:ea typeface="Arial"/>
                <a:cs typeface="Arial"/>
                <a:sym typeface="Arial"/>
              </a:rPr>
              <a:t>)</a:t>
            </a:r>
            <a:endParaRPr sz="1200" dirty="0">
              <a:latin typeface="Arial"/>
              <a:ea typeface="Arial"/>
              <a:cs typeface="Arial"/>
              <a:sym typeface="Arial"/>
            </a:endParaRPr>
          </a:p>
          <a:p>
            <a:pPr marL="0" lvl="0" indent="0" algn="r" rtl="1">
              <a:lnSpc>
                <a:spcPct val="115000"/>
              </a:lnSpc>
              <a:spcBef>
                <a:spcPts val="0"/>
              </a:spcBef>
              <a:spcAft>
                <a:spcPts val="0"/>
              </a:spcAft>
              <a:buClr>
                <a:schemeClr val="dk1"/>
              </a:buClr>
              <a:buSzPts val="1100"/>
              <a:buFont typeface="Arial"/>
              <a:buNone/>
            </a:pPr>
            <a:r>
              <a:rPr lang="x-none" sz="1200" dirty="0">
                <a:latin typeface="Arial"/>
                <a:ea typeface="Arial"/>
                <a:cs typeface="Arial"/>
                <a:sym typeface="Arial"/>
              </a:rPr>
              <a:t>כל נקודת אור שמגיעה מהאובייקט המצולם הופכת לעיגול של אור על גבי משטח החיישנים.</a:t>
            </a:r>
            <a:endParaRPr sz="1200" dirty="0">
              <a:latin typeface="Arial"/>
              <a:ea typeface="Arial"/>
              <a:cs typeface="Arial"/>
              <a:sym typeface="Arial"/>
            </a:endParaRPr>
          </a:p>
          <a:p>
            <a:pPr marL="0" lvl="0" indent="0" algn="r" rtl="1">
              <a:lnSpc>
                <a:spcPct val="115000"/>
              </a:lnSpc>
              <a:spcBef>
                <a:spcPts val="0"/>
              </a:spcBef>
              <a:spcAft>
                <a:spcPts val="0"/>
              </a:spcAft>
              <a:buClr>
                <a:schemeClr val="dk1"/>
              </a:buClr>
              <a:buSzPts val="1100"/>
              <a:buFont typeface="Arial"/>
              <a:buNone/>
            </a:pPr>
            <a:r>
              <a:rPr lang="x-none" sz="1200" dirty="0">
                <a:latin typeface="Arial"/>
                <a:ea typeface="Arial"/>
                <a:cs typeface="Arial"/>
                <a:sym typeface="Arial"/>
              </a:rPr>
              <a:t>כאשר עיגול האור שמגיע מנקודה מסויימת באובייקט המצולם יפגע בחיישן אחד </a:t>
            </a:r>
            <a:r>
              <a:rPr lang="x-none" sz="1200" dirty="0" smtClean="0">
                <a:latin typeface="Arial"/>
                <a:ea typeface="Arial"/>
                <a:cs typeface="Arial"/>
                <a:sym typeface="Arial"/>
              </a:rPr>
              <a:t>בלבד</a:t>
            </a:r>
            <a:r>
              <a:rPr lang="he-IL" sz="1200" baseline="0" dirty="0" smtClean="0">
                <a:latin typeface="Arial"/>
                <a:ea typeface="Arial"/>
                <a:cs typeface="Arial"/>
                <a:sym typeface="Arial"/>
              </a:rPr>
              <a:t> </a:t>
            </a:r>
            <a:r>
              <a:rPr lang="x-none" sz="1200" dirty="0" smtClean="0">
                <a:latin typeface="Arial"/>
                <a:ea typeface="Arial"/>
                <a:cs typeface="Arial"/>
                <a:sym typeface="Arial"/>
              </a:rPr>
              <a:t>תתקבל </a:t>
            </a:r>
            <a:r>
              <a:rPr lang="x-none" sz="1200" dirty="0">
                <a:latin typeface="Arial"/>
                <a:ea typeface="Arial"/>
                <a:cs typeface="Arial"/>
                <a:sym typeface="Arial"/>
              </a:rPr>
              <a:t>תמונה חדה.</a:t>
            </a:r>
            <a:endParaRPr sz="1200" dirty="0">
              <a:latin typeface="Arial"/>
              <a:ea typeface="Arial"/>
              <a:cs typeface="Arial"/>
              <a:sym typeface="Arial"/>
            </a:endParaRPr>
          </a:p>
          <a:p>
            <a:pPr marL="0" lvl="0" indent="0" algn="r" rtl="1">
              <a:lnSpc>
                <a:spcPct val="115000"/>
              </a:lnSpc>
              <a:spcBef>
                <a:spcPts val="0"/>
              </a:spcBef>
              <a:spcAft>
                <a:spcPts val="0"/>
              </a:spcAft>
              <a:buClr>
                <a:schemeClr val="dk1"/>
              </a:buClr>
              <a:buSzPts val="1100"/>
              <a:buFont typeface="Arial"/>
              <a:buNone/>
            </a:pPr>
            <a:r>
              <a:rPr lang="x-none" sz="1200" dirty="0">
                <a:latin typeface="Arial"/>
                <a:ea typeface="Arial"/>
                <a:cs typeface="Arial"/>
                <a:sym typeface="Arial"/>
              </a:rPr>
              <a:t>כאשר עיגול האור שמגיע מנקודה אחת יפגע במספר נקודות חישה </a:t>
            </a:r>
            <a:r>
              <a:rPr lang="x-none" sz="1200" dirty="0" smtClean="0">
                <a:latin typeface="Arial"/>
                <a:ea typeface="Arial"/>
                <a:cs typeface="Arial"/>
                <a:sym typeface="Arial"/>
              </a:rPr>
              <a:t>תתקבל </a:t>
            </a:r>
            <a:r>
              <a:rPr lang="x-none" sz="1200" dirty="0">
                <a:latin typeface="Arial"/>
                <a:ea typeface="Arial"/>
                <a:cs typeface="Arial"/>
                <a:sym typeface="Arial"/>
              </a:rPr>
              <a:t>תמונה מטושטשת וכך גם יקרה כאשר אור שמגיע משתי נקודות יפגע בחיישן אחד.</a:t>
            </a:r>
            <a:endParaRPr sz="1200" dirty="0">
              <a:latin typeface="Arial"/>
              <a:ea typeface="Arial"/>
              <a:cs typeface="Arial"/>
              <a:sym typeface="Arial"/>
            </a:endParaRPr>
          </a:p>
          <a:p>
            <a:pPr marL="0" lvl="0" indent="0" algn="r" rtl="1">
              <a:lnSpc>
                <a:spcPct val="115000"/>
              </a:lnSpc>
              <a:spcBef>
                <a:spcPts val="0"/>
              </a:spcBef>
              <a:spcAft>
                <a:spcPts val="0"/>
              </a:spcAft>
              <a:buClr>
                <a:schemeClr val="dk1"/>
              </a:buClr>
              <a:buSzPts val="1100"/>
              <a:buFont typeface="Arial"/>
              <a:buNone/>
            </a:pPr>
            <a:r>
              <a:rPr lang="x-none" sz="1200" dirty="0">
                <a:latin typeface="Arial"/>
                <a:ea typeface="Arial"/>
                <a:cs typeface="Arial"/>
                <a:sym typeface="Arial"/>
              </a:rPr>
              <a:t>ארבעה גורמים שונים קובעים את מיפוי עיגולי האור לחיישנים: מרחק האובייקט, עדשת המצלמה, גודל הצמצם ומשטח החיישנים. במסגרת זו לא ניכנס להסברים מפורטים של ההשפעה של כל אחד מהגורמים ונסתפק בהבנה האינטואיטיבית שנותן השרטוט הנ"ל.</a:t>
            </a:r>
            <a:endParaRPr sz="1200" dirty="0">
              <a:latin typeface="Arial"/>
              <a:ea typeface="Arial"/>
              <a:cs typeface="Arial"/>
              <a:sym typeface="Arial"/>
            </a:endParaRPr>
          </a:p>
          <a:p>
            <a:pPr marL="0" lvl="0" indent="0" algn="r" rtl="1">
              <a:spcBef>
                <a:spcPts val="0"/>
              </a:spcBef>
              <a:spcAft>
                <a:spcPts val="0"/>
              </a:spcAft>
              <a:buNone/>
            </a:pPr>
            <a:endParaRPr lang="he-IL" sz="1200" b="1" dirty="0" smtClean="0">
              <a:latin typeface="Assistant"/>
              <a:ea typeface="Assistant"/>
              <a:cs typeface="Assistant"/>
              <a:sym typeface="Assistant"/>
            </a:endParaRPr>
          </a:p>
          <a:p>
            <a:pPr marL="0" lvl="0" indent="0" algn="r" rtl="1">
              <a:lnSpc>
                <a:spcPct val="115000"/>
              </a:lnSpc>
              <a:spcBef>
                <a:spcPts val="0"/>
              </a:spcBef>
              <a:buNone/>
            </a:pPr>
            <a:r>
              <a:rPr lang="he-IL" sz="1200" b="1" dirty="0" smtClean="0"/>
              <a:t>הערה</a:t>
            </a:r>
            <a:r>
              <a:rPr lang="he-IL" sz="1200" dirty="0" smtClean="0"/>
              <a:t>: לעיתים תגלו שאת </a:t>
            </a:r>
            <a:r>
              <a:rPr lang="he-IL" sz="1200" b="1" dirty="0" smtClean="0"/>
              <a:t>הרזולוציה </a:t>
            </a:r>
            <a:r>
              <a:rPr lang="he-IL" sz="1200" dirty="0" smtClean="0"/>
              <a:t>מציינים ביחידות של שטח לפיקסל ואז </a:t>
            </a:r>
            <a:r>
              <a:rPr lang="he-IL" sz="1200" b="1" dirty="0" smtClean="0"/>
              <a:t>הרזולוציה </a:t>
            </a:r>
            <a:r>
              <a:rPr lang="he-IL" sz="1200" dirty="0" smtClean="0"/>
              <a:t>תשתפר דווקא ככל שהשטח לכל פיקסל  יהיה קטן יותר.</a:t>
            </a:r>
          </a:p>
          <a:p>
            <a:pPr marL="0" lvl="0" indent="0" algn="r" rtl="1">
              <a:lnSpc>
                <a:spcPct val="115000"/>
              </a:lnSpc>
              <a:spcBef>
                <a:spcPts val="0"/>
              </a:spcBef>
              <a:buNone/>
            </a:pPr>
            <a:endParaRPr lang="he-IL" sz="1200" dirty="0" smtClean="0"/>
          </a:p>
          <a:p>
            <a:pPr marL="0" lvl="0" indent="0" algn="r" rtl="1">
              <a:lnSpc>
                <a:spcPct val="115000"/>
              </a:lnSpc>
              <a:spcBef>
                <a:spcPts val="0"/>
              </a:spcBef>
              <a:buNone/>
            </a:pPr>
            <a:endParaRPr lang="he-IL" sz="1200" dirty="0" smtClean="0"/>
          </a:p>
          <a:p>
            <a:pPr marL="0" lvl="0" indent="0" algn="r" rtl="1">
              <a:spcBef>
                <a:spcPts val="0"/>
              </a:spcBef>
              <a:spcAft>
                <a:spcPts val="0"/>
              </a:spcAft>
              <a:buNone/>
            </a:pPr>
            <a:endParaRPr sz="1200" b="1" dirty="0">
              <a:latin typeface="Assistant"/>
              <a:ea typeface="Assistant"/>
              <a:cs typeface="Assistant"/>
              <a:sym typeface="Assistant"/>
            </a:endParaRPr>
          </a:p>
        </p:txBody>
      </p:sp>
      <p:sp>
        <p:nvSpPr>
          <p:cNvPr id="119" name="Google Shape;119;g117eb8ee54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6804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173fbc01bd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173fbc01bd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g1173fbc01bd_0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x-none"/>
              <a:t>17</a:t>
            </a:fld>
            <a:endParaRPr/>
          </a:p>
        </p:txBody>
      </p:sp>
    </p:spTree>
    <p:extLst>
      <p:ext uri="{BB962C8B-B14F-4D97-AF65-F5344CB8AC3E}">
        <p14:creationId xmlns:p14="http://schemas.microsoft.com/office/powerpoint/2010/main" val="4167282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175f319b7a_0_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28600" lvl="0" indent="-107950" algn="r" rtl="1">
              <a:lnSpc>
                <a:spcPct val="150000"/>
              </a:lnSpc>
              <a:spcBef>
                <a:spcPts val="0"/>
              </a:spcBef>
              <a:spcAft>
                <a:spcPts val="0"/>
              </a:spcAft>
              <a:buClr>
                <a:srgbClr val="EE008B"/>
              </a:buClr>
              <a:buSzPts val="900"/>
              <a:buAutoNum type="arabicPeriod"/>
            </a:pPr>
            <a:r>
              <a:rPr lang="he-IL" sz="800" dirty="0" smtClean="0"/>
              <a:t>מטרת המערכת - מה היא עושה? שתי המערכות מטפלות במישור רציף של ערכים (משטח המגע והמישור עליו מתקבלת התמונה) וממירות אותו לערכים בדידים</a:t>
            </a:r>
            <a:endParaRPr lang="he-IL" sz="100" dirty="0" smtClean="0">
              <a:solidFill>
                <a:srgbClr val="444444"/>
              </a:solidFill>
              <a:latin typeface="Arial"/>
              <a:ea typeface="Arial"/>
              <a:cs typeface="Arial"/>
              <a:sym typeface="Arial"/>
            </a:endParaRPr>
          </a:p>
          <a:p>
            <a:pPr marL="228600" lvl="0" indent="-107950" algn="r" rtl="1">
              <a:lnSpc>
                <a:spcPct val="150000"/>
              </a:lnSpc>
              <a:spcBef>
                <a:spcPts val="0"/>
              </a:spcBef>
              <a:spcAft>
                <a:spcPts val="0"/>
              </a:spcAft>
              <a:buClr>
                <a:srgbClr val="EE008B"/>
              </a:buClr>
              <a:buSzPts val="900"/>
              <a:buAutoNum type="arabicPeriod"/>
            </a:pPr>
            <a:r>
              <a:rPr lang="he-IL" sz="800" dirty="0" smtClean="0"/>
              <a:t>גדלים פיזיקליים שמתארים את המערכת - רזולוציה (קולטנים ליחידת שטח\ חיישנים ליחידת שטח)</a:t>
            </a:r>
          </a:p>
          <a:p>
            <a:pPr marL="228600" lvl="0" indent="-107950" algn="r" rtl="1">
              <a:lnSpc>
                <a:spcPct val="150000"/>
              </a:lnSpc>
              <a:spcBef>
                <a:spcPts val="0"/>
              </a:spcBef>
              <a:spcAft>
                <a:spcPts val="0"/>
              </a:spcAft>
              <a:buClr>
                <a:srgbClr val="EE008B"/>
              </a:buClr>
              <a:buSzPts val="900"/>
              <a:buAutoNum type="arabicPeriod"/>
            </a:pPr>
            <a:r>
              <a:rPr lang="he-IL" sz="800" dirty="0" smtClean="0"/>
              <a:t>מרכיבי המערכת - אילו מרכיבים יש ומה תפקיד כל אחד: עיצוב האות וסינונו (עור- עדשה, צמצם ותריס), המרת במשטח הרציף של הערכים לערכים בדידים (קולטנים-חיישני אור\</a:t>
            </a:r>
            <a:r>
              <a:rPr lang="en-US" sz="800" dirty="0" smtClean="0"/>
              <a:t>CCD() </a:t>
            </a:r>
          </a:p>
          <a:p>
            <a:pPr marL="0" lvl="0" indent="0" algn="r" rtl="1">
              <a:spcBef>
                <a:spcPts val="1600"/>
              </a:spcBef>
              <a:spcAft>
                <a:spcPts val="0"/>
              </a:spcAft>
              <a:buNone/>
            </a:pPr>
            <a:endParaRPr lang="en-US" sz="200" dirty="0" smtClean="0"/>
          </a:p>
          <a:p>
            <a:pPr marL="0" lvl="0" indent="0" algn="r" rtl="1">
              <a:spcBef>
                <a:spcPts val="1600"/>
              </a:spcBef>
              <a:spcAft>
                <a:spcPts val="0"/>
              </a:spcAft>
              <a:buNone/>
            </a:pPr>
            <a:endParaRPr sz="300" dirty="0"/>
          </a:p>
        </p:txBody>
      </p:sp>
      <p:sp>
        <p:nvSpPr>
          <p:cNvPr id="104" name="Google Shape;104;g1175f319b7a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4536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175f319b7a_0_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lnSpc>
                <a:spcPct val="100000"/>
              </a:lnSpc>
              <a:spcBef>
                <a:spcPts val="0"/>
              </a:spcBef>
              <a:spcAft>
                <a:spcPts val="0"/>
              </a:spcAft>
              <a:buNone/>
            </a:pPr>
            <a:r>
              <a:rPr lang="x-none" sz="900"/>
              <a:t>הקבלה בין מרכיבי המערכות:</a:t>
            </a:r>
            <a:endParaRPr sz="900"/>
          </a:p>
          <a:p>
            <a:pPr marL="228600" lvl="0" indent="-107950" algn="r" rtl="1">
              <a:lnSpc>
                <a:spcPct val="100000"/>
              </a:lnSpc>
              <a:spcBef>
                <a:spcPts val="1600"/>
              </a:spcBef>
              <a:spcAft>
                <a:spcPts val="0"/>
              </a:spcAft>
              <a:buClr>
                <a:srgbClr val="EE008B"/>
              </a:buClr>
              <a:buSzPts val="900"/>
              <a:buAutoNum type="arabicPeriod"/>
            </a:pPr>
            <a:r>
              <a:rPr lang="x-none" sz="900"/>
              <a:t>עדשות+צמצם +תריס —-- עור (טיפול ראשוני - סינון, מיקוד, פיזור)</a:t>
            </a:r>
            <a:endParaRPr sz="900"/>
          </a:p>
          <a:p>
            <a:pPr marL="228600" lvl="0" indent="-107950" algn="r" rtl="1">
              <a:lnSpc>
                <a:spcPct val="150000"/>
              </a:lnSpc>
              <a:spcBef>
                <a:spcPts val="0"/>
              </a:spcBef>
              <a:spcAft>
                <a:spcPts val="0"/>
              </a:spcAft>
              <a:buClr>
                <a:srgbClr val="EE008B"/>
              </a:buClr>
              <a:buSzPts val="900"/>
              <a:buAutoNum type="arabicPeriod"/>
            </a:pPr>
            <a:r>
              <a:rPr lang="x-none" sz="900"/>
              <a:t>מערך חיישנים (CCD)------ קולטנים וגופיפי חישה (המרת משטח רציף של ערכים לקבוצה של ערכים בדידים)</a:t>
            </a:r>
            <a:endParaRPr sz="900"/>
          </a:p>
          <a:p>
            <a:pPr marL="228600" lvl="0" indent="-107950" algn="r" rtl="1">
              <a:lnSpc>
                <a:spcPct val="150000"/>
              </a:lnSpc>
              <a:spcBef>
                <a:spcPts val="0"/>
              </a:spcBef>
              <a:spcAft>
                <a:spcPts val="0"/>
              </a:spcAft>
              <a:buClr>
                <a:srgbClr val="EE008B"/>
              </a:buClr>
              <a:buSzPts val="900"/>
              <a:buAutoNum type="arabicPeriod"/>
            </a:pPr>
            <a:r>
              <a:rPr lang="x-none" sz="900"/>
              <a:t>מעבד—---עמוד השידרה+מוח (עיבוד הערכים הבדידים)</a:t>
            </a:r>
            <a:endParaRPr sz="900"/>
          </a:p>
          <a:p>
            <a:pPr marL="0" lvl="0" indent="0" algn="r" rtl="1">
              <a:spcBef>
                <a:spcPts val="1600"/>
              </a:spcBef>
              <a:spcAft>
                <a:spcPts val="0"/>
              </a:spcAft>
              <a:buNone/>
            </a:pPr>
            <a:endParaRPr sz="300"/>
          </a:p>
        </p:txBody>
      </p:sp>
      <p:sp>
        <p:nvSpPr>
          <p:cNvPr id="110" name="Google Shape;110;g1175f319b7a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909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175f319b7a_0_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lnSpc>
                <a:spcPct val="150000"/>
              </a:lnSpc>
              <a:spcBef>
                <a:spcPts val="0"/>
              </a:spcBef>
              <a:spcAft>
                <a:spcPts val="0"/>
              </a:spcAft>
              <a:buNone/>
            </a:pPr>
            <a:r>
              <a:rPr lang="x-none" sz="900" dirty="0"/>
              <a:t>רגישות המערכת ודיוקה:</a:t>
            </a:r>
            <a:endParaRPr sz="900" dirty="0"/>
          </a:p>
          <a:p>
            <a:pPr marL="228600" lvl="0" indent="-107950" algn="r" rtl="1">
              <a:lnSpc>
                <a:spcPct val="150000"/>
              </a:lnSpc>
              <a:spcBef>
                <a:spcPts val="1600"/>
              </a:spcBef>
              <a:spcAft>
                <a:spcPts val="0"/>
              </a:spcAft>
              <a:buClr>
                <a:srgbClr val="EE008B"/>
              </a:buClr>
              <a:buSzPts val="900"/>
              <a:buAutoNum type="arabicPeriod"/>
            </a:pPr>
            <a:r>
              <a:rPr lang="x-none" sz="900" dirty="0"/>
              <a:t>מערכת החישה - צפיפות הקולטנים ליחידת שטח</a:t>
            </a:r>
            <a:endParaRPr sz="900" dirty="0"/>
          </a:p>
          <a:p>
            <a:pPr marL="228600" lvl="0" indent="-107950" algn="r" rtl="1">
              <a:lnSpc>
                <a:spcPct val="150000"/>
              </a:lnSpc>
              <a:spcBef>
                <a:spcPts val="0"/>
              </a:spcBef>
              <a:spcAft>
                <a:spcPts val="0"/>
              </a:spcAft>
              <a:buClr>
                <a:srgbClr val="EE008B"/>
              </a:buClr>
              <a:buSzPts val="900"/>
              <a:buAutoNum type="arabicPeriod"/>
            </a:pPr>
            <a:r>
              <a:rPr lang="x-none" sz="900" dirty="0"/>
              <a:t>המצלמה הדיגיטלית - צפיפות חיישני האור על גבי ה CCD (כמות הפיקסלים ליחידת שטח)</a:t>
            </a:r>
            <a:endParaRPr sz="900" dirty="0"/>
          </a:p>
          <a:p>
            <a:pPr marL="0" lvl="0" indent="0" algn="r" rtl="1">
              <a:lnSpc>
                <a:spcPct val="150000"/>
              </a:lnSpc>
              <a:spcBef>
                <a:spcPts val="1600"/>
              </a:spcBef>
              <a:spcAft>
                <a:spcPts val="0"/>
              </a:spcAft>
              <a:buNone/>
            </a:pPr>
            <a:r>
              <a:rPr lang="x-none" sz="900" dirty="0"/>
              <a:t>תכונות אלו נקראות רזולוציה. נסו לחשוב על מערכות נוספות שאתם מכירים שבהן ניתן להגדיר רזולותיה.</a:t>
            </a:r>
            <a:endParaRPr sz="900" dirty="0"/>
          </a:p>
          <a:p>
            <a:pPr marL="228600" lvl="0" indent="0" algn="r" rtl="1">
              <a:lnSpc>
                <a:spcPct val="150000"/>
              </a:lnSpc>
              <a:spcBef>
                <a:spcPts val="1600"/>
              </a:spcBef>
              <a:spcAft>
                <a:spcPts val="0"/>
              </a:spcAft>
              <a:buNone/>
            </a:pPr>
            <a:endParaRPr sz="900" dirty="0"/>
          </a:p>
          <a:p>
            <a:pPr marL="0" lvl="0" indent="0" algn="r" rtl="1">
              <a:spcBef>
                <a:spcPts val="1600"/>
              </a:spcBef>
              <a:spcAft>
                <a:spcPts val="0"/>
              </a:spcAft>
              <a:buNone/>
            </a:pPr>
            <a:endParaRPr sz="300" dirty="0"/>
          </a:p>
        </p:txBody>
      </p:sp>
      <p:sp>
        <p:nvSpPr>
          <p:cNvPr id="120" name="Google Shape;120;g1175f319b7a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0884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045946dc3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045946dc3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8" name="Google Shape;98;g1045946dc35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x-none"/>
              <a:t>2</a:t>
            </a:fld>
            <a:endParaRPr/>
          </a:p>
        </p:txBody>
      </p:sp>
    </p:spTree>
    <p:extLst>
      <p:ext uri="{BB962C8B-B14F-4D97-AF65-F5344CB8AC3E}">
        <p14:creationId xmlns:p14="http://schemas.microsoft.com/office/powerpoint/2010/main" val="1644641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173fbc01bd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173fbc01bd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algn="r" rtl="1"/>
            <a:r>
              <a:rPr lang="he-IL" sz="1200" b="1" i="0" u="none" strike="noStrike" cap="none" dirty="0" smtClean="0">
                <a:solidFill>
                  <a:schemeClr val="dk1"/>
                </a:solidFill>
                <a:effectLst/>
                <a:latin typeface="Calibri"/>
                <a:ea typeface="Calibri"/>
                <a:cs typeface="Calibri"/>
                <a:sym typeface="Calibri"/>
              </a:rPr>
              <a:t>- הרחבה: פעילות קופסא שחורה- התנסות בדגימה ומדידה</a:t>
            </a:r>
            <a:endParaRPr lang="en-US" sz="1200" b="0" i="0" u="none" strike="noStrike" cap="none" dirty="0" smtClean="0">
              <a:solidFill>
                <a:schemeClr val="dk1"/>
              </a:solidFill>
              <a:effectLst/>
              <a:latin typeface="Calibri"/>
              <a:ea typeface="Calibri"/>
              <a:cs typeface="Calibri"/>
              <a:sym typeface="Calibri"/>
            </a:endParaRPr>
          </a:p>
          <a:p>
            <a:pPr algn="r" rtl="1"/>
            <a:r>
              <a:rPr lang="he-IL" sz="1200" b="0" i="0" u="none" strike="noStrike" cap="none" dirty="0" smtClean="0">
                <a:solidFill>
                  <a:schemeClr val="dk1"/>
                </a:solidFill>
                <a:effectLst/>
                <a:latin typeface="Calibri"/>
                <a:ea typeface="Calibri"/>
                <a:cs typeface="Calibri"/>
                <a:sym typeface="Calibri"/>
              </a:rPr>
              <a:t>תיאור הפעילות: התלמידים יכינו בקבוצות קופסאות ובתוכן חפצים וינסו לזהות את החפצים שקבוצות אחרות הכניסו לקופסה על ידי דקירה בשיפודים. </a:t>
            </a:r>
            <a:endParaRPr lang="en-US" sz="1200" b="0" i="0" u="none" strike="noStrike" cap="none" dirty="0" smtClean="0">
              <a:solidFill>
                <a:schemeClr val="dk1"/>
              </a:solidFill>
              <a:effectLst/>
              <a:latin typeface="Calibri"/>
              <a:ea typeface="Calibri"/>
              <a:cs typeface="Calibri"/>
              <a:sym typeface="Calibri"/>
            </a:endParaRPr>
          </a:p>
          <a:p>
            <a:pPr algn="r" rtl="1"/>
            <a:r>
              <a:rPr lang="en-US" sz="1200" b="0" i="0" u="sng" strike="noStrike" cap="none" dirty="0" smtClean="0">
                <a:solidFill>
                  <a:schemeClr val="dk1"/>
                </a:solidFill>
                <a:effectLst/>
                <a:latin typeface="Calibri"/>
                <a:ea typeface="Calibri"/>
                <a:cs typeface="Calibri"/>
                <a:sym typeface="Calibri"/>
                <a:hlinkClick r:id="rId3"/>
              </a:rPr>
              <a:t>https://campus.ort.org.il/mod/page/view.php?id=114506</a:t>
            </a:r>
            <a:r>
              <a:rPr lang="en-US" sz="1200" b="0" i="0" u="none" strike="noStrike" cap="none" dirty="0" smtClean="0">
                <a:solidFill>
                  <a:schemeClr val="dk1"/>
                </a:solidFill>
                <a:effectLst/>
                <a:latin typeface="Calibri"/>
                <a:ea typeface="Calibri"/>
                <a:cs typeface="Calibri"/>
                <a:sym typeface="Calibri"/>
              </a:rPr>
              <a:t> </a:t>
            </a:r>
          </a:p>
          <a:p>
            <a:pPr algn="r" rtl="1"/>
            <a:r>
              <a:rPr lang="he-IL" sz="1200" b="0" i="0" u="none" strike="noStrike" cap="none" dirty="0" smtClean="0">
                <a:solidFill>
                  <a:schemeClr val="dk1"/>
                </a:solidFill>
                <a:effectLst/>
                <a:latin typeface="Calibri"/>
                <a:ea typeface="Calibri"/>
                <a:cs typeface="Calibri"/>
                <a:sym typeface="Calibri"/>
              </a:rPr>
              <a:t>עזרים: קופסאות קרטון, שיפודים, מספריים. קובץ אקסל להצגת הנתונים.</a:t>
            </a:r>
            <a:endParaRPr lang="en-US" sz="1200" b="0" i="0" u="none" strike="noStrike" cap="none" dirty="0" smtClean="0">
              <a:solidFill>
                <a:schemeClr val="dk1"/>
              </a:solidFill>
              <a:effectLst/>
              <a:latin typeface="Calibri"/>
              <a:ea typeface="Calibri"/>
              <a:cs typeface="Calibri"/>
              <a:sym typeface="Calibri"/>
            </a:endParaRPr>
          </a:p>
          <a:p>
            <a:pPr algn="r" rtl="1"/>
            <a:r>
              <a:rPr lang="he-IL" sz="1200" b="0" i="0" u="none" strike="noStrike" cap="none" dirty="0" smtClean="0">
                <a:solidFill>
                  <a:schemeClr val="dk1"/>
                </a:solidFill>
                <a:effectLst/>
                <a:latin typeface="Calibri"/>
                <a:ea typeface="Calibri"/>
                <a:cs typeface="Calibri"/>
                <a:sym typeface="Calibri"/>
              </a:rPr>
              <a:t>ניתן להדגים בכיתה את המשחק הבא:</a:t>
            </a:r>
            <a:endParaRPr lang="en-US" sz="1200" b="0" i="0" u="none" strike="noStrike" cap="none" dirty="0" smtClean="0">
              <a:solidFill>
                <a:schemeClr val="dk1"/>
              </a:solidFill>
              <a:effectLst/>
              <a:latin typeface="Calibri"/>
              <a:ea typeface="Calibri"/>
              <a:cs typeface="Calibri"/>
              <a:sym typeface="Calibri"/>
            </a:endParaRPr>
          </a:p>
          <a:p>
            <a:pPr algn="r" rtl="1"/>
            <a:r>
              <a:rPr lang="he-IL" sz="1200" b="0"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algn="r"/>
            <a:endParaRPr dirty="0"/>
          </a:p>
        </p:txBody>
      </p:sp>
      <p:sp>
        <p:nvSpPr>
          <p:cNvPr id="98" name="Google Shape;98;g1173fbc01bd_0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x-none"/>
              <a:t>21</a:t>
            </a:fld>
            <a:endParaRPr/>
          </a:p>
        </p:txBody>
      </p:sp>
    </p:spTree>
    <p:extLst>
      <p:ext uri="{BB962C8B-B14F-4D97-AF65-F5344CB8AC3E}">
        <p14:creationId xmlns:p14="http://schemas.microsoft.com/office/powerpoint/2010/main" val="1294072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036443db4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4" name="Google Shape;104;g1036443db4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1362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036443db4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4" name="Google Shape;104;g1036443db4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9162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0a78dd538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he-IL" dirty="0" smtClean="0"/>
              <a:t>במודל ישנו</a:t>
            </a:r>
            <a:r>
              <a:rPr lang="he-IL" baseline="0" dirty="0" smtClean="0"/>
              <a:t> דף הנחיות אותו ניתן לחלק לתלמידים </a:t>
            </a:r>
            <a:endParaRPr dirty="0"/>
          </a:p>
        </p:txBody>
      </p:sp>
      <p:sp>
        <p:nvSpPr>
          <p:cNvPr id="111" name="Google Shape;111;g10a78dd538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9553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0a78dd538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he-IL" dirty="0" smtClean="0"/>
              <a:t>במודל ישנו</a:t>
            </a:r>
            <a:r>
              <a:rPr lang="he-IL" baseline="0" dirty="0" smtClean="0"/>
              <a:t> דף הנחיות </a:t>
            </a:r>
            <a:r>
              <a:rPr lang="he-IL" baseline="0" smtClean="0"/>
              <a:t>אותו ניתן לחלק לתלמידים </a:t>
            </a:r>
            <a:endParaRPr/>
          </a:p>
        </p:txBody>
      </p:sp>
      <p:sp>
        <p:nvSpPr>
          <p:cNvPr id="111" name="Google Shape;111;g10a78dd538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08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173fbc01bd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g1173fbc01bd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8442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173fbc01bd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173fbc01bd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ctr" rtl="0">
              <a:buNone/>
            </a:pPr>
            <a:endParaRPr lang="he-IL" sz="900" dirty="0" smtClean="0"/>
          </a:p>
          <a:p>
            <a:pPr marL="0" lvl="0" indent="0" algn="ctr">
              <a:lnSpc>
                <a:spcPct val="115000"/>
              </a:lnSpc>
              <a:spcBef>
                <a:spcPts val="0"/>
              </a:spcBef>
              <a:buClr>
                <a:schemeClr val="dk1"/>
              </a:buClr>
              <a:buSzPts val="1100"/>
              <a:buNone/>
            </a:pPr>
            <a:r>
              <a:rPr lang="he-IL" sz="1100" b="1" dirty="0" smtClean="0">
                <a:latin typeface="Assistant"/>
                <a:ea typeface="Assistant"/>
                <a:cs typeface="Assistant"/>
                <a:sym typeface="Assistant"/>
              </a:rPr>
              <a:t>הקדמה בכיתה+ לימוד עצמי בעזרת סרטון אינטראקטיבי  -מערכת החישה (30 דקות)</a:t>
            </a:r>
            <a:endParaRPr lang="he-IL" sz="1100" b="1" dirty="0" smtClean="0"/>
          </a:p>
          <a:p>
            <a:pPr marL="0" lvl="0" indent="0" algn="l" rtl="0">
              <a:spcBef>
                <a:spcPts val="0"/>
              </a:spcBef>
              <a:spcAft>
                <a:spcPts val="0"/>
              </a:spcAft>
              <a:buNone/>
            </a:pPr>
            <a:endParaRPr sz="1100" dirty="0"/>
          </a:p>
        </p:txBody>
      </p:sp>
      <p:sp>
        <p:nvSpPr>
          <p:cNvPr id="98" name="Google Shape;98;g1173fbc01bd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x-none"/>
              <a:t>9</a:t>
            </a:fld>
            <a:endParaRPr/>
          </a:p>
        </p:txBody>
      </p:sp>
    </p:spTree>
    <p:extLst>
      <p:ext uri="{BB962C8B-B14F-4D97-AF65-F5344CB8AC3E}">
        <p14:creationId xmlns:p14="http://schemas.microsoft.com/office/powerpoint/2010/main" val="2205674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175f319b7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he-IL" dirty="0" smtClean="0"/>
              <a:t>להלן קישור לסרטון </a:t>
            </a:r>
            <a:r>
              <a:rPr lang="he-IL" dirty="0" err="1" smtClean="0"/>
              <a:t>ביוטיוב</a:t>
            </a:r>
            <a:r>
              <a:rPr lang="he-IL" dirty="0" smtClean="0"/>
              <a:t>- </a:t>
            </a:r>
            <a:r>
              <a:rPr lang="en-US" dirty="0" smtClean="0"/>
              <a:t>http://www.youtube.com/watch?v=quC5emL5O_w</a:t>
            </a:r>
            <a:r>
              <a:rPr lang="he-IL" dirty="0" smtClean="0"/>
              <a:t> </a:t>
            </a:r>
          </a:p>
          <a:p>
            <a:pPr marL="0" lvl="0" indent="0" algn="r" rtl="1">
              <a:spcBef>
                <a:spcPts val="0"/>
              </a:spcBef>
              <a:spcAft>
                <a:spcPts val="0"/>
              </a:spcAft>
              <a:buNone/>
            </a:pPr>
            <a:r>
              <a:rPr lang="he-IL" dirty="0" smtClean="0"/>
              <a:t>קישור למשימה</a:t>
            </a:r>
            <a:r>
              <a:rPr lang="he-IL" baseline="0" dirty="0" smtClean="0"/>
              <a:t> במודל- </a:t>
            </a:r>
            <a:r>
              <a:rPr lang="en-US" baseline="0" dirty="0" smtClean="0"/>
              <a:t>https://moodle-devnew.ort.org.il/isteam310/mod/page/view.php?id=110</a:t>
            </a:r>
            <a:endParaRPr dirty="0"/>
          </a:p>
        </p:txBody>
      </p:sp>
      <p:sp>
        <p:nvSpPr>
          <p:cNvPr id="104" name="Google Shape;104;g1175f319b7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0940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4284797" y="136525"/>
            <a:ext cx="7737205" cy="23876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4975554" y="2616200"/>
            <a:ext cx="7046448" cy="1417918"/>
          </a:xfrm>
          <a:prstGeom prst="rect">
            <a:avLst/>
          </a:prstGeom>
          <a:noFill/>
          <a:ln>
            <a:noFill/>
          </a:ln>
        </p:spPr>
        <p:txBody>
          <a:bodyPr spcFirstLastPara="1" wrap="square" lIns="91425" tIns="45700" rIns="91425" bIns="45700" anchor="t" anchorCtr="0">
            <a:normAutofit/>
          </a:bodyPr>
          <a:lstStyle>
            <a:lvl1pPr lvl="0" algn="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 name="Google Shape;16;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838200" y="136525"/>
            <a:ext cx="10515600" cy="115439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1"/>
          <p:cNvSpPr txBox="1">
            <a:spLocks noGrp="1"/>
          </p:cNvSpPr>
          <p:nvPr>
            <p:ph type="body" idx="1"/>
          </p:nvPr>
        </p:nvSpPr>
        <p:spPr>
          <a:xfrm rot="5400000">
            <a:off x="3920331" y="-1621631"/>
            <a:ext cx="4351338" cy="105156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838200" y="136525"/>
            <a:ext cx="10515600" cy="115439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838200" y="1460500"/>
            <a:ext cx="10515600" cy="435133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rgbClr val="EE008B"/>
              </a:buClr>
              <a:buSzPts val="2800"/>
              <a:buChar char="•"/>
              <a:defRPr/>
            </a:lvl1pPr>
            <a:lvl2pPr marL="914400" lvl="1" indent="-381000" algn="r" rtl="1">
              <a:lnSpc>
                <a:spcPct val="90000"/>
              </a:lnSpc>
              <a:spcBef>
                <a:spcPts val="500"/>
              </a:spcBef>
              <a:spcAft>
                <a:spcPts val="0"/>
              </a:spcAft>
              <a:buClr>
                <a:srgbClr val="EE008B"/>
              </a:buClr>
              <a:buSzPts val="2400"/>
              <a:buChar char="•"/>
              <a:defRPr/>
            </a:lvl2pPr>
            <a:lvl3pPr marL="1371600" lvl="2" indent="-355600" algn="r" rtl="1">
              <a:lnSpc>
                <a:spcPct val="90000"/>
              </a:lnSpc>
              <a:spcBef>
                <a:spcPts val="500"/>
              </a:spcBef>
              <a:spcAft>
                <a:spcPts val="0"/>
              </a:spcAft>
              <a:buClr>
                <a:srgbClr val="EE008B"/>
              </a:buClr>
              <a:buSzPts val="2000"/>
              <a:buChar char="•"/>
              <a:defRPr/>
            </a:lvl3pPr>
            <a:lvl4pPr marL="1828800" lvl="3" indent="-342900" algn="r" rtl="1">
              <a:lnSpc>
                <a:spcPct val="90000"/>
              </a:lnSpc>
              <a:spcBef>
                <a:spcPts val="500"/>
              </a:spcBef>
              <a:spcAft>
                <a:spcPts val="0"/>
              </a:spcAft>
              <a:buClr>
                <a:srgbClr val="EE008B"/>
              </a:buClr>
              <a:buSzPts val="1800"/>
              <a:buChar char="•"/>
              <a:defRPr/>
            </a:lvl4pPr>
            <a:lvl5pPr marL="2286000" lvl="4" indent="-342900" algn="r" rtl="1">
              <a:lnSpc>
                <a:spcPct val="90000"/>
              </a:lnSpc>
              <a:spcBef>
                <a:spcPts val="500"/>
              </a:spcBef>
              <a:spcAft>
                <a:spcPts val="0"/>
              </a:spcAft>
              <a:buClr>
                <a:srgbClr val="EE008B"/>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1055549" y="1785769"/>
            <a:ext cx="10064537" cy="2591033"/>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1055549" y="4629446"/>
            <a:ext cx="10064537" cy="1362563"/>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888888"/>
              </a:buClr>
              <a:buSzPts val="2400"/>
              <a:buNone/>
              <a:defRPr sz="2400">
                <a:solidFill>
                  <a:srgbClr val="888888"/>
                </a:solidFill>
              </a:defRPr>
            </a:lvl1pPr>
            <a:lvl2pPr marL="914400" lvl="1" indent="-228600" algn="r" rtl="1">
              <a:lnSpc>
                <a:spcPct val="90000"/>
              </a:lnSpc>
              <a:spcBef>
                <a:spcPts val="500"/>
              </a:spcBef>
              <a:spcAft>
                <a:spcPts val="0"/>
              </a:spcAft>
              <a:buClr>
                <a:srgbClr val="888888"/>
              </a:buClr>
              <a:buSzPts val="2000"/>
              <a:buNone/>
              <a:defRPr sz="2000">
                <a:solidFill>
                  <a:srgbClr val="888888"/>
                </a:solidFill>
              </a:defRPr>
            </a:lvl2pPr>
            <a:lvl3pPr marL="1371600" lvl="2" indent="-228600" algn="r" rtl="1">
              <a:lnSpc>
                <a:spcPct val="90000"/>
              </a:lnSpc>
              <a:spcBef>
                <a:spcPts val="500"/>
              </a:spcBef>
              <a:spcAft>
                <a:spcPts val="0"/>
              </a:spcAft>
              <a:buClr>
                <a:srgbClr val="888888"/>
              </a:buClr>
              <a:buSzPts val="1800"/>
              <a:buNone/>
              <a:defRPr sz="1800">
                <a:solidFill>
                  <a:srgbClr val="888888"/>
                </a:solidFill>
              </a:defRPr>
            </a:lvl3pPr>
            <a:lvl4pPr marL="1828800" lvl="3" indent="-228600" algn="r" rtl="1">
              <a:lnSpc>
                <a:spcPct val="90000"/>
              </a:lnSpc>
              <a:spcBef>
                <a:spcPts val="500"/>
              </a:spcBef>
              <a:spcAft>
                <a:spcPts val="0"/>
              </a:spcAft>
              <a:buClr>
                <a:srgbClr val="888888"/>
              </a:buClr>
              <a:buSzPts val="1600"/>
              <a:buNone/>
              <a:defRPr sz="1600">
                <a:solidFill>
                  <a:srgbClr val="888888"/>
                </a:solidFill>
              </a:defRPr>
            </a:lvl4pPr>
            <a:lvl5pPr marL="2286000" lvl="4" indent="-228600" algn="r" rtl="1">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914400" y="136525"/>
            <a:ext cx="10515600" cy="1143635"/>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rgbClr val="9CCC3C"/>
              </a:buClr>
              <a:buSzPts val="2800"/>
              <a:buChar char="•"/>
              <a:defRPr/>
            </a:lvl1pPr>
            <a:lvl2pPr marL="914400" lvl="1" indent="-381000" algn="r" rtl="1">
              <a:lnSpc>
                <a:spcPct val="90000"/>
              </a:lnSpc>
              <a:spcBef>
                <a:spcPts val="500"/>
              </a:spcBef>
              <a:spcAft>
                <a:spcPts val="0"/>
              </a:spcAft>
              <a:buClr>
                <a:srgbClr val="9CCC3C"/>
              </a:buClr>
              <a:buSzPts val="2400"/>
              <a:buChar char="•"/>
              <a:defRPr/>
            </a:lvl2pPr>
            <a:lvl3pPr marL="1371600" lvl="2" indent="-355600" algn="r" rtl="1">
              <a:lnSpc>
                <a:spcPct val="90000"/>
              </a:lnSpc>
              <a:spcBef>
                <a:spcPts val="500"/>
              </a:spcBef>
              <a:spcAft>
                <a:spcPts val="0"/>
              </a:spcAft>
              <a:buClr>
                <a:srgbClr val="9CCC3C"/>
              </a:buClr>
              <a:buSzPts val="2000"/>
              <a:buChar char="•"/>
              <a:defRPr/>
            </a:lvl3pPr>
            <a:lvl4pPr marL="1828800" lvl="3" indent="-342900" algn="r" rtl="1">
              <a:lnSpc>
                <a:spcPct val="90000"/>
              </a:lnSpc>
              <a:spcBef>
                <a:spcPts val="500"/>
              </a:spcBef>
              <a:spcAft>
                <a:spcPts val="0"/>
              </a:spcAft>
              <a:buClr>
                <a:srgbClr val="9CCC3C"/>
              </a:buClr>
              <a:buSzPts val="1800"/>
              <a:buChar char="•"/>
              <a:defRPr/>
            </a:lvl4pPr>
            <a:lvl5pPr marL="2286000" lvl="4" indent="-342900" algn="r" rtl="1">
              <a:lnSpc>
                <a:spcPct val="90000"/>
              </a:lnSpc>
              <a:spcBef>
                <a:spcPts val="500"/>
              </a:spcBef>
              <a:spcAft>
                <a:spcPts val="0"/>
              </a:spcAft>
              <a:buClr>
                <a:srgbClr val="9CCC3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rgbClr val="9CCC3C"/>
              </a:buClr>
              <a:buSzPts val="2800"/>
              <a:buChar char="•"/>
              <a:defRPr/>
            </a:lvl1pPr>
            <a:lvl2pPr marL="914400" lvl="1" indent="-381000" algn="r" rtl="1">
              <a:lnSpc>
                <a:spcPct val="90000"/>
              </a:lnSpc>
              <a:spcBef>
                <a:spcPts val="500"/>
              </a:spcBef>
              <a:spcAft>
                <a:spcPts val="0"/>
              </a:spcAft>
              <a:buClr>
                <a:srgbClr val="9CCC3C"/>
              </a:buClr>
              <a:buSzPts val="2400"/>
              <a:buChar char="•"/>
              <a:defRPr/>
            </a:lvl2pPr>
            <a:lvl3pPr marL="1371600" lvl="2" indent="-355600" algn="r" rtl="1">
              <a:lnSpc>
                <a:spcPct val="90000"/>
              </a:lnSpc>
              <a:spcBef>
                <a:spcPts val="500"/>
              </a:spcBef>
              <a:spcAft>
                <a:spcPts val="0"/>
              </a:spcAft>
              <a:buClr>
                <a:srgbClr val="9CCC3C"/>
              </a:buClr>
              <a:buSzPts val="2000"/>
              <a:buChar char="•"/>
              <a:defRPr/>
            </a:lvl3pPr>
            <a:lvl4pPr marL="1828800" lvl="3" indent="-342900" algn="r" rtl="1">
              <a:lnSpc>
                <a:spcPct val="90000"/>
              </a:lnSpc>
              <a:spcBef>
                <a:spcPts val="500"/>
              </a:spcBef>
              <a:spcAft>
                <a:spcPts val="0"/>
              </a:spcAft>
              <a:buClr>
                <a:srgbClr val="9CCC3C"/>
              </a:buClr>
              <a:buSzPts val="1800"/>
              <a:buChar char="•"/>
              <a:defRPr/>
            </a:lvl4pPr>
            <a:lvl5pPr marL="2286000" lvl="4" indent="-342900" algn="r" rtl="1">
              <a:lnSpc>
                <a:spcPct val="90000"/>
              </a:lnSpc>
              <a:spcBef>
                <a:spcPts val="500"/>
              </a:spcBef>
              <a:spcAft>
                <a:spcPts val="0"/>
              </a:spcAft>
              <a:buClr>
                <a:srgbClr val="9CCC3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839788" y="136525"/>
            <a:ext cx="10515600" cy="1132877"/>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EE008B"/>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rgbClr val="EE008B"/>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2"/>
          </p:nvPr>
        </p:nvSpPr>
        <p:spPr>
          <a:xfrm>
            <a:off x="839788" y="2505075"/>
            <a:ext cx="5157787" cy="3454661"/>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rgbClr val="9CCC3C"/>
              </a:buClr>
              <a:buSzPts val="2800"/>
              <a:buChar char="•"/>
              <a:defRPr/>
            </a:lvl1pPr>
            <a:lvl2pPr marL="914400" lvl="1" indent="-381000" algn="r" rtl="1">
              <a:lnSpc>
                <a:spcPct val="90000"/>
              </a:lnSpc>
              <a:spcBef>
                <a:spcPts val="500"/>
              </a:spcBef>
              <a:spcAft>
                <a:spcPts val="0"/>
              </a:spcAft>
              <a:buClr>
                <a:srgbClr val="9CCC3C"/>
              </a:buClr>
              <a:buSzPts val="2400"/>
              <a:buChar char="•"/>
              <a:defRPr/>
            </a:lvl2pPr>
            <a:lvl3pPr marL="1371600" lvl="2" indent="-355600" algn="r" rtl="1">
              <a:lnSpc>
                <a:spcPct val="90000"/>
              </a:lnSpc>
              <a:spcBef>
                <a:spcPts val="500"/>
              </a:spcBef>
              <a:spcAft>
                <a:spcPts val="0"/>
              </a:spcAft>
              <a:buClr>
                <a:srgbClr val="9CCC3C"/>
              </a:buClr>
              <a:buSzPts val="2000"/>
              <a:buChar char="•"/>
              <a:defRPr/>
            </a:lvl3pPr>
            <a:lvl4pPr marL="1828800" lvl="3" indent="-342900" algn="r" rtl="1">
              <a:lnSpc>
                <a:spcPct val="90000"/>
              </a:lnSpc>
              <a:spcBef>
                <a:spcPts val="500"/>
              </a:spcBef>
              <a:spcAft>
                <a:spcPts val="0"/>
              </a:spcAft>
              <a:buClr>
                <a:srgbClr val="9CCC3C"/>
              </a:buClr>
              <a:buSzPts val="1800"/>
              <a:buChar char="•"/>
              <a:defRPr/>
            </a:lvl4pPr>
            <a:lvl5pPr marL="2286000" lvl="4" indent="-342900" algn="r" rtl="1">
              <a:lnSpc>
                <a:spcPct val="90000"/>
              </a:lnSpc>
              <a:spcBef>
                <a:spcPts val="500"/>
              </a:spcBef>
              <a:spcAft>
                <a:spcPts val="0"/>
              </a:spcAft>
              <a:buClr>
                <a:srgbClr val="9CCC3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rgbClr val="EE008B"/>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4"/>
          </p:nvPr>
        </p:nvSpPr>
        <p:spPr>
          <a:xfrm>
            <a:off x="6172200" y="2505075"/>
            <a:ext cx="5183188" cy="3454661"/>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rgbClr val="9CCC3C"/>
              </a:buClr>
              <a:buSzPts val="2800"/>
              <a:buChar char="•"/>
              <a:defRPr/>
            </a:lvl1pPr>
            <a:lvl2pPr marL="914400" lvl="1" indent="-381000" algn="r" rtl="1">
              <a:lnSpc>
                <a:spcPct val="90000"/>
              </a:lnSpc>
              <a:spcBef>
                <a:spcPts val="500"/>
              </a:spcBef>
              <a:spcAft>
                <a:spcPts val="0"/>
              </a:spcAft>
              <a:buClr>
                <a:srgbClr val="9CCC3C"/>
              </a:buClr>
              <a:buSzPts val="2400"/>
              <a:buChar char="•"/>
              <a:defRPr/>
            </a:lvl2pPr>
            <a:lvl3pPr marL="1371600" lvl="2" indent="-355600" algn="r" rtl="1">
              <a:lnSpc>
                <a:spcPct val="90000"/>
              </a:lnSpc>
              <a:spcBef>
                <a:spcPts val="500"/>
              </a:spcBef>
              <a:spcAft>
                <a:spcPts val="0"/>
              </a:spcAft>
              <a:buClr>
                <a:srgbClr val="9CCC3C"/>
              </a:buClr>
              <a:buSzPts val="2000"/>
              <a:buChar char="•"/>
              <a:defRPr/>
            </a:lvl3pPr>
            <a:lvl4pPr marL="1828800" lvl="3" indent="-342900" algn="r" rtl="1">
              <a:lnSpc>
                <a:spcPct val="90000"/>
              </a:lnSpc>
              <a:spcBef>
                <a:spcPts val="500"/>
              </a:spcBef>
              <a:spcAft>
                <a:spcPts val="0"/>
              </a:spcAft>
              <a:buClr>
                <a:srgbClr val="9CCC3C"/>
              </a:buClr>
              <a:buSzPts val="1800"/>
              <a:buChar char="•"/>
              <a:defRPr/>
            </a:lvl4pPr>
            <a:lvl5pPr marL="2286000" lvl="4" indent="-342900" algn="r" rtl="1">
              <a:lnSpc>
                <a:spcPct val="90000"/>
              </a:lnSpc>
              <a:spcBef>
                <a:spcPts val="500"/>
              </a:spcBef>
              <a:spcAft>
                <a:spcPts val="0"/>
              </a:spcAft>
              <a:buClr>
                <a:srgbClr val="9CCC3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838200" y="136525"/>
            <a:ext cx="10515600" cy="115439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r" rtl="1">
              <a:lnSpc>
                <a:spcPct val="90000"/>
              </a:lnSpc>
              <a:spcBef>
                <a:spcPts val="1000"/>
              </a:spcBef>
              <a:spcAft>
                <a:spcPts val="0"/>
              </a:spcAft>
              <a:buClr>
                <a:schemeClr val="dk1"/>
              </a:buClr>
              <a:buSzPts val="3200"/>
              <a:buChar char="•"/>
              <a:defRPr sz="3200"/>
            </a:lvl1pPr>
            <a:lvl2pPr marL="914400" lvl="1" indent="-406400" algn="r" rtl="1">
              <a:lnSpc>
                <a:spcPct val="90000"/>
              </a:lnSpc>
              <a:spcBef>
                <a:spcPts val="500"/>
              </a:spcBef>
              <a:spcAft>
                <a:spcPts val="0"/>
              </a:spcAft>
              <a:buClr>
                <a:schemeClr val="dk1"/>
              </a:buClr>
              <a:buSzPts val="2800"/>
              <a:buChar char="•"/>
              <a:defRPr sz="2800"/>
            </a:lvl2pPr>
            <a:lvl3pPr marL="1371600" lvl="2" indent="-381000" algn="r" rtl="1">
              <a:lnSpc>
                <a:spcPct val="90000"/>
              </a:lnSpc>
              <a:spcBef>
                <a:spcPts val="500"/>
              </a:spcBef>
              <a:spcAft>
                <a:spcPts val="0"/>
              </a:spcAft>
              <a:buClr>
                <a:schemeClr val="dk1"/>
              </a:buClr>
              <a:buSzPts val="2400"/>
              <a:buChar char="•"/>
              <a:defRPr sz="2400"/>
            </a:lvl3pPr>
            <a:lvl4pPr marL="1828800" lvl="3" indent="-355600" algn="r" rtl="1">
              <a:lnSpc>
                <a:spcPct val="90000"/>
              </a:lnSpc>
              <a:spcBef>
                <a:spcPts val="500"/>
              </a:spcBef>
              <a:spcAft>
                <a:spcPts val="0"/>
              </a:spcAft>
              <a:buClr>
                <a:schemeClr val="dk1"/>
              </a:buClr>
              <a:buSzPts val="2000"/>
              <a:buChar char="•"/>
              <a:defRPr sz="2000"/>
            </a:lvl4pPr>
            <a:lvl5pPr marL="2286000" lvl="4" indent="-355600" algn="r" rtl="1">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0"/>
          <p:cNvSpPr>
            <a:spLocks noGrp="1"/>
          </p:cNvSpPr>
          <p:nvPr>
            <p:ph type="pic" idx="2"/>
          </p:nvPr>
        </p:nvSpPr>
        <p:spPr>
          <a:xfrm>
            <a:off x="5183188" y="987425"/>
            <a:ext cx="6172200" cy="4873625"/>
          </a:xfrm>
          <a:prstGeom prst="rect">
            <a:avLst/>
          </a:prstGeom>
          <a:noFill/>
          <a:ln>
            <a:noFill/>
          </a:ln>
        </p:spPr>
      </p:sp>
      <p:sp>
        <p:nvSpPr>
          <p:cNvPr id="66" name="Google Shape;66;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136525"/>
            <a:ext cx="10515600" cy="115439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460500"/>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x-non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s://moodle-devnew.ort.org.il/isteam310/mod/page/view.php?id=11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moodle-devnew.ort.org.il/isteam310/mod/page/view.php?id=109"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commons.wikimedia.org/w/index.php?curid=54045144"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3"/>
          <p:cNvSpPr txBox="1">
            <a:spLocks noGrp="1"/>
          </p:cNvSpPr>
          <p:nvPr>
            <p:ph type="ctrTitle"/>
          </p:nvPr>
        </p:nvSpPr>
        <p:spPr>
          <a:xfrm>
            <a:off x="787050" y="583650"/>
            <a:ext cx="10607781" cy="19404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6000"/>
              <a:buFont typeface="Calibri"/>
              <a:buNone/>
            </a:pPr>
            <a:r>
              <a:rPr lang="x-none" b="1" dirty="0"/>
              <a:t>רזולוציה</a:t>
            </a:r>
            <a:endParaRPr dirty="0"/>
          </a:p>
        </p:txBody>
      </p:sp>
      <p:sp>
        <p:nvSpPr>
          <p:cNvPr id="88" name="Google Shape;88;p13"/>
          <p:cNvSpPr txBox="1">
            <a:spLocks noGrp="1"/>
          </p:cNvSpPr>
          <p:nvPr>
            <p:ph type="subTitle" idx="1"/>
          </p:nvPr>
        </p:nvSpPr>
        <p:spPr>
          <a:xfrm>
            <a:off x="914400" y="2616200"/>
            <a:ext cx="11107724" cy="1417800"/>
          </a:xfrm>
          <a:prstGeom prst="rect">
            <a:avLst/>
          </a:prstGeom>
          <a:noFill/>
          <a:ln>
            <a:noFill/>
          </a:ln>
        </p:spPr>
        <p:txBody>
          <a:bodyPr spcFirstLastPara="1" wrap="square" lIns="91425" tIns="45700" rIns="91425" bIns="45700" anchor="t" anchorCtr="0">
            <a:normAutofit/>
          </a:bodyPr>
          <a:lstStyle/>
          <a:p>
            <a:pPr marL="0" indent="0">
              <a:spcBef>
                <a:spcPts val="0"/>
              </a:spcBef>
            </a:pPr>
            <a:r>
              <a:rPr lang="he-IL" sz="2800" dirty="0"/>
              <a:t>מערכת החישה ומצלמה דיגיטלית (</a:t>
            </a:r>
            <a:r>
              <a:rPr lang="he-IL" sz="2800" dirty="0" smtClean="0"/>
              <a:t>ייצוג </a:t>
            </a:r>
            <a:r>
              <a:rPr lang="he-IL" sz="2800" dirty="0"/>
              <a:t>בדיד של תופעות רציפות במרחב)</a:t>
            </a:r>
          </a:p>
          <a:p>
            <a:pPr marL="0" lvl="0" indent="0" algn="r" rtl="1">
              <a:lnSpc>
                <a:spcPct val="90000"/>
              </a:lnSpc>
              <a:spcBef>
                <a:spcPts val="0"/>
              </a:spcBef>
              <a:spcAft>
                <a:spcPts val="0"/>
              </a:spcAft>
              <a:buClr>
                <a:schemeClr val="dk1"/>
              </a:buClr>
              <a:buSzPts val="2400"/>
              <a:buNone/>
            </a:pPr>
            <a:endParaRPr sz="2800" dirty="0"/>
          </a:p>
        </p:txBody>
      </p:sp>
      <p:grpSp>
        <p:nvGrpSpPr>
          <p:cNvPr id="89" name="Google Shape;89;p13"/>
          <p:cNvGrpSpPr/>
          <p:nvPr/>
        </p:nvGrpSpPr>
        <p:grpSpPr>
          <a:xfrm>
            <a:off x="540055" y="5680390"/>
            <a:ext cx="5867219" cy="1121244"/>
            <a:chOff x="215121" y="5752488"/>
            <a:chExt cx="5867219" cy="1121244"/>
          </a:xfrm>
        </p:grpSpPr>
        <p:pic>
          <p:nvPicPr>
            <p:cNvPr id="90" name="Google Shape;90;p13"/>
            <p:cNvPicPr preferRelativeResize="0"/>
            <p:nvPr/>
          </p:nvPicPr>
          <p:blipFill rotWithShape="1">
            <a:blip r:embed="rId3">
              <a:alphaModFix/>
            </a:blip>
            <a:srcRect/>
            <a:stretch/>
          </p:blipFill>
          <p:spPr>
            <a:xfrm>
              <a:off x="2166995" y="5962084"/>
              <a:ext cx="1526730" cy="788531"/>
            </a:xfrm>
            <a:prstGeom prst="rect">
              <a:avLst/>
            </a:prstGeom>
            <a:noFill/>
            <a:ln>
              <a:noFill/>
            </a:ln>
          </p:spPr>
        </p:pic>
        <p:pic>
          <p:nvPicPr>
            <p:cNvPr id="91" name="Google Shape;91;p13"/>
            <p:cNvPicPr preferRelativeResize="0"/>
            <p:nvPr/>
          </p:nvPicPr>
          <p:blipFill rotWithShape="1">
            <a:blip r:embed="rId4">
              <a:alphaModFix/>
            </a:blip>
            <a:srcRect/>
            <a:stretch/>
          </p:blipFill>
          <p:spPr>
            <a:xfrm>
              <a:off x="215121" y="5752488"/>
              <a:ext cx="1586332" cy="1121244"/>
            </a:xfrm>
            <a:prstGeom prst="rect">
              <a:avLst/>
            </a:prstGeom>
            <a:noFill/>
            <a:ln>
              <a:noFill/>
            </a:ln>
          </p:spPr>
        </p:pic>
        <p:pic>
          <p:nvPicPr>
            <p:cNvPr id="92" name="Google Shape;92;p13"/>
            <p:cNvPicPr preferRelativeResize="0"/>
            <p:nvPr/>
          </p:nvPicPr>
          <p:blipFill rotWithShape="1">
            <a:blip r:embed="rId5">
              <a:alphaModFix/>
            </a:blip>
            <a:srcRect/>
            <a:stretch/>
          </p:blipFill>
          <p:spPr>
            <a:xfrm>
              <a:off x="4181116" y="5973790"/>
              <a:ext cx="1901224" cy="574304"/>
            </a:xfrm>
            <a:prstGeom prst="rect">
              <a:avLst/>
            </a:prstGeom>
            <a:noFill/>
            <a:ln>
              <a:noFill/>
            </a:ln>
          </p:spPr>
        </p:pic>
        <p:cxnSp>
          <p:nvCxnSpPr>
            <p:cNvPr id="93" name="Google Shape;93;p13"/>
            <p:cNvCxnSpPr/>
            <p:nvPr/>
          </p:nvCxnSpPr>
          <p:spPr>
            <a:xfrm>
              <a:off x="3937420" y="6089348"/>
              <a:ext cx="0" cy="458746"/>
            </a:xfrm>
            <a:prstGeom prst="straightConnector1">
              <a:avLst/>
            </a:prstGeom>
            <a:noFill/>
            <a:ln w="12700" cap="flat" cmpd="sng">
              <a:solidFill>
                <a:schemeClr val="dk1"/>
              </a:solidFill>
              <a:prstDash val="solid"/>
              <a:miter lim="800000"/>
              <a:headEnd type="none" w="sm" len="sm"/>
              <a:tailEnd type="none" w="sm" len="sm"/>
            </a:ln>
          </p:spPr>
        </p:cxnSp>
        <p:cxnSp>
          <p:nvCxnSpPr>
            <p:cNvPr id="94" name="Google Shape;94;p13"/>
            <p:cNvCxnSpPr/>
            <p:nvPr/>
          </p:nvCxnSpPr>
          <p:spPr>
            <a:xfrm>
              <a:off x="1923300" y="6089348"/>
              <a:ext cx="0" cy="458746"/>
            </a:xfrm>
            <a:prstGeom prst="straightConnector1">
              <a:avLst/>
            </a:prstGeom>
            <a:noFill/>
            <a:ln w="12700" cap="flat" cmpd="sng">
              <a:solidFill>
                <a:schemeClr val="dk1"/>
              </a:solidFill>
              <a:prstDash val="solid"/>
              <a:miter lim="800000"/>
              <a:headEnd type="none" w="sm" len="sm"/>
              <a:tailEnd type="none" w="sm" len="sm"/>
            </a:ln>
          </p:spPr>
        </p:cxn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xfrm>
            <a:off x="1277527" y="58324"/>
            <a:ext cx="10515600" cy="1154400"/>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chemeClr val="dk1"/>
              </a:buClr>
              <a:buSzPts val="4400"/>
              <a:buFont typeface="Calibri"/>
              <a:buNone/>
            </a:pPr>
            <a:r>
              <a:rPr lang="x-none" sz="3600" b="1" dirty="0" smtClean="0"/>
              <a:t>מערכת </a:t>
            </a:r>
            <a:r>
              <a:rPr lang="x-none" sz="3600" b="1" dirty="0"/>
              <a:t>החישה</a:t>
            </a:r>
            <a:endParaRPr sz="3600" b="1" dirty="0">
              <a:sym typeface="Calibri"/>
            </a:endParaRPr>
          </a:p>
        </p:txBody>
      </p:sp>
      <p:sp>
        <p:nvSpPr>
          <p:cNvPr id="107" name="Google Shape;107;p15"/>
          <p:cNvSpPr txBox="1">
            <a:spLocks noGrp="1"/>
          </p:cNvSpPr>
          <p:nvPr>
            <p:ph type="body" idx="1"/>
          </p:nvPr>
        </p:nvSpPr>
        <p:spPr>
          <a:xfrm>
            <a:off x="1277527" y="1392606"/>
            <a:ext cx="10342800" cy="4304700"/>
          </a:xfrm>
          <a:prstGeom prst="rect">
            <a:avLst/>
          </a:prstGeom>
          <a:noFill/>
          <a:ln>
            <a:noFill/>
          </a:ln>
        </p:spPr>
        <p:txBody>
          <a:bodyPr spcFirstLastPara="1" wrap="square" lIns="91425" tIns="45700" rIns="91425" bIns="45700" anchor="t" anchorCtr="0">
            <a:normAutofit/>
          </a:bodyPr>
          <a:lstStyle/>
          <a:p>
            <a:pPr marL="0" lvl="0" indent="0" algn="r" rtl="1">
              <a:lnSpc>
                <a:spcPct val="115000"/>
              </a:lnSpc>
              <a:spcBef>
                <a:spcPts val="0"/>
              </a:spcBef>
              <a:spcAft>
                <a:spcPts val="0"/>
              </a:spcAft>
              <a:buNone/>
            </a:pPr>
            <a:r>
              <a:rPr lang="x-none" sz="2200" dirty="0">
                <a:latin typeface="Calibri" panose="020F0502020204030204" pitchFamily="34" charset="0"/>
                <a:cs typeface="Calibri" panose="020F0502020204030204" pitchFamily="34" charset="0"/>
              </a:rPr>
              <a:t>מערכת החישה היא מערכת ביולוגית שמתרגמת כוחות חיצוניים ופנימיים למידע שמעובד על ידי המוח. ככל מערכת היא מורכבת ממספר מרכיבים שלכל אחד תפקיד נפרד אך הם פועלים ביחד בתיאום.</a:t>
            </a:r>
            <a:endParaRPr sz="2200" dirty="0">
              <a:latin typeface="Calibri" panose="020F0502020204030204" pitchFamily="34" charset="0"/>
              <a:cs typeface="Calibri" panose="020F0502020204030204" pitchFamily="34" charset="0"/>
            </a:endParaRPr>
          </a:p>
          <a:p>
            <a:pPr marL="0" lvl="0" indent="0" algn="r" rtl="1">
              <a:lnSpc>
                <a:spcPct val="136363"/>
              </a:lnSpc>
              <a:spcBef>
                <a:spcPts val="200"/>
              </a:spcBef>
              <a:spcAft>
                <a:spcPts val="0"/>
              </a:spcAft>
              <a:buNone/>
            </a:pPr>
            <a:endParaRPr lang="he-IL" sz="2200" dirty="0" smtClean="0">
              <a:latin typeface="Calibri" panose="020F0502020204030204" pitchFamily="34" charset="0"/>
              <a:cs typeface="Calibri" panose="020F0502020204030204" pitchFamily="34" charset="0"/>
            </a:endParaRPr>
          </a:p>
          <a:p>
            <a:pPr marL="0" lvl="0" indent="0" algn="r" rtl="1">
              <a:lnSpc>
                <a:spcPct val="136363"/>
              </a:lnSpc>
              <a:spcBef>
                <a:spcPts val="200"/>
              </a:spcBef>
              <a:spcAft>
                <a:spcPts val="0"/>
              </a:spcAft>
              <a:buNone/>
            </a:pPr>
            <a:r>
              <a:rPr lang="x-none" sz="2200" dirty="0" smtClean="0">
                <a:latin typeface="Calibri" panose="020F0502020204030204" pitchFamily="34" charset="0"/>
                <a:cs typeface="Calibri" panose="020F0502020204030204" pitchFamily="34" charset="0"/>
              </a:rPr>
              <a:t>בסרטון </a:t>
            </a:r>
            <a:r>
              <a:rPr lang="x-none" sz="2200" dirty="0">
                <a:latin typeface="Calibri" panose="020F0502020204030204" pitchFamily="34" charset="0"/>
                <a:cs typeface="Calibri" panose="020F0502020204030204" pitchFamily="34" charset="0"/>
              </a:rPr>
              <a:t>האינטראקטיבי שתראו תלמדו על מרכיביה השונים של המערכת:</a:t>
            </a:r>
            <a:endParaRPr sz="2200" dirty="0">
              <a:latin typeface="Calibri" panose="020F0502020204030204" pitchFamily="34" charset="0"/>
              <a:cs typeface="Calibri" panose="020F0502020204030204" pitchFamily="34" charset="0"/>
            </a:endParaRPr>
          </a:p>
          <a:p>
            <a:pPr marL="26670" marR="0" lvl="0" indent="0" algn="r" rtl="1">
              <a:lnSpc>
                <a:spcPct val="150000"/>
              </a:lnSpc>
              <a:spcBef>
                <a:spcPts val="200"/>
              </a:spcBef>
              <a:spcAft>
                <a:spcPts val="0"/>
              </a:spcAft>
              <a:buSzPct val="280000"/>
              <a:buNone/>
            </a:pPr>
            <a:r>
              <a:rPr lang="he-IL" sz="2200" dirty="0" smtClean="0">
                <a:latin typeface="Calibri" panose="020F0502020204030204" pitchFamily="34" charset="0"/>
                <a:cs typeface="Calibri" panose="020F0502020204030204" pitchFamily="34" charset="0"/>
              </a:rPr>
              <a:t>1.  העור</a:t>
            </a:r>
          </a:p>
          <a:p>
            <a:pPr marL="26670" marR="0" lvl="0" indent="0" algn="r" rtl="1">
              <a:lnSpc>
                <a:spcPct val="150000"/>
              </a:lnSpc>
              <a:spcBef>
                <a:spcPts val="0"/>
              </a:spcBef>
              <a:spcAft>
                <a:spcPts val="0"/>
              </a:spcAft>
              <a:buSzPct val="100000"/>
              <a:buNone/>
            </a:pPr>
            <a:r>
              <a:rPr lang="he-IL" sz="2200" dirty="0" smtClean="0">
                <a:latin typeface="Calibri" panose="020F0502020204030204" pitchFamily="34" charset="0"/>
                <a:cs typeface="Calibri" panose="020F0502020204030204" pitchFamily="34" charset="0"/>
              </a:rPr>
              <a:t>2.  </a:t>
            </a:r>
            <a:r>
              <a:rPr lang="x-none" sz="2200" dirty="0" smtClean="0">
                <a:latin typeface="Calibri" panose="020F0502020204030204" pitchFamily="34" charset="0"/>
                <a:cs typeface="Calibri" panose="020F0502020204030204" pitchFamily="34" charset="0"/>
              </a:rPr>
              <a:t>הקולטנים </a:t>
            </a:r>
            <a:r>
              <a:rPr lang="x-none" sz="2200" dirty="0">
                <a:latin typeface="Calibri" panose="020F0502020204030204" pitchFamily="34" charset="0"/>
                <a:cs typeface="Calibri" panose="020F0502020204030204" pitchFamily="34" charset="0"/>
              </a:rPr>
              <a:t>שעל גבי </a:t>
            </a:r>
            <a:r>
              <a:rPr lang="x-none" sz="2200" dirty="0" smtClean="0">
                <a:latin typeface="Calibri" panose="020F0502020204030204" pitchFamily="34" charset="0"/>
                <a:cs typeface="Calibri" panose="020F0502020204030204" pitchFamily="34" charset="0"/>
              </a:rPr>
              <a:t>העור</a:t>
            </a:r>
            <a:endParaRPr lang="he-IL" sz="2200" dirty="0">
              <a:latin typeface="Calibri" panose="020F0502020204030204" pitchFamily="34" charset="0"/>
              <a:cs typeface="Calibri" panose="020F0502020204030204" pitchFamily="34" charset="0"/>
            </a:endParaRPr>
          </a:p>
          <a:p>
            <a:pPr marL="26670" marR="0" lvl="0" indent="0" algn="r" rtl="1">
              <a:lnSpc>
                <a:spcPct val="150000"/>
              </a:lnSpc>
              <a:spcBef>
                <a:spcPts val="0"/>
              </a:spcBef>
              <a:spcAft>
                <a:spcPts val="0"/>
              </a:spcAft>
              <a:buSzPct val="100000"/>
              <a:buNone/>
            </a:pPr>
            <a:r>
              <a:rPr lang="he-IL" sz="2200" dirty="0" smtClean="0">
                <a:latin typeface="Calibri" panose="020F0502020204030204" pitchFamily="34" charset="0"/>
                <a:cs typeface="Calibri" panose="020F0502020204030204" pitchFamily="34" charset="0"/>
              </a:rPr>
              <a:t>3.  </a:t>
            </a:r>
            <a:r>
              <a:rPr lang="x-none" sz="2200" dirty="0" smtClean="0">
                <a:latin typeface="Calibri" panose="020F0502020204030204" pitchFamily="34" charset="0"/>
                <a:cs typeface="Calibri" panose="020F0502020204030204" pitchFamily="34" charset="0"/>
              </a:rPr>
              <a:t>המוח </a:t>
            </a:r>
            <a:r>
              <a:rPr lang="x-none" sz="2200" dirty="0">
                <a:latin typeface="Calibri" panose="020F0502020204030204" pitchFamily="34" charset="0"/>
                <a:cs typeface="Calibri" panose="020F0502020204030204" pitchFamily="34" charset="0"/>
              </a:rPr>
              <a:t>ועמוד השידרה</a:t>
            </a:r>
            <a:endParaRPr sz="2200" dirty="0">
              <a:latin typeface="Calibri" panose="020F0502020204030204" pitchFamily="34" charset="0"/>
              <a:cs typeface="Calibri" panose="020F0502020204030204" pitchFamily="34" charset="0"/>
            </a:endParaRPr>
          </a:p>
          <a:p>
            <a:pPr marL="0" marR="0" lvl="0" indent="0" algn="r" rtl="1">
              <a:lnSpc>
                <a:spcPct val="150000"/>
              </a:lnSpc>
              <a:spcBef>
                <a:spcPts val="1600"/>
              </a:spcBef>
              <a:spcAft>
                <a:spcPts val="1600"/>
              </a:spcAft>
              <a:buNone/>
            </a:pPr>
            <a:r>
              <a:rPr lang="x-none" sz="2200" dirty="0">
                <a:latin typeface="Calibri" panose="020F0502020204030204" pitchFamily="34" charset="0"/>
                <a:cs typeface="Calibri" panose="020F0502020204030204" pitchFamily="34" charset="0"/>
              </a:rPr>
              <a:t>שימו לב </a:t>
            </a:r>
            <a:r>
              <a:rPr lang="x-none" sz="2200" dirty="0" smtClean="0">
                <a:latin typeface="Calibri" panose="020F0502020204030204" pitchFamily="34" charset="0"/>
                <a:cs typeface="Calibri" panose="020F0502020204030204" pitchFamily="34" charset="0"/>
              </a:rPr>
              <a:t>כיצד </a:t>
            </a:r>
            <a:r>
              <a:rPr lang="x-none" sz="2200" dirty="0">
                <a:latin typeface="Calibri" panose="020F0502020204030204" pitchFamily="34" charset="0"/>
                <a:cs typeface="Calibri" panose="020F0502020204030204" pitchFamily="34" charset="0"/>
              </a:rPr>
              <a:t>המרכיבים השונים </a:t>
            </a:r>
            <a:r>
              <a:rPr lang="x-none" sz="2200" dirty="0" smtClean="0">
                <a:latin typeface="Calibri" panose="020F0502020204030204" pitchFamily="34" charset="0"/>
                <a:cs typeface="Calibri" panose="020F0502020204030204" pitchFamily="34" charset="0"/>
              </a:rPr>
              <a:t>פועלים</a:t>
            </a:r>
            <a:r>
              <a:rPr lang="he-IL" sz="2200" dirty="0" smtClean="0">
                <a:latin typeface="Calibri" panose="020F0502020204030204" pitchFamily="34" charset="0"/>
                <a:cs typeface="Calibri" panose="020F0502020204030204" pitchFamily="34" charset="0"/>
              </a:rPr>
              <a:t> </a:t>
            </a:r>
            <a:r>
              <a:rPr lang="x-none" sz="2200" dirty="0" smtClean="0">
                <a:latin typeface="Calibri" panose="020F0502020204030204" pitchFamily="34" charset="0"/>
                <a:cs typeface="Calibri" panose="020F0502020204030204" pitchFamily="34" charset="0"/>
              </a:rPr>
              <a:t>בשיתוף </a:t>
            </a:r>
            <a:r>
              <a:rPr lang="x-none" sz="2200" dirty="0">
                <a:latin typeface="Calibri" panose="020F0502020204030204" pitchFamily="34" charset="0"/>
                <a:cs typeface="Calibri" panose="020F0502020204030204" pitchFamily="34" charset="0"/>
              </a:rPr>
              <a:t>זה עם זה.</a:t>
            </a:r>
            <a:endParaRPr sz="2200" dirty="0">
              <a:latin typeface="Calibri" panose="020F0502020204030204" pitchFamily="34" charset="0"/>
              <a:cs typeface="Calibri" panose="020F0502020204030204" pitchFamily="34" charset="0"/>
            </a:endParaRPr>
          </a:p>
        </p:txBody>
      </p:sp>
      <p:pic>
        <p:nvPicPr>
          <p:cNvPr id="6" name="תמונה 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70902"/>
            <a:ext cx="4862023" cy="4087098"/>
          </a:xfrm>
          <a:prstGeom prst="rect">
            <a:avLst/>
          </a:prstGeom>
        </p:spPr>
      </p:pic>
      <p:sp>
        <p:nvSpPr>
          <p:cNvPr id="7" name="לחצן פעולה: קדימה או הבא 6">
            <a:hlinkClick r:id="rId3" highlightClick="1"/>
          </p:cNvPr>
          <p:cNvSpPr/>
          <p:nvPr/>
        </p:nvSpPr>
        <p:spPr>
          <a:xfrm>
            <a:off x="1556537" y="3544956"/>
            <a:ext cx="1089764" cy="748217"/>
          </a:xfrm>
          <a:prstGeom prst="actionButtonForwardNext">
            <a:avLst/>
          </a:prstGeom>
          <a:solidFill>
            <a:schemeClr val="accent5">
              <a:lumMod val="40000"/>
              <a:lumOff val="60000"/>
              <a:alpha val="6980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5863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7"/>
          <p:cNvSpPr txBox="1">
            <a:spLocks noGrp="1"/>
          </p:cNvSpPr>
          <p:nvPr>
            <p:ph type="title"/>
          </p:nvPr>
        </p:nvSpPr>
        <p:spPr>
          <a:xfrm>
            <a:off x="1277527" y="58324"/>
            <a:ext cx="10515600" cy="1154400"/>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chemeClr val="dk1"/>
              </a:buClr>
              <a:buSzPts val="4400"/>
              <a:buFont typeface="Calibri"/>
              <a:buNone/>
            </a:pPr>
            <a:r>
              <a:rPr lang="he-IL" sz="3600" b="1" dirty="0" smtClean="0"/>
              <a:t>מערכת החישה- דיון</a:t>
            </a:r>
            <a:endParaRPr sz="3600" b="1" dirty="0">
              <a:sym typeface="Calibri"/>
            </a:endParaRPr>
          </a:p>
        </p:txBody>
      </p:sp>
      <p:sp>
        <p:nvSpPr>
          <p:cNvPr id="122" name="Google Shape;122;p17"/>
          <p:cNvSpPr txBox="1">
            <a:spLocks noGrp="1"/>
          </p:cNvSpPr>
          <p:nvPr>
            <p:ph type="body" idx="1"/>
          </p:nvPr>
        </p:nvSpPr>
        <p:spPr>
          <a:xfrm>
            <a:off x="377372" y="1320193"/>
            <a:ext cx="11524625" cy="1459752"/>
          </a:xfrm>
          <a:prstGeom prst="rect">
            <a:avLst/>
          </a:prstGeom>
          <a:noFill/>
          <a:ln>
            <a:noFill/>
          </a:ln>
        </p:spPr>
        <p:txBody>
          <a:bodyPr spcFirstLastPara="1" wrap="square" lIns="91425" tIns="45700" rIns="91425" bIns="45700" anchor="t" anchorCtr="0">
            <a:normAutofit/>
          </a:bodyPr>
          <a:lstStyle/>
          <a:p>
            <a:pPr marL="0" lvl="0" indent="0">
              <a:lnSpc>
                <a:spcPct val="115000"/>
              </a:lnSpc>
              <a:spcBef>
                <a:spcPts val="0"/>
              </a:spcBef>
              <a:buNone/>
            </a:pPr>
            <a:r>
              <a:rPr lang="he-IL" sz="2200" dirty="0"/>
              <a:t>בסרטון הכרנו את גופי החישה הפזורים על פני העור והזכרנו את צפיפות גופי החישה ואת שדה הקליטה (השדה </a:t>
            </a:r>
            <a:r>
              <a:rPr lang="he-IL" sz="2200" dirty="0" err="1"/>
              <a:t>הרצפטיבי</a:t>
            </a:r>
            <a:r>
              <a:rPr lang="he-IL" sz="2200" dirty="0"/>
              <a:t>) של כל אחד.</a:t>
            </a:r>
            <a:br>
              <a:rPr lang="he-IL" sz="2200" dirty="0"/>
            </a:br>
            <a:r>
              <a:rPr lang="he-IL" sz="2200" dirty="0"/>
              <a:t> ניזכר בתרגיל הרגישות שבצענו בכיתה. נסו לענות עכשיו על השאלות הבאות תוך שימוש במושגים </a:t>
            </a:r>
            <a:r>
              <a:rPr lang="he-IL" sz="2200" dirty="0" smtClean="0"/>
              <a:t>הנ"ל</a:t>
            </a:r>
            <a:r>
              <a:rPr lang="he-IL" sz="2200" dirty="0"/>
              <a:t>:</a:t>
            </a:r>
          </a:p>
        </p:txBody>
      </p:sp>
      <p:pic>
        <p:nvPicPr>
          <p:cNvPr id="6" name="תמונה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144" y="2779945"/>
            <a:ext cx="3953283" cy="4078055"/>
          </a:xfrm>
          <a:prstGeom prst="rect">
            <a:avLst/>
          </a:prstGeom>
        </p:spPr>
      </p:pic>
      <p:sp>
        <p:nvSpPr>
          <p:cNvPr id="3" name="מלבן 2"/>
          <p:cNvSpPr/>
          <p:nvPr/>
        </p:nvSpPr>
        <p:spPr>
          <a:xfrm>
            <a:off x="4397828" y="3349467"/>
            <a:ext cx="7141029" cy="2939010"/>
          </a:xfrm>
          <a:prstGeom prst="rect">
            <a:avLst/>
          </a:prstGeom>
        </p:spPr>
        <p:txBody>
          <a:bodyPr wrap="square">
            <a:spAutoFit/>
          </a:bodyPr>
          <a:lstStyle/>
          <a:p>
            <a:pPr marL="90805" lvl="0" algn="r" rtl="1">
              <a:lnSpc>
                <a:spcPct val="150000"/>
              </a:lnSpc>
              <a:buSzPct val="280000"/>
            </a:pPr>
            <a:r>
              <a:rPr lang="he-IL" sz="2000" b="1" dirty="0" smtClean="0">
                <a:solidFill>
                  <a:srgbClr val="002060"/>
                </a:solidFill>
                <a:latin typeface="Calibri" panose="020F0502020204030204" pitchFamily="34" charset="0"/>
                <a:cs typeface="Calibri" panose="020F0502020204030204" pitchFamily="34" charset="0"/>
              </a:rPr>
              <a:t>1.  מדוע </a:t>
            </a:r>
            <a:r>
              <a:rPr lang="he-IL" sz="2000" b="1" dirty="0">
                <a:solidFill>
                  <a:srgbClr val="002060"/>
                </a:solidFill>
                <a:latin typeface="Calibri" panose="020F0502020204030204" pitchFamily="34" charset="0"/>
                <a:cs typeface="Calibri" panose="020F0502020204030204" pitchFamily="34" charset="0"/>
              </a:rPr>
              <a:t>קצה האצבע שלכם יכול לזהות מרחקים כה קטנים בין הנקודות </a:t>
            </a:r>
            <a:r>
              <a:rPr lang="he-IL" sz="2000" b="1" dirty="0" smtClean="0">
                <a:solidFill>
                  <a:srgbClr val="002060"/>
                </a:solidFill>
                <a:latin typeface="Calibri" panose="020F0502020204030204" pitchFamily="34" charset="0"/>
                <a:cs typeface="Calibri" panose="020F0502020204030204" pitchFamily="34" charset="0"/>
              </a:rPr>
              <a:t>ואילו </a:t>
            </a:r>
            <a:r>
              <a:rPr lang="he-IL" sz="2000" b="1" dirty="0">
                <a:solidFill>
                  <a:srgbClr val="002060"/>
                </a:solidFill>
                <a:latin typeface="Calibri" panose="020F0502020204030204" pitchFamily="34" charset="0"/>
                <a:cs typeface="Calibri" panose="020F0502020204030204" pitchFamily="34" charset="0"/>
              </a:rPr>
              <a:t>הזרוע והרגליים אינן יכולות? </a:t>
            </a:r>
          </a:p>
          <a:p>
            <a:pPr marL="90805" lvl="0" algn="r" rtl="1">
              <a:lnSpc>
                <a:spcPct val="150000"/>
              </a:lnSpc>
              <a:buSzPct val="100000"/>
            </a:pPr>
            <a:r>
              <a:rPr lang="he-IL" sz="2000" b="1" dirty="0">
                <a:solidFill>
                  <a:srgbClr val="002060"/>
                </a:solidFill>
                <a:latin typeface="Calibri" panose="020F0502020204030204" pitchFamily="34" charset="0"/>
                <a:cs typeface="Calibri" panose="020F0502020204030204" pitchFamily="34" charset="0"/>
              </a:rPr>
              <a:t>2.  הביטו </a:t>
            </a:r>
            <a:r>
              <a:rPr lang="he-IL" sz="2000" b="1" dirty="0" err="1">
                <a:solidFill>
                  <a:srgbClr val="002060"/>
                </a:solidFill>
                <a:latin typeface="Calibri" panose="020F0502020204030204" pitchFamily="34" charset="0"/>
                <a:cs typeface="Calibri" panose="020F0502020204030204" pitchFamily="34" charset="0"/>
              </a:rPr>
              <a:t>בהומונקולוס</a:t>
            </a:r>
            <a:r>
              <a:rPr lang="he-IL" sz="2000" b="1" dirty="0">
                <a:solidFill>
                  <a:srgbClr val="002060"/>
                </a:solidFill>
                <a:latin typeface="Calibri" panose="020F0502020204030204" pitchFamily="34" charset="0"/>
                <a:cs typeface="Calibri" panose="020F0502020204030204" pitchFamily="34" charset="0"/>
              </a:rPr>
              <a:t> - לאיזה חלק מוקצה במוח שטח גדול יותר - לכף היד או לזרוע? נסו לשער מה משפיע על גודל השטח הנ"ל</a:t>
            </a:r>
            <a:r>
              <a:rPr lang="he-IL" sz="2000" b="1" dirty="0" smtClean="0">
                <a:solidFill>
                  <a:srgbClr val="002060"/>
                </a:solidFill>
                <a:latin typeface="Calibri" panose="020F0502020204030204" pitchFamily="34" charset="0"/>
                <a:cs typeface="Calibri" panose="020F0502020204030204" pitchFamily="34" charset="0"/>
              </a:rPr>
              <a:t>? השתמשו</a:t>
            </a:r>
            <a:r>
              <a:rPr lang="he-IL" sz="2000" b="1" dirty="0">
                <a:solidFill>
                  <a:srgbClr val="002060"/>
                </a:solidFill>
                <a:latin typeface="Calibri" panose="020F0502020204030204" pitchFamily="34" charset="0"/>
                <a:cs typeface="Calibri" panose="020F0502020204030204" pitchFamily="34" charset="0"/>
              </a:rPr>
              <a:t>, גם כאן, במושג </a:t>
            </a:r>
            <a:r>
              <a:rPr lang="he-IL" sz="2000" b="1" dirty="0" smtClean="0">
                <a:solidFill>
                  <a:srgbClr val="002060"/>
                </a:solidFill>
                <a:latin typeface="Calibri" panose="020F0502020204030204" pitchFamily="34" charset="0"/>
                <a:cs typeface="Calibri" panose="020F0502020204030204" pitchFamily="34" charset="0"/>
              </a:rPr>
              <a:t>"צפיפות </a:t>
            </a:r>
            <a:r>
              <a:rPr lang="he-IL" sz="2000" b="1" dirty="0">
                <a:solidFill>
                  <a:srgbClr val="002060"/>
                </a:solidFill>
                <a:latin typeface="Calibri" panose="020F0502020204030204" pitchFamily="34" charset="0"/>
                <a:cs typeface="Calibri" panose="020F0502020204030204" pitchFamily="34" charset="0"/>
              </a:rPr>
              <a:t>גופי </a:t>
            </a:r>
            <a:r>
              <a:rPr lang="he-IL" sz="2000" b="1" dirty="0" smtClean="0">
                <a:solidFill>
                  <a:srgbClr val="002060"/>
                </a:solidFill>
                <a:latin typeface="Calibri" panose="020F0502020204030204" pitchFamily="34" charset="0"/>
                <a:cs typeface="Calibri" panose="020F0502020204030204" pitchFamily="34" charset="0"/>
              </a:rPr>
              <a:t>החישה".</a:t>
            </a:r>
            <a:endParaRPr lang="he-IL" sz="2000" b="1" dirty="0">
              <a:solidFill>
                <a:srgbClr val="002060"/>
              </a:solidFill>
              <a:latin typeface="Calibri" panose="020F0502020204030204" pitchFamily="34" charset="0"/>
              <a:cs typeface="Calibri" panose="020F0502020204030204" pitchFamily="34" charset="0"/>
            </a:endParaRPr>
          </a:p>
          <a:p>
            <a:pPr marL="0" lvl="0" indent="0" algn="r" rtl="1">
              <a:lnSpc>
                <a:spcPct val="115000"/>
              </a:lnSpc>
              <a:spcBef>
                <a:spcPts val="1600"/>
              </a:spcBef>
              <a:buNone/>
            </a:pPr>
            <a:endParaRPr lang="he-IL" sz="20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7325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7"/>
          <p:cNvSpPr txBox="1">
            <a:spLocks noGrp="1"/>
          </p:cNvSpPr>
          <p:nvPr>
            <p:ph type="title"/>
          </p:nvPr>
        </p:nvSpPr>
        <p:spPr>
          <a:xfrm>
            <a:off x="1277527" y="58324"/>
            <a:ext cx="10515600" cy="1154400"/>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chemeClr val="dk1"/>
              </a:buClr>
              <a:buSzPts val="4400"/>
              <a:buFont typeface="Calibri"/>
              <a:buNone/>
            </a:pPr>
            <a:r>
              <a:rPr lang="he-IL" sz="3600" b="1" dirty="0" smtClean="0"/>
              <a:t>מערכת החישה- דיון</a:t>
            </a:r>
            <a:endParaRPr sz="3600" b="1" dirty="0">
              <a:sym typeface="Calibri"/>
            </a:endParaRPr>
          </a:p>
        </p:txBody>
      </p:sp>
      <p:sp>
        <p:nvSpPr>
          <p:cNvPr id="123" name="Google Shape;123;p17"/>
          <p:cNvSpPr txBox="1">
            <a:spLocks noGrp="1"/>
          </p:cNvSpPr>
          <p:nvPr>
            <p:ph type="body" idx="1"/>
          </p:nvPr>
        </p:nvSpPr>
        <p:spPr>
          <a:xfrm>
            <a:off x="1131013" y="1372664"/>
            <a:ext cx="10342800" cy="2133000"/>
          </a:xfrm>
          <a:prstGeom prst="rect">
            <a:avLst/>
          </a:prstGeom>
          <a:noFill/>
          <a:ln>
            <a:noFill/>
          </a:ln>
        </p:spPr>
        <p:txBody>
          <a:bodyPr spcFirstLastPara="1" wrap="square" lIns="91425" tIns="45700" rIns="91425" bIns="45700" anchor="t" anchorCtr="0">
            <a:normAutofit/>
          </a:bodyPr>
          <a:lstStyle/>
          <a:p>
            <a:pPr marL="0" lvl="0" indent="0" algn="ctr" rtl="1">
              <a:lnSpc>
                <a:spcPct val="115000"/>
              </a:lnSpc>
              <a:spcBef>
                <a:spcPts val="0"/>
              </a:spcBef>
              <a:spcAft>
                <a:spcPts val="0"/>
              </a:spcAft>
              <a:buNone/>
            </a:pPr>
            <a:r>
              <a:rPr lang="x-none" sz="2400" b="1" dirty="0">
                <a:solidFill>
                  <a:srgbClr val="0070C0"/>
                </a:solidFill>
              </a:rPr>
              <a:t>לסיכום</a:t>
            </a:r>
            <a:r>
              <a:rPr lang="x-none" sz="2400" dirty="0">
                <a:solidFill>
                  <a:srgbClr val="0070C0"/>
                </a:solidFill>
              </a:rPr>
              <a:t>:</a:t>
            </a:r>
            <a:endParaRPr sz="2400" dirty="0">
              <a:solidFill>
                <a:srgbClr val="0070C0"/>
              </a:solidFill>
            </a:endParaRPr>
          </a:p>
          <a:p>
            <a:pPr marL="0" lvl="0" indent="0" rtl="1">
              <a:lnSpc>
                <a:spcPct val="115000"/>
              </a:lnSpc>
              <a:spcBef>
                <a:spcPts val="0"/>
              </a:spcBef>
              <a:spcAft>
                <a:spcPts val="0"/>
              </a:spcAft>
              <a:buNone/>
            </a:pPr>
            <a:r>
              <a:rPr lang="x-none" sz="2400" dirty="0">
                <a:solidFill>
                  <a:srgbClr val="0070C0"/>
                </a:solidFill>
              </a:rPr>
              <a:t>את רגישותינו למגע קובעת צפיפות גופי החישה שעל גבי העור. לרגישות זו של מערכת קוראים במקרים רבים "</a:t>
            </a:r>
            <a:r>
              <a:rPr lang="x-none" sz="2400" b="1" dirty="0">
                <a:solidFill>
                  <a:srgbClr val="0070C0"/>
                </a:solidFill>
              </a:rPr>
              <a:t>רזולוציה</a:t>
            </a:r>
            <a:r>
              <a:rPr lang="x-none" sz="2400" dirty="0">
                <a:solidFill>
                  <a:srgbClr val="0070C0"/>
                </a:solidFill>
              </a:rPr>
              <a:t>". </a:t>
            </a:r>
            <a:endParaRPr sz="2400" dirty="0">
              <a:solidFill>
                <a:srgbClr val="0070C0"/>
              </a:solidFill>
            </a:endParaRPr>
          </a:p>
          <a:p>
            <a:pPr marL="0" lvl="0" indent="0" rtl="1">
              <a:lnSpc>
                <a:spcPct val="115000"/>
              </a:lnSpc>
              <a:spcBef>
                <a:spcPts val="0"/>
              </a:spcBef>
              <a:spcAft>
                <a:spcPts val="0"/>
              </a:spcAft>
              <a:buNone/>
            </a:pPr>
            <a:r>
              <a:rPr lang="x-none" sz="2400" dirty="0">
                <a:solidFill>
                  <a:srgbClr val="0070C0"/>
                </a:solidFill>
              </a:rPr>
              <a:t>רזולוציה טובה יותר מעידה על צפיפות גופי חישה גדולה יותר.</a:t>
            </a:r>
            <a:endParaRPr sz="2400" dirty="0">
              <a:solidFill>
                <a:srgbClr val="0070C0"/>
              </a:solidFill>
            </a:endParaRPr>
          </a:p>
        </p:txBody>
      </p:sp>
      <p:pic>
        <p:nvPicPr>
          <p:cNvPr id="6" name="תמונה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17797"/>
            <a:ext cx="4596271" cy="4074147"/>
          </a:xfrm>
          <a:prstGeom prst="rect">
            <a:avLst/>
          </a:prstGeom>
        </p:spPr>
      </p:pic>
    </p:spTree>
    <p:extLst>
      <p:ext uri="{BB962C8B-B14F-4D97-AF65-F5344CB8AC3E}">
        <p14:creationId xmlns:p14="http://schemas.microsoft.com/office/powerpoint/2010/main" val="4114681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body" idx="1"/>
          </p:nvPr>
        </p:nvSpPr>
        <p:spPr>
          <a:xfrm>
            <a:off x="537029" y="1622825"/>
            <a:ext cx="11220271" cy="1948200"/>
          </a:xfrm>
          <a:prstGeom prst="rect">
            <a:avLst/>
          </a:prstGeom>
        </p:spPr>
        <p:txBody>
          <a:bodyPr spcFirstLastPara="1" wrap="square" lIns="91425" tIns="45700" rIns="91425" bIns="45700" anchor="t" anchorCtr="0">
            <a:normAutofit fontScale="32500" lnSpcReduction="20000"/>
          </a:bodyPr>
          <a:lstStyle/>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ctr" rtl="1">
              <a:spcBef>
                <a:spcPts val="1000"/>
              </a:spcBef>
              <a:spcAft>
                <a:spcPts val="0"/>
              </a:spcAft>
              <a:buNone/>
            </a:pPr>
            <a:r>
              <a:rPr lang="x-none" sz="24000" b="1" dirty="0"/>
              <a:t>חלק 3</a:t>
            </a:r>
            <a:endParaRPr sz="24000" b="1" dirty="0"/>
          </a:p>
        </p:txBody>
      </p:sp>
      <p:sp>
        <p:nvSpPr>
          <p:cNvPr id="101" name="Google Shape;101;p14"/>
          <p:cNvSpPr txBox="1">
            <a:spLocks noGrp="1"/>
          </p:cNvSpPr>
          <p:nvPr>
            <p:ph type="body" idx="1"/>
          </p:nvPr>
        </p:nvSpPr>
        <p:spPr>
          <a:xfrm>
            <a:off x="397771" y="3805165"/>
            <a:ext cx="11533800" cy="11955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he-IL" sz="4000" b="1" dirty="0" smtClean="0"/>
              <a:t>המצלמה הדיגיטלית</a:t>
            </a:r>
            <a:endParaRPr sz="4000" b="1" dirty="0"/>
          </a:p>
        </p:txBody>
      </p:sp>
    </p:spTree>
    <p:extLst>
      <p:ext uri="{BB962C8B-B14F-4D97-AF65-F5344CB8AC3E}">
        <p14:creationId xmlns:p14="http://schemas.microsoft.com/office/powerpoint/2010/main" val="3278571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xfrm>
            <a:off x="1277527" y="58324"/>
            <a:ext cx="10515600" cy="1154400"/>
          </a:xfrm>
          <a:prstGeom prst="rect">
            <a:avLst/>
          </a:prstGeom>
          <a:noFill/>
          <a:ln>
            <a:noFill/>
          </a:ln>
        </p:spPr>
        <p:txBody>
          <a:bodyPr spcFirstLastPara="1" wrap="square" lIns="91425" tIns="45700" rIns="91425" bIns="45700" anchor="ctr" anchorCtr="0">
            <a:normAutofit/>
          </a:bodyPr>
          <a:lstStyle/>
          <a:p>
            <a:pPr lvl="0" algn="ctr"/>
            <a:r>
              <a:rPr lang="x-none" sz="3600" b="1" dirty="0" smtClean="0"/>
              <a:t>מצלמה </a:t>
            </a:r>
            <a:r>
              <a:rPr lang="x-none" sz="3600" b="1" dirty="0"/>
              <a:t>הדיגיטלית</a:t>
            </a:r>
            <a:endParaRPr sz="3600" b="1" dirty="0">
              <a:sym typeface="Calibri"/>
            </a:endParaRPr>
          </a:p>
        </p:txBody>
      </p:sp>
      <p:sp>
        <p:nvSpPr>
          <p:cNvPr id="107" name="Google Shape;107;p15"/>
          <p:cNvSpPr txBox="1">
            <a:spLocks noGrp="1"/>
          </p:cNvSpPr>
          <p:nvPr>
            <p:ph type="body" idx="1"/>
          </p:nvPr>
        </p:nvSpPr>
        <p:spPr>
          <a:xfrm>
            <a:off x="348343" y="1276650"/>
            <a:ext cx="11582682" cy="4304700"/>
          </a:xfrm>
          <a:prstGeom prst="rect">
            <a:avLst/>
          </a:prstGeom>
          <a:noFill/>
          <a:ln>
            <a:noFill/>
          </a:ln>
        </p:spPr>
        <p:txBody>
          <a:bodyPr spcFirstLastPara="1" wrap="square" lIns="91425" tIns="45700" rIns="91425" bIns="45700" anchor="t" anchorCtr="0">
            <a:noAutofit/>
          </a:bodyPr>
          <a:lstStyle/>
          <a:p>
            <a:pPr marL="0" marR="0" lvl="0" indent="0" algn="r" rtl="1">
              <a:lnSpc>
                <a:spcPct val="136363"/>
              </a:lnSpc>
              <a:spcBef>
                <a:spcPts val="200"/>
              </a:spcBef>
              <a:spcAft>
                <a:spcPts val="0"/>
              </a:spcAft>
              <a:buNone/>
            </a:pPr>
            <a:r>
              <a:rPr lang="x-none" sz="2400" dirty="0"/>
              <a:t>המצלמה היא מערכת טכנולוגית המורכבת ממספר רכיבים נפרדים שפועלים </a:t>
            </a:r>
            <a:r>
              <a:rPr lang="x-none" sz="2400" dirty="0" smtClean="0"/>
              <a:t>בתיאו</a:t>
            </a:r>
            <a:r>
              <a:rPr lang="he-IL" sz="2400" dirty="0" smtClean="0"/>
              <a:t>ם. </a:t>
            </a:r>
            <a:r>
              <a:rPr lang="x-none" sz="2400" dirty="0" smtClean="0"/>
              <a:t>בסרטון </a:t>
            </a:r>
            <a:r>
              <a:rPr lang="he-IL" sz="2400" dirty="0" smtClean="0"/>
              <a:t>הב</a:t>
            </a:r>
            <a:r>
              <a:rPr lang="x-none" sz="2400" dirty="0" smtClean="0"/>
              <a:t>האינטראקטיבי </a:t>
            </a:r>
            <a:r>
              <a:rPr lang="x-none" sz="2400" dirty="0"/>
              <a:t>שתראו תלמדו על מרכיביה השונים של המערכת</a:t>
            </a:r>
            <a:r>
              <a:rPr lang="x-none" sz="2400" dirty="0" smtClean="0"/>
              <a:t>:</a:t>
            </a:r>
            <a:endParaRPr lang="he-IL" sz="2400" dirty="0" smtClean="0"/>
          </a:p>
          <a:p>
            <a:pPr marL="0" marR="0" lvl="0" indent="0" algn="r" rtl="1">
              <a:lnSpc>
                <a:spcPct val="136363"/>
              </a:lnSpc>
              <a:spcBef>
                <a:spcPts val="200"/>
              </a:spcBef>
              <a:spcAft>
                <a:spcPts val="0"/>
              </a:spcAft>
              <a:buNone/>
            </a:pPr>
            <a:endParaRPr sz="2000" dirty="0"/>
          </a:p>
          <a:p>
            <a:pPr marL="554355" marR="0" lvl="0" indent="-514350" algn="r" rtl="1">
              <a:lnSpc>
                <a:spcPct val="150000"/>
              </a:lnSpc>
              <a:spcBef>
                <a:spcPts val="200"/>
              </a:spcBef>
              <a:spcAft>
                <a:spcPts val="0"/>
              </a:spcAft>
              <a:buSzPct val="100000"/>
              <a:buFont typeface="+mj-lt"/>
              <a:buAutoNum type="arabicPeriod"/>
            </a:pPr>
            <a:r>
              <a:rPr lang="x-none" sz="2000" dirty="0" smtClean="0"/>
              <a:t>העדשה</a:t>
            </a:r>
            <a:endParaRPr lang="he-IL" sz="2000" dirty="0" smtClean="0"/>
          </a:p>
          <a:p>
            <a:pPr marL="554355" marR="0" lvl="0" indent="-514350" algn="r" rtl="1">
              <a:lnSpc>
                <a:spcPct val="150000"/>
              </a:lnSpc>
              <a:spcBef>
                <a:spcPts val="200"/>
              </a:spcBef>
              <a:spcAft>
                <a:spcPts val="0"/>
              </a:spcAft>
              <a:buSzPct val="100000"/>
              <a:buFont typeface="+mj-lt"/>
              <a:buAutoNum type="arabicPeriod"/>
            </a:pPr>
            <a:r>
              <a:rPr lang="x-none" sz="2000" dirty="0" smtClean="0"/>
              <a:t>הצמצם והתריס</a:t>
            </a:r>
            <a:endParaRPr lang="he-IL" sz="2000" dirty="0"/>
          </a:p>
          <a:p>
            <a:pPr marL="554355" marR="0" lvl="0" indent="-514350" algn="r" rtl="1">
              <a:lnSpc>
                <a:spcPct val="150000"/>
              </a:lnSpc>
              <a:spcBef>
                <a:spcPts val="200"/>
              </a:spcBef>
              <a:spcAft>
                <a:spcPts val="0"/>
              </a:spcAft>
              <a:buSzPct val="100000"/>
              <a:buFont typeface="+mj-lt"/>
              <a:buAutoNum type="arabicPeriod"/>
            </a:pPr>
            <a:r>
              <a:rPr lang="x-none" sz="2000" dirty="0" smtClean="0"/>
              <a:t>חיישני האור</a:t>
            </a:r>
            <a:endParaRPr lang="he-IL" sz="2000" dirty="0"/>
          </a:p>
          <a:p>
            <a:pPr marL="554355" marR="0" lvl="0" indent="-514350" algn="r" rtl="1">
              <a:lnSpc>
                <a:spcPct val="150000"/>
              </a:lnSpc>
              <a:spcBef>
                <a:spcPts val="200"/>
              </a:spcBef>
              <a:spcAft>
                <a:spcPts val="0"/>
              </a:spcAft>
              <a:buSzPct val="100000"/>
              <a:buFont typeface="+mj-lt"/>
              <a:buAutoNum type="arabicPeriod"/>
            </a:pPr>
            <a:r>
              <a:rPr lang="x-none" sz="2000" dirty="0" smtClean="0"/>
              <a:t>המעבד </a:t>
            </a:r>
            <a:r>
              <a:rPr lang="x-none" sz="2000" dirty="0"/>
              <a:t>והזיכרון</a:t>
            </a:r>
            <a:endParaRPr sz="2000" dirty="0"/>
          </a:p>
          <a:p>
            <a:pPr marL="0" marR="0" lvl="0" indent="0" algn="r" rtl="1">
              <a:lnSpc>
                <a:spcPct val="150000"/>
              </a:lnSpc>
              <a:spcBef>
                <a:spcPts val="1600"/>
              </a:spcBef>
              <a:spcAft>
                <a:spcPts val="1600"/>
              </a:spcAft>
              <a:buNone/>
            </a:pPr>
            <a:r>
              <a:rPr lang="x-none" sz="2000" dirty="0" smtClean="0"/>
              <a:t>שימו </a:t>
            </a:r>
            <a:r>
              <a:rPr lang="x-none" sz="2000" dirty="0"/>
              <a:t>לב כיצד המרכיבים השונים</a:t>
            </a:r>
            <a:br>
              <a:rPr lang="x-none" sz="2000" dirty="0"/>
            </a:br>
            <a:r>
              <a:rPr lang="x-none" sz="2000" dirty="0"/>
              <a:t> </a:t>
            </a:r>
            <a:r>
              <a:rPr lang="x-none" sz="2000" dirty="0" smtClean="0"/>
              <a:t>פועלים</a:t>
            </a:r>
            <a:r>
              <a:rPr lang="he-IL" sz="2000" dirty="0" smtClean="0"/>
              <a:t> </a:t>
            </a:r>
            <a:r>
              <a:rPr lang="x-none" sz="2000" dirty="0" smtClean="0"/>
              <a:t>בשיתוף </a:t>
            </a:r>
            <a:r>
              <a:rPr lang="x-none" sz="2000" dirty="0"/>
              <a:t>זה עם זה.</a:t>
            </a:r>
            <a:endParaRPr sz="2000" dirty="0"/>
          </a:p>
        </p:txBody>
      </p:sp>
      <p:pic>
        <p:nvPicPr>
          <p:cNvPr id="108" name="Google Shape;108;p15"/>
          <p:cNvPicPr preferRelativeResize="0"/>
          <p:nvPr/>
        </p:nvPicPr>
        <p:blipFill>
          <a:blip r:embed="rId3">
            <a:alphaModFix/>
          </a:blip>
          <a:stretch>
            <a:fillRect/>
          </a:stretch>
        </p:blipFill>
        <p:spPr>
          <a:xfrm>
            <a:off x="176000" y="2982359"/>
            <a:ext cx="8251500" cy="3212500"/>
          </a:xfrm>
          <a:prstGeom prst="rect">
            <a:avLst/>
          </a:prstGeom>
          <a:noFill/>
          <a:ln>
            <a:noFill/>
          </a:ln>
        </p:spPr>
      </p:pic>
    </p:spTree>
    <p:extLst>
      <p:ext uri="{BB962C8B-B14F-4D97-AF65-F5344CB8AC3E}">
        <p14:creationId xmlns:p14="http://schemas.microsoft.com/office/powerpoint/2010/main" val="289105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a:spLocks noGrp="1"/>
          </p:cNvSpPr>
          <p:nvPr>
            <p:ph type="title"/>
          </p:nvPr>
        </p:nvSpPr>
        <p:spPr>
          <a:xfrm>
            <a:off x="1277527" y="58324"/>
            <a:ext cx="10515600" cy="1154400"/>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chemeClr val="dk1"/>
              </a:buClr>
              <a:buSzPts val="4400"/>
              <a:buFont typeface="Calibri"/>
              <a:buNone/>
            </a:pPr>
            <a:r>
              <a:rPr lang="x-none" sz="3600" b="1" dirty="0" smtClean="0"/>
              <a:t>המצלמה </a:t>
            </a:r>
            <a:r>
              <a:rPr lang="x-none" sz="3600" b="1" dirty="0"/>
              <a:t>הדיגיטלית</a:t>
            </a:r>
            <a:endParaRPr sz="3600" b="1" dirty="0">
              <a:sym typeface="Calibri"/>
            </a:endParaRPr>
          </a:p>
        </p:txBody>
      </p:sp>
      <p:sp>
        <p:nvSpPr>
          <p:cNvPr id="114" name="Google Shape;114;p16"/>
          <p:cNvSpPr txBox="1">
            <a:spLocks noGrp="1"/>
          </p:cNvSpPr>
          <p:nvPr>
            <p:ph type="body" idx="1"/>
          </p:nvPr>
        </p:nvSpPr>
        <p:spPr>
          <a:xfrm>
            <a:off x="275300" y="1451475"/>
            <a:ext cx="11586900" cy="1427400"/>
          </a:xfrm>
          <a:prstGeom prst="rect">
            <a:avLst/>
          </a:prstGeom>
          <a:noFill/>
          <a:ln>
            <a:noFill/>
          </a:ln>
        </p:spPr>
        <p:txBody>
          <a:bodyPr spcFirstLastPara="1" wrap="square" lIns="91425" tIns="45700" rIns="91425" bIns="45700" anchor="t" anchorCtr="0">
            <a:normAutofit/>
          </a:bodyPr>
          <a:lstStyle/>
          <a:p>
            <a:pPr marL="0" lvl="0" indent="0" algn="r" rtl="1">
              <a:lnSpc>
                <a:spcPct val="136363"/>
              </a:lnSpc>
              <a:spcBef>
                <a:spcPts val="200"/>
              </a:spcBef>
              <a:spcAft>
                <a:spcPts val="200"/>
              </a:spcAft>
              <a:buNone/>
            </a:pPr>
            <a:r>
              <a:rPr lang="x-none" sz="2400" dirty="0"/>
              <a:t>צפו בסירטון </a:t>
            </a:r>
            <a:r>
              <a:rPr lang="x-none" sz="2400" dirty="0" smtClean="0"/>
              <a:t>וענו </a:t>
            </a:r>
            <a:r>
              <a:rPr lang="x-none" sz="2400" dirty="0"/>
              <a:t>על השאלות המוצגות במהלכו</a:t>
            </a:r>
            <a:r>
              <a:rPr lang="x-none" sz="2400" dirty="0" smtClean="0"/>
              <a:t>:</a:t>
            </a:r>
            <a:endParaRPr sz="2400" dirty="0"/>
          </a:p>
        </p:txBody>
      </p:sp>
      <p:pic>
        <p:nvPicPr>
          <p:cNvPr id="116" name="Google Shape;116;p16" descr="זהו סרטון ראשון מבין שניים שעוסקים באנלוגיה שבין מצלמה דיגיטלית  ובין מערכת החישה. חפשו את הסרטון השני שכותרתו: אנלוגיות מערכתיות: מערכת החישה- ממגע לאותות בדידים" title="אנלוגיות מערכתיות: מצלמה דיגיטלית - מאור לאותות חשמליים בדידים">
            <a:hlinkClick r:id="rId3"/>
          </p:cNvPr>
          <p:cNvPicPr preferRelativeResize="0"/>
          <p:nvPr/>
        </p:nvPicPr>
        <p:blipFill rotWithShape="1">
          <a:blip r:embed="rId4">
            <a:alphaModFix/>
          </a:blip>
          <a:srcRect t="796"/>
          <a:stretch/>
        </p:blipFill>
        <p:spPr>
          <a:xfrm>
            <a:off x="993992" y="1669140"/>
            <a:ext cx="5501386" cy="4731659"/>
          </a:xfrm>
          <a:prstGeom prst="rect">
            <a:avLst/>
          </a:prstGeom>
          <a:noFill/>
          <a:ln>
            <a:noFill/>
          </a:ln>
        </p:spPr>
      </p:pic>
      <p:sp>
        <p:nvSpPr>
          <p:cNvPr id="7" name="לחצן פעולה: קדימה או הבא 6">
            <a:hlinkClick r:id="rId3" highlightClick="1"/>
          </p:cNvPr>
          <p:cNvSpPr/>
          <p:nvPr/>
        </p:nvSpPr>
        <p:spPr>
          <a:xfrm>
            <a:off x="4390173" y="2805138"/>
            <a:ext cx="1206760" cy="852462"/>
          </a:xfrm>
          <a:prstGeom prst="actionButtonForwardNext">
            <a:avLst/>
          </a:prstGeom>
          <a:solidFill>
            <a:schemeClr val="accent5">
              <a:lumMod val="40000"/>
              <a:lumOff val="60000"/>
              <a:alpha val="6980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764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7"/>
          <p:cNvSpPr txBox="1">
            <a:spLocks noGrp="1"/>
          </p:cNvSpPr>
          <p:nvPr>
            <p:ph type="title"/>
          </p:nvPr>
        </p:nvSpPr>
        <p:spPr>
          <a:xfrm>
            <a:off x="1277527" y="58324"/>
            <a:ext cx="10515600" cy="1154400"/>
          </a:xfrm>
          <a:prstGeom prst="rect">
            <a:avLst/>
          </a:prstGeom>
          <a:noFill/>
          <a:ln>
            <a:noFill/>
          </a:ln>
        </p:spPr>
        <p:txBody>
          <a:bodyPr spcFirstLastPara="1" wrap="square" lIns="91425" tIns="45700" rIns="91425" bIns="45700" anchor="ctr" anchorCtr="0">
            <a:normAutofit/>
          </a:bodyPr>
          <a:lstStyle/>
          <a:p>
            <a:pPr lvl="0" algn="ctr"/>
            <a:r>
              <a:rPr lang="x-none" sz="3600" b="1" dirty="0"/>
              <a:t>המצלמה </a:t>
            </a:r>
            <a:r>
              <a:rPr lang="x-none" sz="3600" b="1" dirty="0" smtClean="0"/>
              <a:t>הדיגיטלית</a:t>
            </a:r>
            <a:endParaRPr sz="3600" b="1" dirty="0">
              <a:sym typeface="Calibri"/>
            </a:endParaRPr>
          </a:p>
        </p:txBody>
      </p:sp>
      <p:sp>
        <p:nvSpPr>
          <p:cNvPr id="122" name="Google Shape;122;p17"/>
          <p:cNvSpPr txBox="1">
            <a:spLocks noGrp="1"/>
          </p:cNvSpPr>
          <p:nvPr>
            <p:ph type="body" idx="1"/>
          </p:nvPr>
        </p:nvSpPr>
        <p:spPr>
          <a:xfrm>
            <a:off x="449314" y="1401410"/>
            <a:ext cx="11539486" cy="4923300"/>
          </a:xfrm>
          <a:prstGeom prst="rect">
            <a:avLst/>
          </a:prstGeom>
          <a:noFill/>
          <a:ln>
            <a:noFill/>
          </a:ln>
        </p:spPr>
        <p:txBody>
          <a:bodyPr spcFirstLastPara="1" wrap="square" lIns="91425" tIns="45700" rIns="91425" bIns="45700" anchor="t" anchorCtr="0">
            <a:normAutofit/>
          </a:bodyPr>
          <a:lstStyle/>
          <a:p>
            <a:pPr marL="0" lvl="0" indent="0">
              <a:lnSpc>
                <a:spcPct val="115000"/>
              </a:lnSpc>
              <a:spcBef>
                <a:spcPts val="0"/>
              </a:spcBef>
              <a:buNone/>
            </a:pPr>
            <a:r>
              <a:rPr lang="he-IL" sz="2400" dirty="0" smtClean="0"/>
              <a:t>ראינו </a:t>
            </a:r>
            <a:r>
              <a:rPr lang="he-IL" sz="2400" dirty="0"/>
              <a:t>שעל רגישותה של המצלמה ועל יכולתה ליצור תמונה חדה ומרובת פרטים </a:t>
            </a:r>
            <a:r>
              <a:rPr lang="he-IL" sz="2400" dirty="0" smtClean="0"/>
              <a:t>משפיעה </a:t>
            </a:r>
            <a:r>
              <a:rPr lang="he-IL" sz="2400" b="1" dirty="0"/>
              <a:t>צפיפותם של חיישני האור על גבי ה- </a:t>
            </a:r>
            <a:r>
              <a:rPr lang="en-US" sz="2400" b="1" dirty="0"/>
              <a:t>CCD </a:t>
            </a:r>
            <a:r>
              <a:rPr lang="he-IL" sz="2400" b="1" dirty="0" smtClean="0"/>
              <a:t>  </a:t>
            </a:r>
            <a:r>
              <a:rPr lang="he-IL" sz="2400" dirty="0" smtClean="0"/>
              <a:t>(צפיפות </a:t>
            </a:r>
            <a:r>
              <a:rPr lang="he-IL" sz="2400" dirty="0"/>
              <a:t>הפיקסלים).</a:t>
            </a:r>
          </a:p>
          <a:p>
            <a:pPr marL="0" lvl="0" indent="0">
              <a:lnSpc>
                <a:spcPct val="115000"/>
              </a:lnSpc>
              <a:spcBef>
                <a:spcPts val="0"/>
              </a:spcBef>
              <a:buNone/>
            </a:pPr>
            <a:endParaRPr lang="he-IL" sz="2400" dirty="0" smtClean="0"/>
          </a:p>
          <a:p>
            <a:pPr marL="0" lvl="0" indent="0">
              <a:lnSpc>
                <a:spcPct val="115000"/>
              </a:lnSpc>
              <a:spcBef>
                <a:spcPts val="0"/>
              </a:spcBef>
              <a:buNone/>
            </a:pPr>
            <a:r>
              <a:rPr lang="he-IL" sz="2400" dirty="0" smtClean="0">
                <a:solidFill>
                  <a:srgbClr val="0070C0"/>
                </a:solidFill>
              </a:rPr>
              <a:t>ככל </a:t>
            </a:r>
            <a:r>
              <a:rPr lang="he-IL" sz="2400" dirty="0">
                <a:solidFill>
                  <a:srgbClr val="0070C0"/>
                </a:solidFill>
              </a:rPr>
              <a:t>שכמות הפיקסלים ליחידת שטח גדולה יותר תוכל המצלמה ליצור דיוק רב יותר בפרטים ונאמר </a:t>
            </a:r>
            <a:r>
              <a:rPr lang="he-IL" sz="2400" b="1" dirty="0">
                <a:solidFill>
                  <a:srgbClr val="0070C0"/>
                </a:solidFill>
              </a:rPr>
              <a:t>שהרזולוציה </a:t>
            </a:r>
            <a:r>
              <a:rPr lang="he-IL" sz="2400" dirty="0">
                <a:solidFill>
                  <a:srgbClr val="0070C0"/>
                </a:solidFill>
              </a:rPr>
              <a:t>שלה </a:t>
            </a:r>
            <a:r>
              <a:rPr lang="he-IL" sz="2400" dirty="0" smtClean="0">
                <a:solidFill>
                  <a:srgbClr val="0070C0"/>
                </a:solidFill>
              </a:rPr>
              <a:t>טובה </a:t>
            </a:r>
            <a:r>
              <a:rPr lang="he-IL" sz="2400" dirty="0">
                <a:solidFill>
                  <a:srgbClr val="0070C0"/>
                </a:solidFill>
              </a:rPr>
              <a:t>יותר</a:t>
            </a:r>
            <a:r>
              <a:rPr lang="he-IL" sz="2400" dirty="0" smtClean="0">
                <a:solidFill>
                  <a:srgbClr val="0070C0"/>
                </a:solidFill>
              </a:rPr>
              <a:t>.</a:t>
            </a:r>
          </a:p>
          <a:p>
            <a:pPr marL="0" lvl="0" indent="0">
              <a:lnSpc>
                <a:spcPct val="115000"/>
              </a:lnSpc>
              <a:spcBef>
                <a:spcPts val="0"/>
              </a:spcBef>
              <a:buNone/>
            </a:pPr>
            <a:endParaRPr lang="he-IL" sz="2400" dirty="0" smtClean="0">
              <a:solidFill>
                <a:srgbClr val="0070C0"/>
              </a:solidFill>
            </a:endParaRPr>
          </a:p>
          <a:p>
            <a:pPr marL="0" lvl="0" indent="0">
              <a:lnSpc>
                <a:spcPct val="115000"/>
              </a:lnSpc>
              <a:spcBef>
                <a:spcPts val="0"/>
              </a:spcBef>
              <a:buNone/>
            </a:pPr>
            <a:endParaRPr lang="he-IL" sz="2400" dirty="0">
              <a:solidFill>
                <a:srgbClr val="0070C0"/>
              </a:solidFill>
            </a:endParaRPr>
          </a:p>
          <a:p>
            <a:pPr marL="0" lvl="0" indent="0" algn="r" rtl="1">
              <a:lnSpc>
                <a:spcPct val="115000"/>
              </a:lnSpc>
              <a:spcBef>
                <a:spcPts val="0"/>
              </a:spcBef>
              <a:spcAft>
                <a:spcPts val="0"/>
              </a:spcAft>
              <a:buNone/>
            </a:pPr>
            <a:endParaRPr sz="2400" dirty="0"/>
          </a:p>
        </p:txBody>
      </p:sp>
      <p:pic>
        <p:nvPicPr>
          <p:cNvPr id="123" name="Google Shape;123;p17"/>
          <p:cNvPicPr preferRelativeResize="0"/>
          <p:nvPr/>
        </p:nvPicPr>
        <p:blipFill>
          <a:blip r:embed="rId3">
            <a:alphaModFix/>
          </a:blip>
          <a:stretch>
            <a:fillRect/>
          </a:stretch>
        </p:blipFill>
        <p:spPr>
          <a:xfrm>
            <a:off x="180475" y="3367315"/>
            <a:ext cx="4791075" cy="3305336"/>
          </a:xfrm>
          <a:prstGeom prst="rect">
            <a:avLst/>
          </a:prstGeom>
          <a:noFill/>
          <a:ln>
            <a:noFill/>
          </a:ln>
        </p:spPr>
      </p:pic>
    </p:spTree>
    <p:extLst>
      <p:ext uri="{BB962C8B-B14F-4D97-AF65-F5344CB8AC3E}">
        <p14:creationId xmlns:p14="http://schemas.microsoft.com/office/powerpoint/2010/main" val="1661184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body" idx="1"/>
          </p:nvPr>
        </p:nvSpPr>
        <p:spPr>
          <a:xfrm>
            <a:off x="838200" y="1622825"/>
            <a:ext cx="10919100" cy="1948200"/>
          </a:xfrm>
          <a:prstGeom prst="rect">
            <a:avLst/>
          </a:prstGeom>
        </p:spPr>
        <p:txBody>
          <a:bodyPr spcFirstLastPara="1" wrap="square" lIns="91425" tIns="45700" rIns="91425" bIns="45700" anchor="t" anchorCtr="0">
            <a:normAutofit fontScale="32500" lnSpcReduction="20000"/>
          </a:bodyPr>
          <a:lstStyle/>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ctr" rtl="1">
              <a:spcBef>
                <a:spcPts val="1000"/>
              </a:spcBef>
              <a:spcAft>
                <a:spcPts val="0"/>
              </a:spcAft>
              <a:buNone/>
            </a:pPr>
            <a:r>
              <a:rPr lang="x-none" sz="24000" b="1"/>
              <a:t>חלק 4</a:t>
            </a:r>
            <a:endParaRPr sz="24000" b="1"/>
          </a:p>
        </p:txBody>
      </p:sp>
      <p:sp>
        <p:nvSpPr>
          <p:cNvPr id="101" name="Google Shape;101;p14"/>
          <p:cNvSpPr txBox="1">
            <a:spLocks noGrp="1"/>
          </p:cNvSpPr>
          <p:nvPr>
            <p:ph type="body" idx="1"/>
          </p:nvPr>
        </p:nvSpPr>
        <p:spPr>
          <a:xfrm>
            <a:off x="747765" y="3810746"/>
            <a:ext cx="10919100" cy="11955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he-IL" sz="4000" b="1" dirty="0" smtClean="0"/>
              <a:t>האנלוגיה</a:t>
            </a:r>
            <a:endParaRPr sz="4800" b="1" dirty="0"/>
          </a:p>
        </p:txBody>
      </p:sp>
    </p:spTree>
    <p:extLst>
      <p:ext uri="{BB962C8B-B14F-4D97-AF65-F5344CB8AC3E}">
        <p14:creationId xmlns:p14="http://schemas.microsoft.com/office/powerpoint/2010/main" val="4164027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xfrm>
            <a:off x="1277527" y="58324"/>
            <a:ext cx="10515600" cy="1154400"/>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chemeClr val="dk1"/>
              </a:buClr>
              <a:buSzPts val="4400"/>
              <a:buFont typeface="Calibri"/>
              <a:buNone/>
            </a:pPr>
            <a:r>
              <a:rPr lang="x-none" sz="3600" b="1" dirty="0" smtClean="0"/>
              <a:t>האנלוגיה</a:t>
            </a:r>
            <a:r>
              <a:rPr lang="he-IL" sz="3600" b="1" dirty="0" smtClean="0"/>
              <a:t>- </a:t>
            </a:r>
            <a:r>
              <a:rPr lang="x-none" sz="3600" b="1" dirty="0" smtClean="0"/>
              <a:t>מטרת </a:t>
            </a:r>
            <a:r>
              <a:rPr lang="x-none" sz="3600" b="1" dirty="0"/>
              <a:t>המערכת</a:t>
            </a:r>
            <a:endParaRPr sz="3600" b="1" dirty="0">
              <a:sym typeface="Calibri"/>
            </a:endParaRPr>
          </a:p>
        </p:txBody>
      </p:sp>
      <p:sp>
        <p:nvSpPr>
          <p:cNvPr id="107" name="Google Shape;107;p15"/>
          <p:cNvSpPr txBox="1">
            <a:spLocks noGrp="1"/>
          </p:cNvSpPr>
          <p:nvPr>
            <p:ph type="body" idx="1"/>
          </p:nvPr>
        </p:nvSpPr>
        <p:spPr>
          <a:xfrm>
            <a:off x="135199" y="1431625"/>
            <a:ext cx="11657927" cy="4304700"/>
          </a:xfrm>
          <a:prstGeom prst="rect">
            <a:avLst/>
          </a:prstGeom>
          <a:noFill/>
          <a:ln>
            <a:noFill/>
          </a:ln>
        </p:spPr>
        <p:txBody>
          <a:bodyPr spcFirstLastPara="1" wrap="square" lIns="91425" tIns="45700" rIns="91425" bIns="45700" anchor="t" anchorCtr="0">
            <a:normAutofit/>
          </a:bodyPr>
          <a:lstStyle/>
          <a:p>
            <a:pPr marL="0" lvl="0" indent="0">
              <a:lnSpc>
                <a:spcPct val="136363"/>
              </a:lnSpc>
              <a:spcBef>
                <a:spcPts val="200"/>
              </a:spcBef>
              <a:buNone/>
            </a:pPr>
            <a:r>
              <a:rPr lang="he-IL" sz="2400" dirty="0"/>
              <a:t>הכרנו שתי מערכות שונות, אחת ביולוגית והשנייה טכנולוגית. ננסה למצוא דמיון בין השתיים, מהבחינות הבאות:</a:t>
            </a:r>
          </a:p>
          <a:p>
            <a:pPr marL="228600" lvl="0" indent="-228600">
              <a:lnSpc>
                <a:spcPct val="150000"/>
              </a:lnSpc>
              <a:spcBef>
                <a:spcPts val="200"/>
              </a:spcBef>
              <a:buAutoNum type="arabicPeriod"/>
            </a:pPr>
            <a:r>
              <a:rPr lang="he-IL" sz="2400" dirty="0" smtClean="0"/>
              <a:t>  מטרת </a:t>
            </a:r>
            <a:r>
              <a:rPr lang="he-IL" sz="2400" dirty="0"/>
              <a:t>המערכת - מה היא עושה? מה הדמיון בין שתי המערכות מבחינת המטרה?</a:t>
            </a:r>
            <a:endParaRPr lang="he-IL" sz="900" dirty="0">
              <a:solidFill>
                <a:srgbClr val="444444"/>
              </a:solidFill>
              <a:latin typeface="Arial"/>
              <a:ea typeface="Arial"/>
              <a:cs typeface="Arial"/>
              <a:sym typeface="Arial"/>
            </a:endParaRPr>
          </a:p>
          <a:p>
            <a:pPr marL="228600" lvl="0" indent="-228600">
              <a:lnSpc>
                <a:spcPct val="150000"/>
              </a:lnSpc>
              <a:spcBef>
                <a:spcPts val="0"/>
              </a:spcBef>
              <a:buAutoNum type="arabicPeriod"/>
            </a:pPr>
            <a:r>
              <a:rPr lang="he-IL" sz="2400" dirty="0" smtClean="0"/>
              <a:t>  מרכיבי </a:t>
            </a:r>
            <a:r>
              <a:rPr lang="he-IL" sz="2400" dirty="0"/>
              <a:t>המערכת - אילו מרכיבים יש למערכת ומה תפקיד כל אחד? </a:t>
            </a:r>
          </a:p>
          <a:p>
            <a:pPr marL="228600" lvl="0" indent="-228600">
              <a:lnSpc>
                <a:spcPct val="150000"/>
              </a:lnSpc>
              <a:spcBef>
                <a:spcPts val="0"/>
              </a:spcBef>
              <a:buAutoNum type="arabicPeriod"/>
            </a:pPr>
            <a:r>
              <a:rPr lang="he-IL" sz="2400" dirty="0" smtClean="0"/>
              <a:t>  הרזולוציה </a:t>
            </a:r>
            <a:r>
              <a:rPr lang="he-IL" sz="2400" dirty="0"/>
              <a:t>של שתי המערכות </a:t>
            </a:r>
          </a:p>
          <a:p>
            <a:pPr marL="0" marR="0" lvl="0" indent="0" algn="r" rtl="1">
              <a:lnSpc>
                <a:spcPct val="150000"/>
              </a:lnSpc>
              <a:spcBef>
                <a:spcPts val="1600"/>
              </a:spcBef>
              <a:spcAft>
                <a:spcPts val="1600"/>
              </a:spcAft>
              <a:buNone/>
            </a:pPr>
            <a:endParaRPr sz="2400" dirty="0"/>
          </a:p>
        </p:txBody>
      </p:sp>
    </p:spTree>
    <p:extLst>
      <p:ext uri="{BB962C8B-B14F-4D97-AF65-F5344CB8AC3E}">
        <p14:creationId xmlns:p14="http://schemas.microsoft.com/office/powerpoint/2010/main" val="3800936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1277527" y="58324"/>
            <a:ext cx="10515600" cy="11544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4400"/>
              <a:buFont typeface="Calibri"/>
              <a:buNone/>
            </a:pPr>
            <a:r>
              <a:rPr lang="x-none" sz="3600" b="1" dirty="0" smtClean="0"/>
              <a:t>האנלוגי</a:t>
            </a:r>
            <a:r>
              <a:rPr lang="he-IL" sz="3600" b="1" dirty="0" smtClean="0"/>
              <a:t>ה- </a:t>
            </a:r>
            <a:r>
              <a:rPr lang="x-none" sz="3600" b="1" dirty="0" smtClean="0"/>
              <a:t>מרכיבי </a:t>
            </a:r>
            <a:r>
              <a:rPr lang="x-none" sz="3600" b="1" dirty="0"/>
              <a:t>המערכת</a:t>
            </a:r>
            <a:endParaRPr sz="3600" b="1" dirty="0">
              <a:sym typeface="Calibri"/>
            </a:endParaRPr>
          </a:p>
        </p:txBody>
      </p:sp>
      <p:sp>
        <p:nvSpPr>
          <p:cNvPr id="113" name="Google Shape;113;p16"/>
          <p:cNvSpPr txBox="1">
            <a:spLocks noGrp="1"/>
          </p:cNvSpPr>
          <p:nvPr>
            <p:ph type="body" idx="1"/>
          </p:nvPr>
        </p:nvSpPr>
        <p:spPr>
          <a:xfrm>
            <a:off x="1588225" y="1276650"/>
            <a:ext cx="10342800" cy="2056800"/>
          </a:xfrm>
          <a:prstGeom prst="rect">
            <a:avLst/>
          </a:prstGeom>
          <a:noFill/>
          <a:ln>
            <a:noFill/>
          </a:ln>
        </p:spPr>
        <p:txBody>
          <a:bodyPr spcFirstLastPara="1" wrap="square" lIns="91425" tIns="45700" rIns="91425" bIns="45700" anchor="t" anchorCtr="0">
            <a:normAutofit/>
          </a:bodyPr>
          <a:lstStyle/>
          <a:p>
            <a:pPr marL="0" lvl="0" indent="0">
              <a:lnSpc>
                <a:spcPct val="150000"/>
              </a:lnSpc>
              <a:spcBef>
                <a:spcPts val="0"/>
              </a:spcBef>
              <a:buNone/>
            </a:pPr>
            <a:r>
              <a:rPr lang="he-IL" sz="2200" dirty="0"/>
              <a:t>מרכיבי המערכת - נסו לזהות הקבלה בין תפקידיהם של הרכיבים השונים במערכות שהכרנו.  </a:t>
            </a:r>
            <a:endParaRPr lang="he-IL" sz="2200" dirty="0" smtClean="0"/>
          </a:p>
          <a:p>
            <a:pPr marL="0" lvl="0" indent="0">
              <a:lnSpc>
                <a:spcPct val="150000"/>
              </a:lnSpc>
              <a:spcBef>
                <a:spcPts val="0"/>
              </a:spcBef>
              <a:buNone/>
            </a:pPr>
            <a:r>
              <a:rPr lang="he-IL" sz="2200" dirty="0" smtClean="0"/>
              <a:t>מהם הרכיבים </a:t>
            </a:r>
            <a:r>
              <a:rPr lang="he-IL" sz="2200" dirty="0"/>
              <a:t>ה"מקבילים</a:t>
            </a:r>
            <a:r>
              <a:rPr lang="he-IL" sz="2200" dirty="0" smtClean="0"/>
              <a:t>"?</a:t>
            </a:r>
            <a:endParaRPr lang="he-IL" sz="2200" dirty="0"/>
          </a:p>
          <a:p>
            <a:pPr marL="0" lvl="0" indent="0">
              <a:lnSpc>
                <a:spcPct val="150000"/>
              </a:lnSpc>
              <a:spcBef>
                <a:spcPts val="1600"/>
              </a:spcBef>
              <a:spcAft>
                <a:spcPts val="1600"/>
              </a:spcAft>
              <a:buNone/>
            </a:pPr>
            <a:endParaRPr lang="he-IL" sz="2200" dirty="0"/>
          </a:p>
          <a:p>
            <a:pPr marL="0" marR="0" lvl="0" indent="0" algn="r" rtl="1">
              <a:lnSpc>
                <a:spcPct val="150000"/>
              </a:lnSpc>
              <a:spcBef>
                <a:spcPts val="1600"/>
              </a:spcBef>
              <a:spcAft>
                <a:spcPts val="1600"/>
              </a:spcAft>
              <a:buNone/>
            </a:pPr>
            <a:endParaRPr sz="2200" dirty="0"/>
          </a:p>
        </p:txBody>
      </p:sp>
      <p:pic>
        <p:nvPicPr>
          <p:cNvPr id="114" name="Google Shape;114;p16"/>
          <p:cNvPicPr preferRelativeResize="0"/>
          <p:nvPr/>
        </p:nvPicPr>
        <p:blipFill>
          <a:blip r:embed="rId3">
            <a:alphaModFix/>
          </a:blip>
          <a:stretch>
            <a:fillRect/>
          </a:stretch>
        </p:blipFill>
        <p:spPr>
          <a:xfrm>
            <a:off x="-19404" y="2473417"/>
            <a:ext cx="7738710" cy="2056800"/>
          </a:xfrm>
          <a:prstGeom prst="rect">
            <a:avLst/>
          </a:prstGeom>
          <a:noFill/>
          <a:ln>
            <a:noFill/>
          </a:ln>
        </p:spPr>
      </p:pic>
      <p:pic>
        <p:nvPicPr>
          <p:cNvPr id="115" name="Google Shape;115;p16"/>
          <p:cNvPicPr preferRelativeResize="0"/>
          <p:nvPr/>
        </p:nvPicPr>
        <p:blipFill>
          <a:blip r:embed="rId4">
            <a:alphaModFix/>
          </a:blip>
          <a:stretch>
            <a:fillRect/>
          </a:stretch>
        </p:blipFill>
        <p:spPr>
          <a:xfrm>
            <a:off x="0" y="4795650"/>
            <a:ext cx="7018452" cy="1876425"/>
          </a:xfrm>
          <a:prstGeom prst="rect">
            <a:avLst/>
          </a:prstGeom>
          <a:noFill/>
          <a:ln>
            <a:noFill/>
          </a:ln>
        </p:spPr>
      </p:pic>
      <p:sp>
        <p:nvSpPr>
          <p:cNvPr id="116" name="Google Shape;116;p16"/>
          <p:cNvSpPr txBox="1">
            <a:spLocks noGrp="1"/>
          </p:cNvSpPr>
          <p:nvPr>
            <p:ph type="body" idx="1"/>
          </p:nvPr>
        </p:nvSpPr>
        <p:spPr>
          <a:xfrm>
            <a:off x="8233050" y="2434750"/>
            <a:ext cx="2555100" cy="878100"/>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r" rtl="1">
              <a:lnSpc>
                <a:spcPct val="150000"/>
              </a:lnSpc>
              <a:spcBef>
                <a:spcPts val="0"/>
              </a:spcBef>
              <a:spcAft>
                <a:spcPts val="1600"/>
              </a:spcAft>
              <a:buNone/>
            </a:pPr>
            <a:r>
              <a:rPr lang="x-none"/>
              <a:t>מערכת החישה:</a:t>
            </a:r>
            <a:endParaRPr/>
          </a:p>
        </p:txBody>
      </p:sp>
      <p:sp>
        <p:nvSpPr>
          <p:cNvPr id="117" name="Google Shape;117;p16"/>
          <p:cNvSpPr txBox="1">
            <a:spLocks noGrp="1"/>
          </p:cNvSpPr>
          <p:nvPr>
            <p:ph type="body" idx="1"/>
          </p:nvPr>
        </p:nvSpPr>
        <p:spPr>
          <a:xfrm>
            <a:off x="8152975" y="4795650"/>
            <a:ext cx="2555100" cy="878100"/>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r" rtl="1">
              <a:lnSpc>
                <a:spcPct val="150000"/>
              </a:lnSpc>
              <a:spcBef>
                <a:spcPts val="0"/>
              </a:spcBef>
              <a:spcAft>
                <a:spcPts val="1600"/>
              </a:spcAft>
              <a:buNone/>
            </a:pPr>
            <a:r>
              <a:rPr lang="x-none"/>
              <a:t>מצלמה דיגיטלית:</a:t>
            </a:r>
            <a:endParaRPr/>
          </a:p>
        </p:txBody>
      </p:sp>
    </p:spTree>
    <p:extLst>
      <p:ext uri="{BB962C8B-B14F-4D97-AF65-F5344CB8AC3E}">
        <p14:creationId xmlns:p14="http://schemas.microsoft.com/office/powerpoint/2010/main" val="1454405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body" idx="1"/>
          </p:nvPr>
        </p:nvSpPr>
        <p:spPr>
          <a:xfrm>
            <a:off x="838200" y="1622825"/>
            <a:ext cx="10919100" cy="1948200"/>
          </a:xfrm>
          <a:prstGeom prst="rect">
            <a:avLst/>
          </a:prstGeom>
        </p:spPr>
        <p:txBody>
          <a:bodyPr spcFirstLastPara="1" wrap="square" lIns="91425" tIns="45700" rIns="91425" bIns="45700" anchor="t" anchorCtr="0">
            <a:normAutofit fontScale="32500" lnSpcReduction="20000"/>
          </a:bodyPr>
          <a:lstStyle/>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ctr" rtl="1">
              <a:spcBef>
                <a:spcPts val="1000"/>
              </a:spcBef>
              <a:spcAft>
                <a:spcPts val="0"/>
              </a:spcAft>
              <a:buNone/>
            </a:pPr>
            <a:r>
              <a:rPr lang="x-none" sz="24000" b="1"/>
              <a:t>חלק 1</a:t>
            </a:r>
            <a:endParaRPr sz="24000" b="1"/>
          </a:p>
        </p:txBody>
      </p:sp>
      <p:sp>
        <p:nvSpPr>
          <p:cNvPr id="101" name="Google Shape;101;p14"/>
          <p:cNvSpPr txBox="1">
            <a:spLocks noGrp="1"/>
          </p:cNvSpPr>
          <p:nvPr>
            <p:ph type="body" idx="1"/>
          </p:nvPr>
        </p:nvSpPr>
        <p:spPr>
          <a:xfrm>
            <a:off x="838200" y="3571025"/>
            <a:ext cx="10919100" cy="1195500"/>
          </a:xfrm>
          <a:prstGeom prst="rect">
            <a:avLst/>
          </a:prstGeom>
        </p:spPr>
        <p:txBody>
          <a:bodyPr spcFirstLastPara="1" wrap="square" lIns="91425" tIns="45700" rIns="91425" bIns="45700" anchor="t" anchorCtr="0">
            <a:noAutofit/>
          </a:bodyPr>
          <a:lstStyle/>
          <a:p>
            <a:pPr marL="0" lvl="0" indent="0" algn="ctr" rtl="0">
              <a:buNone/>
            </a:pPr>
            <a:endParaRPr lang="he-IL" sz="4000" dirty="0" smtClean="0"/>
          </a:p>
          <a:p>
            <a:pPr marL="0" lvl="0" indent="0" algn="ctr">
              <a:lnSpc>
                <a:spcPct val="115000"/>
              </a:lnSpc>
              <a:spcBef>
                <a:spcPts val="0"/>
              </a:spcBef>
              <a:buClr>
                <a:schemeClr val="dk1"/>
              </a:buClr>
              <a:buSzPts val="1100"/>
              <a:buNone/>
            </a:pPr>
            <a:r>
              <a:rPr lang="he-IL" sz="4000" b="1" dirty="0" smtClean="0">
                <a:latin typeface="Assistant"/>
                <a:ea typeface="Assistant"/>
                <a:cs typeface="Assistant"/>
                <a:sym typeface="Assistant"/>
              </a:rPr>
              <a:t>רגישות למגע</a:t>
            </a:r>
            <a:endParaRPr lang="he-IL" sz="40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a:off x="1277527" y="58324"/>
            <a:ext cx="10515600" cy="1154400"/>
          </a:xfrm>
          <a:prstGeom prst="rect">
            <a:avLst/>
          </a:prstGeom>
          <a:noFill/>
          <a:ln>
            <a:noFill/>
          </a:ln>
        </p:spPr>
        <p:txBody>
          <a:bodyPr spcFirstLastPara="1" wrap="square" lIns="91425" tIns="45700" rIns="91425" bIns="45700" anchor="ctr" anchorCtr="0">
            <a:normAutofit/>
          </a:bodyPr>
          <a:lstStyle/>
          <a:p>
            <a:pPr lvl="0"/>
            <a:r>
              <a:rPr lang="x-none" sz="3600" b="1" dirty="0" smtClean="0"/>
              <a:t>האנלוגי</a:t>
            </a:r>
            <a:r>
              <a:rPr lang="he-IL" sz="3600" b="1" dirty="0" smtClean="0"/>
              <a:t>ה- </a:t>
            </a:r>
            <a:r>
              <a:rPr lang="x-none" sz="3600" b="1" dirty="0" smtClean="0"/>
              <a:t>הרזולוציה</a:t>
            </a:r>
            <a:endParaRPr sz="3600" b="1" dirty="0">
              <a:sym typeface="Calibri"/>
            </a:endParaRPr>
          </a:p>
        </p:txBody>
      </p:sp>
      <p:sp>
        <p:nvSpPr>
          <p:cNvPr id="123" name="Google Shape;123;p17"/>
          <p:cNvSpPr txBox="1">
            <a:spLocks noGrp="1"/>
          </p:cNvSpPr>
          <p:nvPr>
            <p:ph type="body" idx="1"/>
          </p:nvPr>
        </p:nvSpPr>
        <p:spPr>
          <a:xfrm>
            <a:off x="328925" y="1276650"/>
            <a:ext cx="11602200" cy="1071900"/>
          </a:xfrm>
          <a:prstGeom prst="rect">
            <a:avLst/>
          </a:prstGeom>
          <a:noFill/>
          <a:ln>
            <a:noFill/>
          </a:ln>
        </p:spPr>
        <p:txBody>
          <a:bodyPr spcFirstLastPara="1" wrap="square" lIns="91425" tIns="45700" rIns="91425" bIns="45700" anchor="t" anchorCtr="0">
            <a:noAutofit/>
          </a:bodyPr>
          <a:lstStyle/>
          <a:p>
            <a:pPr marL="0" indent="0">
              <a:lnSpc>
                <a:spcPct val="150000"/>
              </a:lnSpc>
              <a:spcBef>
                <a:spcPts val="0"/>
              </a:spcBef>
              <a:spcAft>
                <a:spcPts val="1600"/>
              </a:spcAft>
              <a:buNone/>
            </a:pPr>
            <a:r>
              <a:rPr lang="he-IL" sz="2400" dirty="0"/>
              <a:t>ננסה לזהות, עבור כל אחת מהמערכות את התכונה שתתאר בצורה הטובה ביותר את רגישותה ואת מידת דיוקה של המערכת (</a:t>
            </a:r>
            <a:r>
              <a:rPr lang="he-IL" sz="2400" dirty="0" err="1"/>
              <a:t>העזרו</a:t>
            </a:r>
            <a:r>
              <a:rPr lang="he-IL" sz="2400" dirty="0"/>
              <a:t> בתמונות) :</a:t>
            </a:r>
          </a:p>
          <a:p>
            <a:pPr marL="0" lvl="0" indent="0" algn="r" rtl="1">
              <a:lnSpc>
                <a:spcPct val="150000"/>
              </a:lnSpc>
              <a:spcBef>
                <a:spcPts val="0"/>
              </a:spcBef>
              <a:spcAft>
                <a:spcPts val="1600"/>
              </a:spcAft>
              <a:buNone/>
            </a:pPr>
            <a:endParaRPr sz="2400" dirty="0"/>
          </a:p>
        </p:txBody>
      </p:sp>
      <p:sp>
        <p:nvSpPr>
          <p:cNvPr id="124" name="Google Shape;124;p17"/>
          <p:cNvSpPr txBox="1">
            <a:spLocks noGrp="1"/>
          </p:cNvSpPr>
          <p:nvPr>
            <p:ph type="body" idx="1"/>
          </p:nvPr>
        </p:nvSpPr>
        <p:spPr>
          <a:xfrm>
            <a:off x="7484737" y="2383586"/>
            <a:ext cx="2555100" cy="878100"/>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r" rtl="1">
              <a:lnSpc>
                <a:spcPct val="150000"/>
              </a:lnSpc>
              <a:spcBef>
                <a:spcPts val="0"/>
              </a:spcBef>
              <a:spcAft>
                <a:spcPts val="1600"/>
              </a:spcAft>
              <a:buNone/>
            </a:pPr>
            <a:r>
              <a:rPr lang="x-none" b="1" dirty="0">
                <a:solidFill>
                  <a:srgbClr val="0070C0"/>
                </a:solidFill>
              </a:rPr>
              <a:t>מערכת החישה:</a:t>
            </a:r>
            <a:endParaRPr b="1" dirty="0">
              <a:solidFill>
                <a:srgbClr val="0070C0"/>
              </a:solidFill>
            </a:endParaRPr>
          </a:p>
        </p:txBody>
      </p:sp>
      <p:sp>
        <p:nvSpPr>
          <p:cNvPr id="125" name="Google Shape;125;p17"/>
          <p:cNvSpPr txBox="1">
            <a:spLocks noGrp="1"/>
          </p:cNvSpPr>
          <p:nvPr>
            <p:ph type="body" idx="1"/>
          </p:nvPr>
        </p:nvSpPr>
        <p:spPr>
          <a:xfrm>
            <a:off x="1624352" y="2412476"/>
            <a:ext cx="2555100" cy="878100"/>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r" rtl="1">
              <a:lnSpc>
                <a:spcPct val="150000"/>
              </a:lnSpc>
              <a:spcBef>
                <a:spcPts val="0"/>
              </a:spcBef>
              <a:spcAft>
                <a:spcPts val="1600"/>
              </a:spcAft>
              <a:buNone/>
            </a:pPr>
            <a:r>
              <a:rPr lang="x-none" b="1" dirty="0">
                <a:solidFill>
                  <a:srgbClr val="0070C0"/>
                </a:solidFill>
              </a:rPr>
              <a:t>מצלמה דיגיטלית:</a:t>
            </a:r>
            <a:endParaRPr b="1" dirty="0">
              <a:solidFill>
                <a:srgbClr val="0070C0"/>
              </a:solidFill>
            </a:endParaRPr>
          </a:p>
        </p:txBody>
      </p:sp>
      <p:pic>
        <p:nvPicPr>
          <p:cNvPr id="126" name="Google Shape;126;p17"/>
          <p:cNvPicPr preferRelativeResize="0"/>
          <p:nvPr/>
        </p:nvPicPr>
        <p:blipFill>
          <a:blip r:embed="rId3">
            <a:alphaModFix/>
          </a:blip>
          <a:stretch>
            <a:fillRect/>
          </a:stretch>
        </p:blipFill>
        <p:spPr>
          <a:xfrm>
            <a:off x="6413052" y="3290576"/>
            <a:ext cx="5380075" cy="3278527"/>
          </a:xfrm>
          <a:prstGeom prst="rect">
            <a:avLst/>
          </a:prstGeom>
          <a:noFill/>
          <a:ln>
            <a:noFill/>
          </a:ln>
        </p:spPr>
      </p:pic>
      <p:pic>
        <p:nvPicPr>
          <p:cNvPr id="127" name="Google Shape;127;p17"/>
          <p:cNvPicPr preferRelativeResize="0"/>
          <p:nvPr/>
        </p:nvPicPr>
        <p:blipFill>
          <a:blip r:embed="rId4">
            <a:alphaModFix/>
          </a:blip>
          <a:stretch>
            <a:fillRect/>
          </a:stretch>
        </p:blipFill>
        <p:spPr>
          <a:xfrm>
            <a:off x="943431" y="3591849"/>
            <a:ext cx="3638194" cy="2675979"/>
          </a:xfrm>
          <a:prstGeom prst="rect">
            <a:avLst/>
          </a:prstGeom>
          <a:noFill/>
          <a:ln>
            <a:noFill/>
          </a:ln>
        </p:spPr>
      </p:pic>
    </p:spTree>
    <p:extLst>
      <p:ext uri="{BB962C8B-B14F-4D97-AF65-F5344CB8AC3E}">
        <p14:creationId xmlns:p14="http://schemas.microsoft.com/office/powerpoint/2010/main" val="123084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body" idx="1"/>
          </p:nvPr>
        </p:nvSpPr>
        <p:spPr>
          <a:xfrm>
            <a:off x="838200" y="1622825"/>
            <a:ext cx="10919100" cy="1948200"/>
          </a:xfrm>
          <a:prstGeom prst="rect">
            <a:avLst/>
          </a:prstGeom>
        </p:spPr>
        <p:txBody>
          <a:bodyPr spcFirstLastPara="1" wrap="square" lIns="91425" tIns="45700" rIns="91425" bIns="45700" anchor="t" anchorCtr="0">
            <a:normAutofit fontScale="32500" lnSpcReduction="20000"/>
          </a:bodyPr>
          <a:lstStyle/>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ctr" rtl="1">
              <a:spcBef>
                <a:spcPts val="1000"/>
              </a:spcBef>
              <a:spcAft>
                <a:spcPts val="0"/>
              </a:spcAft>
              <a:buNone/>
            </a:pPr>
            <a:r>
              <a:rPr lang="x-none" sz="24000" b="1" dirty="0"/>
              <a:t>חלק </a:t>
            </a:r>
            <a:r>
              <a:rPr lang="he-IL" sz="24000" b="1" dirty="0" smtClean="0"/>
              <a:t>5</a:t>
            </a:r>
            <a:endParaRPr sz="24000" b="1" dirty="0"/>
          </a:p>
        </p:txBody>
      </p:sp>
      <p:sp>
        <p:nvSpPr>
          <p:cNvPr id="101" name="Google Shape;101;p14"/>
          <p:cNvSpPr txBox="1">
            <a:spLocks noGrp="1"/>
          </p:cNvSpPr>
          <p:nvPr>
            <p:ph type="body" idx="1"/>
          </p:nvPr>
        </p:nvSpPr>
        <p:spPr>
          <a:xfrm>
            <a:off x="727669" y="3961472"/>
            <a:ext cx="10919100" cy="11955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he-IL" sz="4000" b="1" dirty="0" smtClean="0"/>
              <a:t>הרחבה- הקופסא השחורה</a:t>
            </a:r>
            <a:endParaRPr sz="4800" b="1" dirty="0"/>
          </a:p>
        </p:txBody>
      </p:sp>
    </p:spTree>
    <p:extLst>
      <p:ext uri="{BB962C8B-B14F-4D97-AF65-F5344CB8AC3E}">
        <p14:creationId xmlns:p14="http://schemas.microsoft.com/office/powerpoint/2010/main" val="3825888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xfrm>
            <a:off x="1450375" y="58324"/>
            <a:ext cx="10342752" cy="1154400"/>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chemeClr val="dk1"/>
              </a:buClr>
              <a:buSzPts val="4400"/>
              <a:buFont typeface="Calibri"/>
              <a:buNone/>
            </a:pPr>
            <a:r>
              <a:rPr lang="he-IL" sz="3600" b="1" dirty="0" smtClean="0"/>
              <a:t>קליבר – מד זחיח</a:t>
            </a:r>
            <a:endParaRPr sz="3600" b="1" dirty="0">
              <a:sym typeface="Calibri"/>
            </a:endParaRPr>
          </a:p>
        </p:txBody>
      </p:sp>
      <p:sp>
        <p:nvSpPr>
          <p:cNvPr id="107" name="Google Shape;107;p15"/>
          <p:cNvSpPr txBox="1">
            <a:spLocks noGrp="1"/>
          </p:cNvSpPr>
          <p:nvPr>
            <p:ph type="body" idx="1"/>
          </p:nvPr>
        </p:nvSpPr>
        <p:spPr>
          <a:xfrm>
            <a:off x="1199166" y="2037602"/>
            <a:ext cx="10342800" cy="1239137"/>
          </a:xfrm>
          <a:prstGeom prst="rect">
            <a:avLst/>
          </a:prstGeom>
          <a:noFill/>
          <a:ln>
            <a:noFill/>
          </a:ln>
        </p:spPr>
        <p:txBody>
          <a:bodyPr spcFirstLastPara="1" wrap="square" lIns="91425" tIns="45700" rIns="91425" bIns="45700" anchor="t" anchorCtr="0">
            <a:noAutofit/>
          </a:bodyPr>
          <a:lstStyle/>
          <a:p>
            <a:pPr marL="285750" indent="-285750">
              <a:lnSpc>
                <a:spcPct val="150000"/>
              </a:lnSpc>
              <a:spcBef>
                <a:spcPts val="600"/>
              </a:spcBef>
              <a:buSzPct val="100000"/>
              <a:buFont typeface="Wingdings" panose="05000000000000000000" pitchFamily="2" charset="2"/>
              <a:buChar char="Ø"/>
            </a:pPr>
            <a:r>
              <a:rPr lang="he-IL" sz="1800" dirty="0" smtClean="0"/>
              <a:t>מכשיר מדידה נפוץ בתעשייה</a:t>
            </a:r>
            <a:r>
              <a:rPr lang="he-IL" sz="1800" dirty="0"/>
              <a:t> למדידות </a:t>
            </a:r>
            <a:r>
              <a:rPr lang="he-IL" sz="1800" dirty="0" smtClean="0"/>
              <a:t>אורך</a:t>
            </a:r>
            <a:r>
              <a:rPr lang="he-IL" sz="1800" dirty="0"/>
              <a:t>, קוטר </a:t>
            </a:r>
            <a:r>
              <a:rPr lang="he-IL" sz="1800" dirty="0" smtClean="0"/>
              <a:t>פנימי וחיצוני</a:t>
            </a:r>
            <a:r>
              <a:rPr lang="he-IL" sz="1800" dirty="0"/>
              <a:t>, </a:t>
            </a:r>
            <a:r>
              <a:rPr lang="he-IL" sz="1800" dirty="0" smtClean="0"/>
              <a:t>ועומק בדיוק גבוה.</a:t>
            </a:r>
          </a:p>
          <a:p>
            <a:pPr marL="285750" indent="-285750">
              <a:lnSpc>
                <a:spcPct val="150000"/>
              </a:lnSpc>
              <a:spcBef>
                <a:spcPts val="600"/>
              </a:spcBef>
              <a:buSzPct val="100000"/>
              <a:buFont typeface="Wingdings" panose="05000000000000000000" pitchFamily="2" charset="2"/>
              <a:buChar char="Ø"/>
            </a:pPr>
            <a:r>
              <a:rPr lang="he-IL" sz="1800" dirty="0" smtClean="0"/>
              <a:t>המדידה מתבצעת בדיוק של</a:t>
            </a:r>
            <a:r>
              <a:rPr lang="he-IL" sz="1800" dirty="0"/>
              <a:t> 0.01 </a:t>
            </a:r>
            <a:r>
              <a:rPr lang="he-IL" sz="1800" dirty="0" smtClean="0"/>
              <a:t>מילימטר</a:t>
            </a:r>
            <a:r>
              <a:rPr lang="he-IL" sz="1800" dirty="0"/>
              <a:t> (10 מיקרומטר</a:t>
            </a:r>
            <a:r>
              <a:rPr lang="he-IL" sz="1800" dirty="0" smtClean="0"/>
              <a:t>).</a:t>
            </a:r>
          </a:p>
          <a:p>
            <a:pPr marL="285750" indent="-285750">
              <a:lnSpc>
                <a:spcPct val="150000"/>
              </a:lnSpc>
              <a:spcBef>
                <a:spcPts val="600"/>
              </a:spcBef>
              <a:buSzPct val="100000"/>
              <a:buFont typeface="Wingdings" panose="05000000000000000000" pitchFamily="2" charset="2"/>
              <a:buChar char="Ø"/>
            </a:pPr>
            <a:r>
              <a:rPr lang="he-IL" sz="1800" dirty="0" smtClean="0"/>
              <a:t>המדידה מתבצעת על ידי פתיחת זרועות מכשיר המדידה עד לרוחב המתאים. הקריאה מתקבלת על גבי הצג בקליבר דיגיטלי או על לוח השנתות בקליבר מכאני.</a:t>
            </a:r>
          </a:p>
          <a:p>
            <a:pPr marL="285750" indent="-285750">
              <a:lnSpc>
                <a:spcPct val="150000"/>
              </a:lnSpc>
              <a:spcBef>
                <a:spcPts val="600"/>
              </a:spcBef>
              <a:buSzPct val="100000"/>
              <a:buFont typeface="Wingdings" panose="05000000000000000000" pitchFamily="2" charset="2"/>
              <a:buChar char="Ø"/>
            </a:pPr>
            <a:endParaRPr sz="1800" dirty="0"/>
          </a:p>
        </p:txBody>
      </p:sp>
      <p:grpSp>
        <p:nvGrpSpPr>
          <p:cNvPr id="7" name="קבוצה 6"/>
          <p:cNvGrpSpPr/>
          <p:nvPr/>
        </p:nvGrpSpPr>
        <p:grpSpPr>
          <a:xfrm>
            <a:off x="2406009" y="3576282"/>
            <a:ext cx="7149971" cy="2638912"/>
            <a:chOff x="2235187" y="3033671"/>
            <a:chExt cx="7149971" cy="2638912"/>
          </a:xfrm>
        </p:grpSpPr>
        <p:pic>
          <p:nvPicPr>
            <p:cNvPr id="6" name="תמונה 5" descr="C:\Users\sharonm\AppData\Local\Temp\Temp1_גרפיקה-20220606T123451Z-001.zip\גרפיקה\כללי2-קליבר דיגיטלי .png"/>
            <p:cNvPicPr/>
            <p:nvPr/>
          </p:nvPicPr>
          <p:blipFill rotWithShape="1">
            <a:blip r:embed="rId3">
              <a:extLst>
                <a:ext uri="{28A0092B-C50C-407E-A947-70E740481C1C}">
                  <a14:useLocalDpi xmlns:a14="http://schemas.microsoft.com/office/drawing/2010/main" val="0"/>
                </a:ext>
              </a:extLst>
            </a:blip>
            <a:srcRect t="51916"/>
            <a:stretch/>
          </p:blipFill>
          <p:spPr bwMode="auto">
            <a:xfrm>
              <a:off x="2235187" y="3033671"/>
              <a:ext cx="7149971" cy="2559455"/>
            </a:xfrm>
            <a:prstGeom prst="rect">
              <a:avLst/>
            </a:prstGeom>
            <a:noFill/>
            <a:ln>
              <a:noFill/>
            </a:ln>
          </p:spPr>
        </p:pic>
        <p:sp>
          <p:nvSpPr>
            <p:cNvPr id="3" name="אליפסה 2"/>
            <p:cNvSpPr/>
            <p:nvPr/>
          </p:nvSpPr>
          <p:spPr>
            <a:xfrm>
              <a:off x="2773344" y="5119924"/>
              <a:ext cx="542611" cy="5526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מלבן 3"/>
          <p:cNvSpPr/>
          <p:nvPr/>
        </p:nvSpPr>
        <p:spPr>
          <a:xfrm>
            <a:off x="5888512" y="1212724"/>
            <a:ext cx="1466477" cy="584775"/>
          </a:xfrm>
          <a:prstGeom prst="rect">
            <a:avLst/>
          </a:prstGeom>
        </p:spPr>
        <p:txBody>
          <a:bodyPr wrap="square">
            <a:spAutoFit/>
          </a:bodyPr>
          <a:lstStyle/>
          <a:p>
            <a:pPr algn="ctr"/>
            <a:r>
              <a:rPr lang="en-US" sz="3200" b="1" dirty="0">
                <a:latin typeface="Calibri" panose="020F0502020204030204" pitchFamily="34" charset="0"/>
                <a:cs typeface="Calibri" panose="020F0502020204030204" pitchFamily="34" charset="0"/>
              </a:rPr>
              <a:t>Caliper</a:t>
            </a:r>
            <a:r>
              <a:rPr lang="he-IL" sz="3200" b="1" dirty="0">
                <a:latin typeface="Calibri" panose="020F0502020204030204" pitchFamily="34" charset="0"/>
                <a:cs typeface="Calibri" panose="020F0502020204030204" pitchFamily="34" charset="0"/>
              </a:rPr>
              <a:t> </a:t>
            </a:r>
            <a:endParaRPr lang="en-US" sz="3200" b="1" dirty="0">
              <a:latin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xfrm>
            <a:off x="1450375" y="58324"/>
            <a:ext cx="10342752" cy="1154400"/>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chemeClr val="dk1"/>
              </a:buClr>
              <a:buSzPts val="4400"/>
              <a:buFont typeface="Calibri"/>
              <a:buNone/>
            </a:pPr>
            <a:r>
              <a:rPr lang="x-none" sz="3600" b="1" dirty="0" smtClean="0"/>
              <a:t>ניסוי</a:t>
            </a:r>
            <a:r>
              <a:rPr lang="he-IL" sz="3600" b="1" dirty="0" smtClean="0"/>
              <a:t>-</a:t>
            </a:r>
            <a:r>
              <a:rPr lang="x-none" sz="3600" b="1" dirty="0" smtClean="0"/>
              <a:t> </a:t>
            </a:r>
            <a:r>
              <a:rPr lang="x-none" sz="3600" b="1" dirty="0"/>
              <a:t>רגישות לשתי נקודות </a:t>
            </a:r>
            <a:r>
              <a:rPr lang="x-none" sz="3600" b="1" dirty="0" smtClean="0"/>
              <a:t>מגע</a:t>
            </a:r>
            <a:endParaRPr sz="3600" b="1" dirty="0">
              <a:sym typeface="Calibri"/>
            </a:endParaRPr>
          </a:p>
        </p:txBody>
      </p:sp>
      <p:sp>
        <p:nvSpPr>
          <p:cNvPr id="107" name="Google Shape;107;p15"/>
          <p:cNvSpPr txBox="1">
            <a:spLocks noGrp="1"/>
          </p:cNvSpPr>
          <p:nvPr>
            <p:ph type="body" idx="1"/>
          </p:nvPr>
        </p:nvSpPr>
        <p:spPr>
          <a:xfrm>
            <a:off x="1601100" y="1332371"/>
            <a:ext cx="10342800" cy="4873500"/>
          </a:xfrm>
          <a:prstGeom prst="rect">
            <a:avLst/>
          </a:prstGeom>
          <a:noFill/>
          <a:ln>
            <a:noFill/>
          </a:ln>
        </p:spPr>
        <p:txBody>
          <a:bodyPr spcFirstLastPara="1" wrap="square" lIns="91425" tIns="45700" rIns="91425" bIns="45700" anchor="t" anchorCtr="0">
            <a:noAutofit/>
          </a:bodyPr>
          <a:lstStyle/>
          <a:p>
            <a:pPr marL="0" lvl="0" indent="0">
              <a:lnSpc>
                <a:spcPct val="120000"/>
              </a:lnSpc>
              <a:spcBef>
                <a:spcPts val="0"/>
              </a:spcBef>
              <a:buNone/>
            </a:pPr>
            <a:r>
              <a:rPr lang="he-IL" sz="1800" dirty="0"/>
              <a:t>מבחן סף של שתי נקודות מבקש למצוא באיזה מרחק זה מזה אדם תופס שתי נקודות מגע בעור כשתי נקודות נפרדות באזורים שונים של הגוף. כדי לבדוק זאת אנו ניגע בעור בעדינות בשתי נקודות קרובות ונרחיק אותן בהדרגה זו מזו  עד שהנבדק יכול להרגיש בבירור בשתי נקודות מגע שונות.</a:t>
            </a:r>
          </a:p>
          <a:p>
            <a:pPr marL="0" lvl="0" indent="0">
              <a:lnSpc>
                <a:spcPct val="120000"/>
              </a:lnSpc>
              <a:spcBef>
                <a:spcPts val="0"/>
              </a:spcBef>
              <a:buNone/>
            </a:pPr>
            <a:r>
              <a:rPr lang="he-IL" sz="1800" dirty="0"/>
              <a:t>בצעו את הניסוי שלפניכם - שלבים 1-7 ומלאו את הטבלה המצורפת. הגישו את הטבלה המלאה.</a:t>
            </a:r>
            <a:endParaRPr lang="he-IL" sz="1800" dirty="0">
              <a:solidFill>
                <a:srgbClr val="444444"/>
              </a:solidFill>
              <a:latin typeface="Arial"/>
              <a:ea typeface="Arial"/>
              <a:cs typeface="Arial"/>
              <a:sym typeface="Arial"/>
            </a:endParaRPr>
          </a:p>
          <a:p>
            <a:pPr marL="0" lvl="0" indent="0">
              <a:lnSpc>
                <a:spcPct val="120000"/>
              </a:lnSpc>
              <a:spcBef>
                <a:spcPts val="0"/>
              </a:spcBef>
              <a:buNone/>
            </a:pPr>
            <a:endParaRPr lang="he-IL" sz="1800" dirty="0"/>
          </a:p>
          <a:p>
            <a:pPr marL="0" lvl="0" indent="0">
              <a:lnSpc>
                <a:spcPct val="120000"/>
              </a:lnSpc>
              <a:spcBef>
                <a:spcPts val="0"/>
              </a:spcBef>
              <a:buNone/>
            </a:pPr>
            <a:r>
              <a:rPr lang="he-IL" sz="1800" dirty="0"/>
              <a:t>לצורך ניסוי זה מה שאתם צריכים:</a:t>
            </a:r>
          </a:p>
          <a:p>
            <a:pPr marL="228600" lvl="0" indent="-161925">
              <a:lnSpc>
                <a:spcPct val="120000"/>
              </a:lnSpc>
              <a:spcBef>
                <a:spcPts val="0"/>
              </a:spcBef>
              <a:buSzPct val="100000"/>
              <a:buFont typeface="Calibri"/>
              <a:buAutoNum type="arabicPeriod"/>
            </a:pPr>
            <a:r>
              <a:rPr lang="he-IL" sz="1800" dirty="0" smtClean="0"/>
              <a:t>     קליבר </a:t>
            </a:r>
            <a:r>
              <a:rPr lang="he-IL" sz="1800" dirty="0"/>
              <a:t>דיגיטלי (ראו בתמונה) [או מחוגה וסרגל מילימטרי]</a:t>
            </a:r>
          </a:p>
          <a:p>
            <a:pPr marL="514350" lvl="0" indent="-461010">
              <a:lnSpc>
                <a:spcPct val="120000"/>
              </a:lnSpc>
              <a:spcBef>
                <a:spcPts val="0"/>
              </a:spcBef>
              <a:buSzPct val="100000"/>
              <a:buFont typeface="Calibri"/>
              <a:buAutoNum type="arabicPeriod"/>
            </a:pPr>
            <a:r>
              <a:rPr lang="he-IL" sz="1800" dirty="0"/>
              <a:t>נייר</a:t>
            </a:r>
          </a:p>
          <a:p>
            <a:pPr marL="514350" lvl="0" indent="-461010">
              <a:lnSpc>
                <a:spcPct val="120000"/>
              </a:lnSpc>
              <a:spcBef>
                <a:spcPts val="0"/>
              </a:spcBef>
              <a:buSzPct val="100000"/>
              <a:buFont typeface="Calibri"/>
              <a:buAutoNum type="arabicPeriod"/>
            </a:pPr>
            <a:r>
              <a:rPr lang="he-IL" sz="1800" dirty="0"/>
              <a:t>כלי כתיבה</a:t>
            </a:r>
          </a:p>
          <a:p>
            <a:pPr marL="514350" lvl="0" indent="-461010">
              <a:lnSpc>
                <a:spcPct val="120000"/>
              </a:lnSpc>
              <a:spcBef>
                <a:spcPts val="0"/>
              </a:spcBef>
              <a:buSzPct val="100000"/>
              <a:buFont typeface="Calibri"/>
              <a:buAutoNum type="arabicPeriod"/>
            </a:pPr>
            <a:r>
              <a:rPr lang="he-IL" sz="1800" dirty="0"/>
              <a:t>אפשרי: כיסוי עיניים</a:t>
            </a:r>
          </a:p>
          <a:p>
            <a:pPr marL="0" lvl="0" indent="0">
              <a:lnSpc>
                <a:spcPct val="120000"/>
              </a:lnSpc>
              <a:spcBef>
                <a:spcPts val="0"/>
              </a:spcBef>
              <a:buNone/>
            </a:pPr>
            <a:endParaRPr lang="he-IL" sz="1800" dirty="0"/>
          </a:p>
          <a:p>
            <a:pPr marL="0" lvl="0" indent="0">
              <a:lnSpc>
                <a:spcPct val="120000"/>
              </a:lnSpc>
              <a:spcBef>
                <a:spcPts val="0"/>
              </a:spcBef>
              <a:buNone/>
            </a:pPr>
            <a:r>
              <a:rPr lang="he-IL" sz="1800" dirty="0"/>
              <a:t>בצעו את הניסוי על פי השלבים </a:t>
            </a:r>
            <a:r>
              <a:rPr lang="he-IL" sz="1800" dirty="0" smtClean="0"/>
              <a:t>בדף ההנחיות ומלאו </a:t>
            </a:r>
            <a:r>
              <a:rPr lang="he-IL" sz="1800" dirty="0"/>
              <a:t>את </a:t>
            </a:r>
            <a:r>
              <a:rPr lang="he-IL" sz="1800" dirty="0" smtClean="0"/>
              <a:t>הטבלה</a:t>
            </a:r>
            <a:endParaRPr sz="1800" dirty="0"/>
          </a:p>
        </p:txBody>
      </p:sp>
      <p:pic>
        <p:nvPicPr>
          <p:cNvPr id="5" name="תמונה 4" descr="C:\Users\sharonm\AppData\Local\Temp\Temp1_גרפיקה-20220606T123451Z-001.zip\גרפיקה\כללי2-קליבר דיגיטלי .png"/>
          <p:cNvPicPr/>
          <p:nvPr/>
        </p:nvPicPr>
        <p:blipFill rotWithShape="1">
          <a:blip r:embed="rId3">
            <a:extLst>
              <a:ext uri="{28A0092B-C50C-407E-A947-70E740481C1C}">
                <a14:useLocalDpi xmlns:a14="http://schemas.microsoft.com/office/drawing/2010/main" val="0"/>
              </a:ext>
            </a:extLst>
          </a:blip>
          <a:srcRect t="51916"/>
          <a:stretch/>
        </p:blipFill>
        <p:spPr bwMode="auto">
          <a:xfrm>
            <a:off x="275760" y="3010658"/>
            <a:ext cx="5682912" cy="2170485"/>
          </a:xfrm>
          <a:prstGeom prst="rect">
            <a:avLst/>
          </a:prstGeom>
          <a:noFill/>
          <a:ln>
            <a:noFill/>
          </a:ln>
        </p:spPr>
      </p:pic>
      <p:graphicFrame>
        <p:nvGraphicFramePr>
          <p:cNvPr id="2" name="טבלה 1"/>
          <p:cNvGraphicFramePr>
            <a:graphicFrameLocks noGrp="1"/>
          </p:cNvGraphicFramePr>
          <p:nvPr>
            <p:extLst/>
          </p:nvPr>
        </p:nvGraphicFramePr>
        <p:xfrm>
          <a:off x="769641" y="5340985"/>
          <a:ext cx="6191250" cy="1598930"/>
        </p:xfrm>
        <a:graphic>
          <a:graphicData uri="http://schemas.openxmlformats.org/drawingml/2006/table">
            <a:tbl>
              <a:tblPr rtl="1">
                <a:tableStyleId>{5C22544A-7EE6-4342-B048-85BDC9FD1C3A}</a:tableStyleId>
              </a:tblPr>
              <a:tblGrid>
                <a:gridCol w="1190625"/>
                <a:gridCol w="457200"/>
                <a:gridCol w="514350"/>
                <a:gridCol w="638175"/>
                <a:gridCol w="704850"/>
                <a:gridCol w="571500"/>
                <a:gridCol w="638175"/>
                <a:gridCol w="638175"/>
                <a:gridCol w="838200"/>
              </a:tblGrid>
              <a:tr h="266700">
                <a:tc>
                  <a:txBody>
                    <a:bodyPr/>
                    <a:lstStyle/>
                    <a:p>
                      <a:pPr marL="0" marR="0" algn="r" rtl="1">
                        <a:lnSpc>
                          <a:spcPct val="115000"/>
                        </a:lnSpc>
                        <a:spcBef>
                          <a:spcPts val="0"/>
                        </a:spcBef>
                        <a:spcAft>
                          <a:spcPts val="0"/>
                        </a:spcAft>
                      </a:pPr>
                      <a:r>
                        <a:rPr lang="en-US" sz="1100" dirty="0">
                          <a:effectLst/>
                        </a:rPr>
                        <a:t> </a:t>
                      </a:r>
                      <a:endParaRPr lang="en-US" sz="1100" dirty="0">
                        <a:effectLst/>
                        <a:latin typeface="Arial" panose="020B0604020202020204" pitchFamily="34" charset="0"/>
                        <a:ea typeface="Arial" panose="020B0604020202020204" pitchFamily="34" charset="0"/>
                      </a:endParaRPr>
                    </a:p>
                  </a:txBody>
                  <a:tcPr marL="63500" marR="63500" marT="63500" marB="63500"/>
                </a:tc>
                <a:tc gridSpan="4">
                  <a:txBody>
                    <a:bodyPr/>
                    <a:lstStyle/>
                    <a:p>
                      <a:pPr marL="0" marR="0" algn="r" rtl="1">
                        <a:lnSpc>
                          <a:spcPct val="115000"/>
                        </a:lnSpc>
                        <a:spcBef>
                          <a:spcPts val="0"/>
                        </a:spcBef>
                        <a:spcAft>
                          <a:spcPts val="0"/>
                        </a:spcAft>
                      </a:pPr>
                      <a:r>
                        <a:rPr lang="he-IL" sz="1100" dirty="0">
                          <a:effectLst/>
                        </a:rPr>
                        <a:t>מרחק עולה [מדידה במ"מ]</a:t>
                      </a:r>
                      <a:endParaRPr lang="en-US" sz="1100" dirty="0">
                        <a:effectLst/>
                        <a:latin typeface="Arial" panose="020B0604020202020204" pitchFamily="34" charset="0"/>
                        <a:ea typeface="Arial" panose="020B0604020202020204" pitchFamily="34" charset="0"/>
                      </a:endParaRPr>
                    </a:p>
                  </a:txBody>
                  <a:tcPr marL="63500" marR="63500" marT="63500" marB="6350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r" rtl="1">
                        <a:lnSpc>
                          <a:spcPct val="115000"/>
                        </a:lnSpc>
                        <a:spcBef>
                          <a:spcPts val="0"/>
                        </a:spcBef>
                        <a:spcAft>
                          <a:spcPts val="0"/>
                        </a:spcAft>
                      </a:pPr>
                      <a:r>
                        <a:rPr lang="he-IL" sz="1100" dirty="0">
                          <a:effectLst/>
                        </a:rPr>
                        <a:t>מרחק </a:t>
                      </a:r>
                      <a:r>
                        <a:rPr lang="he-IL" sz="1100" dirty="0" smtClean="0">
                          <a:effectLst/>
                        </a:rPr>
                        <a:t>יורד</a:t>
                      </a:r>
                      <a:r>
                        <a:rPr lang="he-IL" sz="1100" baseline="0" dirty="0" smtClean="0">
                          <a:effectLst/>
                        </a:rPr>
                        <a:t> [</a:t>
                      </a:r>
                      <a:r>
                        <a:rPr lang="he-IL" sz="1100" dirty="0" smtClean="0">
                          <a:effectLst/>
                        </a:rPr>
                        <a:t>מדידה </a:t>
                      </a:r>
                      <a:r>
                        <a:rPr lang="he-IL" sz="1100" dirty="0">
                          <a:effectLst/>
                        </a:rPr>
                        <a:t>במ"מ]</a:t>
                      </a:r>
                      <a:endParaRPr lang="en-US" sz="1100" dirty="0">
                        <a:effectLst/>
                        <a:latin typeface="Arial" panose="020B0604020202020204" pitchFamily="34" charset="0"/>
                        <a:ea typeface="Arial" panose="020B0604020202020204" pitchFamily="34" charset="0"/>
                      </a:endParaRPr>
                    </a:p>
                  </a:txBody>
                  <a:tcPr marL="63500" marR="63500" marT="63500" marB="63500"/>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lgn="r" rtl="1">
                        <a:lnSpc>
                          <a:spcPct val="115000"/>
                        </a:lnSpc>
                        <a:spcBef>
                          <a:spcPts val="0"/>
                        </a:spcBef>
                        <a:spcAft>
                          <a:spcPts val="0"/>
                        </a:spcAft>
                      </a:pPr>
                      <a:r>
                        <a:rPr lang="he-IL" sz="1100">
                          <a:effectLst/>
                        </a:rPr>
                        <a:t>נבדק/אזור בדיקה</a:t>
                      </a:r>
                      <a:endParaRPr lang="en-US" sz="1100">
                        <a:effectLst/>
                        <a:latin typeface="Arial" panose="020B0604020202020204" pitchFamily="34" charset="0"/>
                        <a:ea typeface="Arial" panose="020B0604020202020204" pitchFamily="34" charset="0"/>
                      </a:endParaRPr>
                    </a:p>
                  </a:txBody>
                  <a:tcPr marL="63500" marR="63500" marT="63500" marB="63500"/>
                </a:tc>
                <a:tc>
                  <a:txBody>
                    <a:bodyPr/>
                    <a:lstStyle/>
                    <a:p>
                      <a:pPr marL="0" marR="0" algn="r" rtl="1">
                        <a:lnSpc>
                          <a:spcPct val="115000"/>
                        </a:lnSpc>
                        <a:spcBef>
                          <a:spcPts val="0"/>
                        </a:spcBef>
                        <a:spcAft>
                          <a:spcPts val="0"/>
                        </a:spcAft>
                      </a:pPr>
                      <a:r>
                        <a:rPr lang="he-IL" sz="1100">
                          <a:effectLst/>
                        </a:rPr>
                        <a:t>אצבע</a:t>
                      </a:r>
                      <a:endParaRPr lang="en-US" sz="1100">
                        <a:effectLst/>
                        <a:latin typeface="Arial" panose="020B0604020202020204" pitchFamily="34" charset="0"/>
                        <a:ea typeface="Arial" panose="020B0604020202020204" pitchFamily="34" charset="0"/>
                      </a:endParaRPr>
                    </a:p>
                  </a:txBody>
                  <a:tcPr marL="63500" marR="63500" marT="63500" marB="63500"/>
                </a:tc>
                <a:tc>
                  <a:txBody>
                    <a:bodyPr/>
                    <a:lstStyle/>
                    <a:p>
                      <a:pPr marL="0" marR="0" algn="r" rtl="1">
                        <a:lnSpc>
                          <a:spcPct val="115000"/>
                        </a:lnSpc>
                        <a:spcBef>
                          <a:spcPts val="0"/>
                        </a:spcBef>
                        <a:spcAft>
                          <a:spcPts val="0"/>
                        </a:spcAft>
                      </a:pPr>
                      <a:r>
                        <a:rPr lang="he-IL" sz="1100" dirty="0">
                          <a:effectLst/>
                        </a:rPr>
                        <a:t>לחי</a:t>
                      </a:r>
                      <a:endParaRPr lang="en-US" sz="1100" dirty="0">
                        <a:effectLst/>
                        <a:latin typeface="Arial" panose="020B0604020202020204" pitchFamily="34" charset="0"/>
                        <a:ea typeface="Arial" panose="020B0604020202020204" pitchFamily="34" charset="0"/>
                      </a:endParaRPr>
                    </a:p>
                  </a:txBody>
                  <a:tcPr marL="63500" marR="63500" marT="63500" marB="63500"/>
                </a:tc>
                <a:tc>
                  <a:txBody>
                    <a:bodyPr/>
                    <a:lstStyle/>
                    <a:p>
                      <a:pPr marL="0" marR="0" algn="r" rtl="1">
                        <a:lnSpc>
                          <a:spcPct val="115000"/>
                        </a:lnSpc>
                        <a:spcBef>
                          <a:spcPts val="0"/>
                        </a:spcBef>
                        <a:spcAft>
                          <a:spcPts val="0"/>
                        </a:spcAft>
                      </a:pPr>
                      <a:r>
                        <a:rPr lang="he-IL" sz="1100">
                          <a:effectLst/>
                        </a:rPr>
                        <a:t>זרוע</a:t>
                      </a:r>
                      <a:endParaRPr lang="en-US" sz="1100">
                        <a:effectLst/>
                        <a:latin typeface="Arial" panose="020B0604020202020204" pitchFamily="34" charset="0"/>
                        <a:ea typeface="Arial" panose="020B0604020202020204" pitchFamily="34" charset="0"/>
                      </a:endParaRPr>
                    </a:p>
                  </a:txBody>
                  <a:tcPr marL="63500" marR="63500" marT="63500" marB="63500"/>
                </a:tc>
                <a:tc>
                  <a:txBody>
                    <a:bodyPr/>
                    <a:lstStyle/>
                    <a:p>
                      <a:pPr marL="0" marR="0" algn="r" rtl="1">
                        <a:lnSpc>
                          <a:spcPct val="115000"/>
                        </a:lnSpc>
                        <a:spcBef>
                          <a:spcPts val="0"/>
                        </a:spcBef>
                        <a:spcAft>
                          <a:spcPts val="0"/>
                        </a:spcAft>
                      </a:pPr>
                      <a:r>
                        <a:rPr lang="he-IL" sz="1100" dirty="0" smtClean="0">
                          <a:effectLst/>
                        </a:rPr>
                        <a:t>ירך</a:t>
                      </a:r>
                      <a:endParaRPr lang="en-US" sz="1100" dirty="0">
                        <a:effectLst/>
                        <a:latin typeface="Arial" panose="020B0604020202020204" pitchFamily="34" charset="0"/>
                        <a:ea typeface="Arial" panose="020B0604020202020204" pitchFamily="34" charset="0"/>
                      </a:endParaRPr>
                    </a:p>
                  </a:txBody>
                  <a:tcPr marL="63500" marR="63500" marT="63500" marB="63500"/>
                </a:tc>
                <a:tc>
                  <a:txBody>
                    <a:bodyPr/>
                    <a:lstStyle/>
                    <a:p>
                      <a:pPr marL="0" marR="0" algn="r" rtl="1">
                        <a:lnSpc>
                          <a:spcPct val="115000"/>
                        </a:lnSpc>
                        <a:spcBef>
                          <a:spcPts val="0"/>
                        </a:spcBef>
                        <a:spcAft>
                          <a:spcPts val="0"/>
                        </a:spcAft>
                      </a:pPr>
                      <a:r>
                        <a:rPr lang="he-IL" sz="1100">
                          <a:effectLst/>
                        </a:rPr>
                        <a:t>אצבע</a:t>
                      </a:r>
                      <a:endParaRPr lang="en-US" sz="1100">
                        <a:effectLst/>
                        <a:latin typeface="Arial" panose="020B0604020202020204" pitchFamily="34" charset="0"/>
                        <a:ea typeface="Arial" panose="020B0604020202020204" pitchFamily="34" charset="0"/>
                      </a:endParaRPr>
                    </a:p>
                  </a:txBody>
                  <a:tcPr marL="63500" marR="63500" marT="63500" marB="63500"/>
                </a:tc>
                <a:tc>
                  <a:txBody>
                    <a:bodyPr/>
                    <a:lstStyle/>
                    <a:p>
                      <a:pPr marL="0" marR="0" algn="r" rtl="1">
                        <a:lnSpc>
                          <a:spcPct val="115000"/>
                        </a:lnSpc>
                        <a:spcBef>
                          <a:spcPts val="0"/>
                        </a:spcBef>
                        <a:spcAft>
                          <a:spcPts val="0"/>
                        </a:spcAft>
                      </a:pPr>
                      <a:r>
                        <a:rPr lang="he-IL" sz="1100">
                          <a:effectLst/>
                        </a:rPr>
                        <a:t>לחי</a:t>
                      </a:r>
                      <a:endParaRPr lang="en-US" sz="1100">
                        <a:effectLst/>
                        <a:latin typeface="Arial" panose="020B0604020202020204" pitchFamily="34" charset="0"/>
                        <a:ea typeface="Arial" panose="020B0604020202020204" pitchFamily="34" charset="0"/>
                      </a:endParaRPr>
                    </a:p>
                  </a:txBody>
                  <a:tcPr marL="63500" marR="63500" marT="63500" marB="63500"/>
                </a:tc>
                <a:tc>
                  <a:txBody>
                    <a:bodyPr/>
                    <a:lstStyle/>
                    <a:p>
                      <a:pPr marL="0" marR="0" algn="r" rtl="1">
                        <a:lnSpc>
                          <a:spcPct val="115000"/>
                        </a:lnSpc>
                        <a:spcBef>
                          <a:spcPts val="0"/>
                        </a:spcBef>
                        <a:spcAft>
                          <a:spcPts val="0"/>
                        </a:spcAft>
                      </a:pPr>
                      <a:r>
                        <a:rPr lang="he-IL" sz="1100">
                          <a:effectLst/>
                        </a:rPr>
                        <a:t>זרוע</a:t>
                      </a:r>
                      <a:endParaRPr lang="en-US" sz="1100">
                        <a:effectLst/>
                        <a:latin typeface="Arial" panose="020B0604020202020204" pitchFamily="34" charset="0"/>
                        <a:ea typeface="Arial" panose="020B0604020202020204" pitchFamily="34" charset="0"/>
                      </a:endParaRPr>
                    </a:p>
                  </a:txBody>
                  <a:tcPr marL="63500" marR="63500" marT="63500" marB="63500"/>
                </a:tc>
                <a:tc>
                  <a:txBody>
                    <a:bodyPr/>
                    <a:lstStyle/>
                    <a:p>
                      <a:pPr marL="0" marR="0" algn="r" rtl="1">
                        <a:lnSpc>
                          <a:spcPct val="115000"/>
                        </a:lnSpc>
                        <a:spcBef>
                          <a:spcPts val="0"/>
                        </a:spcBef>
                        <a:spcAft>
                          <a:spcPts val="0"/>
                        </a:spcAft>
                      </a:pPr>
                      <a:r>
                        <a:rPr lang="he-IL" sz="1100" dirty="0" smtClean="0">
                          <a:effectLst/>
                        </a:rPr>
                        <a:t>ירך</a:t>
                      </a:r>
                      <a:endParaRPr lang="en-US" sz="1100" dirty="0">
                        <a:effectLst/>
                        <a:latin typeface="Arial" panose="020B0604020202020204" pitchFamily="34" charset="0"/>
                        <a:ea typeface="Arial" panose="020B0604020202020204" pitchFamily="34" charset="0"/>
                      </a:endParaRPr>
                    </a:p>
                  </a:txBody>
                  <a:tcPr marL="63500" marR="63500" marT="63500" marB="63500"/>
                </a:tc>
              </a:tr>
              <a:tr h="0">
                <a:tc>
                  <a:txBody>
                    <a:bodyPr/>
                    <a:lstStyle/>
                    <a:p>
                      <a:pPr marL="0" marR="0" algn="r" rtl="1">
                        <a:lnSpc>
                          <a:spcPct val="115000"/>
                        </a:lnSpc>
                        <a:spcBef>
                          <a:spcPts val="0"/>
                        </a:spcBef>
                        <a:spcAft>
                          <a:spcPts val="0"/>
                        </a:spcAft>
                      </a:pPr>
                      <a:r>
                        <a:rPr lang="en-US" sz="1100">
                          <a:effectLst/>
                        </a:rPr>
                        <a:t>#1</a:t>
                      </a:r>
                      <a:endParaRPr lang="en-US" sz="1100">
                        <a:effectLst/>
                        <a:latin typeface="Arial" panose="020B0604020202020204" pitchFamily="34" charset="0"/>
                        <a:ea typeface="Arial" panose="020B0604020202020204" pitchFamily="34" charset="0"/>
                      </a:endParaRPr>
                    </a:p>
                  </a:txBody>
                  <a:tcPr marL="63500" marR="63500" marT="63500" marB="63500"/>
                </a:tc>
                <a:tc>
                  <a:txBody>
                    <a:bodyPr/>
                    <a:lstStyle/>
                    <a:p>
                      <a:pPr marL="0" marR="0" algn="r" rtl="1">
                        <a:lnSpc>
                          <a:spcPct val="115000"/>
                        </a:lnSpc>
                        <a:spcBef>
                          <a:spcPts val="0"/>
                        </a:spcBef>
                        <a:spcAft>
                          <a:spcPts val="0"/>
                        </a:spcAft>
                      </a:pPr>
                      <a:r>
                        <a:rPr lang="en-US" sz="1100">
                          <a:effectLst/>
                        </a:rPr>
                        <a:t> </a:t>
                      </a:r>
                      <a:endParaRPr lang="en-US" sz="1100">
                        <a:effectLst/>
                        <a:latin typeface="Arial" panose="020B0604020202020204" pitchFamily="34" charset="0"/>
                        <a:ea typeface="Arial" panose="020B0604020202020204" pitchFamily="34" charset="0"/>
                      </a:endParaRPr>
                    </a:p>
                  </a:txBody>
                  <a:tcPr marL="63500" marR="63500" marT="63500" marB="63500"/>
                </a:tc>
                <a:tc>
                  <a:txBody>
                    <a:bodyPr/>
                    <a:lstStyle/>
                    <a:p>
                      <a:pPr marL="0" marR="0" algn="r" rtl="1">
                        <a:lnSpc>
                          <a:spcPct val="115000"/>
                        </a:lnSpc>
                        <a:spcBef>
                          <a:spcPts val="0"/>
                        </a:spcBef>
                        <a:spcAft>
                          <a:spcPts val="0"/>
                        </a:spcAft>
                      </a:pPr>
                      <a:r>
                        <a:rPr lang="en-US" sz="1100">
                          <a:effectLst/>
                        </a:rPr>
                        <a:t> </a:t>
                      </a:r>
                      <a:endParaRPr lang="en-US" sz="1100">
                        <a:effectLst/>
                        <a:latin typeface="Arial" panose="020B0604020202020204" pitchFamily="34" charset="0"/>
                        <a:ea typeface="Arial" panose="020B0604020202020204" pitchFamily="34" charset="0"/>
                      </a:endParaRPr>
                    </a:p>
                  </a:txBody>
                  <a:tcPr marL="63500" marR="63500" marT="63500" marB="63500"/>
                </a:tc>
                <a:tc>
                  <a:txBody>
                    <a:bodyPr/>
                    <a:lstStyle/>
                    <a:p>
                      <a:pPr marL="0" marR="0" algn="r" rtl="1">
                        <a:lnSpc>
                          <a:spcPct val="115000"/>
                        </a:lnSpc>
                        <a:spcBef>
                          <a:spcPts val="0"/>
                        </a:spcBef>
                        <a:spcAft>
                          <a:spcPts val="0"/>
                        </a:spcAft>
                      </a:pPr>
                      <a:r>
                        <a:rPr lang="en-US" sz="1100">
                          <a:effectLst/>
                        </a:rPr>
                        <a:t> </a:t>
                      </a:r>
                      <a:endParaRPr lang="en-US" sz="1100">
                        <a:effectLst/>
                        <a:latin typeface="Arial" panose="020B0604020202020204" pitchFamily="34" charset="0"/>
                        <a:ea typeface="Arial" panose="020B0604020202020204" pitchFamily="34" charset="0"/>
                      </a:endParaRPr>
                    </a:p>
                  </a:txBody>
                  <a:tcPr marL="63500" marR="63500" marT="63500" marB="63500"/>
                </a:tc>
                <a:tc>
                  <a:txBody>
                    <a:bodyPr/>
                    <a:lstStyle/>
                    <a:p>
                      <a:pPr marL="0" marR="0" algn="r" rtl="1">
                        <a:lnSpc>
                          <a:spcPct val="115000"/>
                        </a:lnSpc>
                        <a:spcBef>
                          <a:spcPts val="0"/>
                        </a:spcBef>
                        <a:spcAft>
                          <a:spcPts val="0"/>
                        </a:spcAft>
                      </a:pPr>
                      <a:r>
                        <a:rPr lang="en-US" sz="1100">
                          <a:effectLst/>
                        </a:rPr>
                        <a:t> </a:t>
                      </a:r>
                      <a:endParaRPr lang="en-US" sz="1100">
                        <a:effectLst/>
                        <a:latin typeface="Arial" panose="020B0604020202020204" pitchFamily="34" charset="0"/>
                        <a:ea typeface="Arial" panose="020B0604020202020204" pitchFamily="34" charset="0"/>
                      </a:endParaRPr>
                    </a:p>
                  </a:txBody>
                  <a:tcPr marL="63500" marR="63500" marT="63500" marB="63500"/>
                </a:tc>
                <a:tc>
                  <a:txBody>
                    <a:bodyPr/>
                    <a:lstStyle/>
                    <a:p>
                      <a:pPr marL="0" marR="0" algn="r" rtl="1">
                        <a:lnSpc>
                          <a:spcPct val="115000"/>
                        </a:lnSpc>
                        <a:spcBef>
                          <a:spcPts val="0"/>
                        </a:spcBef>
                        <a:spcAft>
                          <a:spcPts val="0"/>
                        </a:spcAft>
                      </a:pPr>
                      <a:r>
                        <a:rPr lang="en-US" sz="1100">
                          <a:effectLst/>
                        </a:rPr>
                        <a:t> </a:t>
                      </a:r>
                      <a:endParaRPr lang="en-US" sz="1100">
                        <a:effectLst/>
                        <a:latin typeface="Arial" panose="020B0604020202020204" pitchFamily="34" charset="0"/>
                        <a:ea typeface="Arial" panose="020B0604020202020204" pitchFamily="34" charset="0"/>
                      </a:endParaRPr>
                    </a:p>
                  </a:txBody>
                  <a:tcPr marL="63500" marR="63500" marT="63500" marB="63500"/>
                </a:tc>
                <a:tc>
                  <a:txBody>
                    <a:bodyPr/>
                    <a:lstStyle/>
                    <a:p>
                      <a:pPr marL="0" marR="0" algn="r" rtl="1">
                        <a:lnSpc>
                          <a:spcPct val="115000"/>
                        </a:lnSpc>
                        <a:spcBef>
                          <a:spcPts val="0"/>
                        </a:spcBef>
                        <a:spcAft>
                          <a:spcPts val="0"/>
                        </a:spcAft>
                      </a:pPr>
                      <a:r>
                        <a:rPr lang="en-US" sz="1100">
                          <a:effectLst/>
                        </a:rPr>
                        <a:t> </a:t>
                      </a:r>
                      <a:endParaRPr lang="en-US" sz="1100">
                        <a:effectLst/>
                        <a:latin typeface="Arial" panose="020B0604020202020204" pitchFamily="34" charset="0"/>
                        <a:ea typeface="Arial" panose="020B0604020202020204" pitchFamily="34" charset="0"/>
                      </a:endParaRPr>
                    </a:p>
                  </a:txBody>
                  <a:tcPr marL="63500" marR="63500" marT="63500" marB="63500"/>
                </a:tc>
                <a:tc>
                  <a:txBody>
                    <a:bodyPr/>
                    <a:lstStyle/>
                    <a:p>
                      <a:pPr marL="0" marR="0" algn="r" rtl="1">
                        <a:lnSpc>
                          <a:spcPct val="115000"/>
                        </a:lnSpc>
                        <a:spcBef>
                          <a:spcPts val="0"/>
                        </a:spcBef>
                        <a:spcAft>
                          <a:spcPts val="0"/>
                        </a:spcAft>
                      </a:pPr>
                      <a:r>
                        <a:rPr lang="en-US" sz="1100">
                          <a:effectLst/>
                        </a:rPr>
                        <a:t> </a:t>
                      </a:r>
                      <a:endParaRPr lang="en-US" sz="1100">
                        <a:effectLst/>
                        <a:latin typeface="Arial" panose="020B0604020202020204" pitchFamily="34" charset="0"/>
                        <a:ea typeface="Arial" panose="020B0604020202020204" pitchFamily="34" charset="0"/>
                      </a:endParaRPr>
                    </a:p>
                  </a:txBody>
                  <a:tcPr marL="63500" marR="63500" marT="63500" marB="63500"/>
                </a:tc>
                <a:tc>
                  <a:txBody>
                    <a:bodyPr/>
                    <a:lstStyle/>
                    <a:p>
                      <a:pPr marL="0" marR="0" algn="r" rtl="1">
                        <a:lnSpc>
                          <a:spcPct val="115000"/>
                        </a:lnSpc>
                        <a:spcBef>
                          <a:spcPts val="0"/>
                        </a:spcBef>
                        <a:spcAft>
                          <a:spcPts val="0"/>
                        </a:spcAft>
                      </a:pPr>
                      <a:r>
                        <a:rPr lang="en-US" sz="1100">
                          <a:effectLst/>
                        </a:rPr>
                        <a:t> </a:t>
                      </a:r>
                      <a:endParaRPr lang="en-US" sz="1100">
                        <a:effectLst/>
                        <a:latin typeface="Arial" panose="020B0604020202020204" pitchFamily="34" charset="0"/>
                        <a:ea typeface="Arial" panose="020B0604020202020204" pitchFamily="34" charset="0"/>
                      </a:endParaRPr>
                    </a:p>
                  </a:txBody>
                  <a:tcPr marL="63500" marR="63500" marT="63500" marB="63500"/>
                </a:tc>
              </a:tr>
              <a:tr h="0">
                <a:tc>
                  <a:txBody>
                    <a:bodyPr/>
                    <a:lstStyle/>
                    <a:p>
                      <a:pPr marL="0" marR="0" algn="r" rtl="1">
                        <a:lnSpc>
                          <a:spcPct val="115000"/>
                        </a:lnSpc>
                        <a:spcBef>
                          <a:spcPts val="0"/>
                        </a:spcBef>
                        <a:spcAft>
                          <a:spcPts val="0"/>
                        </a:spcAft>
                      </a:pPr>
                      <a:r>
                        <a:rPr lang="en-US" sz="1100">
                          <a:effectLst/>
                        </a:rPr>
                        <a:t>#2</a:t>
                      </a:r>
                      <a:endParaRPr lang="en-US" sz="1100">
                        <a:effectLst/>
                        <a:latin typeface="Arial" panose="020B0604020202020204" pitchFamily="34" charset="0"/>
                        <a:ea typeface="Arial" panose="020B0604020202020204" pitchFamily="34" charset="0"/>
                      </a:endParaRPr>
                    </a:p>
                  </a:txBody>
                  <a:tcPr marL="63500" marR="63500" marT="63500" marB="63500"/>
                </a:tc>
                <a:tc>
                  <a:txBody>
                    <a:bodyPr/>
                    <a:lstStyle/>
                    <a:p>
                      <a:pPr marL="0" marR="0" algn="r" rtl="1">
                        <a:lnSpc>
                          <a:spcPct val="115000"/>
                        </a:lnSpc>
                        <a:spcBef>
                          <a:spcPts val="0"/>
                        </a:spcBef>
                        <a:spcAft>
                          <a:spcPts val="0"/>
                        </a:spcAft>
                      </a:pPr>
                      <a:r>
                        <a:rPr lang="en-US" sz="1100">
                          <a:effectLst/>
                        </a:rPr>
                        <a:t> </a:t>
                      </a:r>
                      <a:endParaRPr lang="en-US" sz="1100">
                        <a:effectLst/>
                        <a:latin typeface="Arial" panose="020B0604020202020204" pitchFamily="34" charset="0"/>
                        <a:ea typeface="Arial" panose="020B0604020202020204" pitchFamily="34" charset="0"/>
                      </a:endParaRPr>
                    </a:p>
                  </a:txBody>
                  <a:tcPr marL="63500" marR="63500" marT="63500" marB="63500"/>
                </a:tc>
                <a:tc>
                  <a:txBody>
                    <a:bodyPr/>
                    <a:lstStyle/>
                    <a:p>
                      <a:pPr marL="0" marR="0" algn="r" rtl="1">
                        <a:lnSpc>
                          <a:spcPct val="115000"/>
                        </a:lnSpc>
                        <a:spcBef>
                          <a:spcPts val="0"/>
                        </a:spcBef>
                        <a:spcAft>
                          <a:spcPts val="0"/>
                        </a:spcAft>
                      </a:pPr>
                      <a:r>
                        <a:rPr lang="en-US" sz="1100">
                          <a:effectLst/>
                        </a:rPr>
                        <a:t> </a:t>
                      </a:r>
                      <a:endParaRPr lang="en-US" sz="1100">
                        <a:effectLst/>
                        <a:latin typeface="Arial" panose="020B0604020202020204" pitchFamily="34" charset="0"/>
                        <a:ea typeface="Arial" panose="020B0604020202020204" pitchFamily="34" charset="0"/>
                      </a:endParaRPr>
                    </a:p>
                  </a:txBody>
                  <a:tcPr marL="63500" marR="63500" marT="63500" marB="63500"/>
                </a:tc>
                <a:tc>
                  <a:txBody>
                    <a:bodyPr/>
                    <a:lstStyle/>
                    <a:p>
                      <a:pPr marL="0" marR="0" algn="r" rtl="1">
                        <a:lnSpc>
                          <a:spcPct val="115000"/>
                        </a:lnSpc>
                        <a:spcBef>
                          <a:spcPts val="0"/>
                        </a:spcBef>
                        <a:spcAft>
                          <a:spcPts val="0"/>
                        </a:spcAft>
                      </a:pPr>
                      <a:r>
                        <a:rPr lang="en-US" sz="1100">
                          <a:effectLst/>
                        </a:rPr>
                        <a:t> </a:t>
                      </a:r>
                      <a:endParaRPr lang="en-US" sz="1100">
                        <a:effectLst/>
                        <a:latin typeface="Arial" panose="020B0604020202020204" pitchFamily="34" charset="0"/>
                        <a:ea typeface="Arial" panose="020B0604020202020204" pitchFamily="34" charset="0"/>
                      </a:endParaRPr>
                    </a:p>
                  </a:txBody>
                  <a:tcPr marL="63500" marR="63500" marT="63500" marB="63500"/>
                </a:tc>
                <a:tc>
                  <a:txBody>
                    <a:bodyPr/>
                    <a:lstStyle/>
                    <a:p>
                      <a:pPr marL="0" marR="0" algn="r" rtl="1">
                        <a:lnSpc>
                          <a:spcPct val="115000"/>
                        </a:lnSpc>
                        <a:spcBef>
                          <a:spcPts val="0"/>
                        </a:spcBef>
                        <a:spcAft>
                          <a:spcPts val="0"/>
                        </a:spcAft>
                      </a:pPr>
                      <a:r>
                        <a:rPr lang="en-US" sz="1100">
                          <a:effectLst/>
                        </a:rPr>
                        <a:t> </a:t>
                      </a:r>
                      <a:endParaRPr lang="en-US" sz="1100">
                        <a:effectLst/>
                        <a:latin typeface="Arial" panose="020B0604020202020204" pitchFamily="34" charset="0"/>
                        <a:ea typeface="Arial" panose="020B0604020202020204" pitchFamily="34" charset="0"/>
                      </a:endParaRPr>
                    </a:p>
                  </a:txBody>
                  <a:tcPr marL="63500" marR="63500" marT="63500" marB="63500"/>
                </a:tc>
                <a:tc>
                  <a:txBody>
                    <a:bodyPr/>
                    <a:lstStyle/>
                    <a:p>
                      <a:pPr marL="0" marR="0" algn="r" rtl="1">
                        <a:lnSpc>
                          <a:spcPct val="115000"/>
                        </a:lnSpc>
                        <a:spcBef>
                          <a:spcPts val="0"/>
                        </a:spcBef>
                        <a:spcAft>
                          <a:spcPts val="0"/>
                        </a:spcAft>
                      </a:pPr>
                      <a:r>
                        <a:rPr lang="en-US" sz="1100">
                          <a:effectLst/>
                        </a:rPr>
                        <a:t> </a:t>
                      </a:r>
                      <a:endParaRPr lang="en-US" sz="1100">
                        <a:effectLst/>
                        <a:latin typeface="Arial" panose="020B0604020202020204" pitchFamily="34" charset="0"/>
                        <a:ea typeface="Arial" panose="020B0604020202020204" pitchFamily="34" charset="0"/>
                      </a:endParaRPr>
                    </a:p>
                  </a:txBody>
                  <a:tcPr marL="63500" marR="63500" marT="63500" marB="63500"/>
                </a:tc>
                <a:tc>
                  <a:txBody>
                    <a:bodyPr/>
                    <a:lstStyle/>
                    <a:p>
                      <a:pPr marL="0" marR="0" algn="r" rtl="1">
                        <a:lnSpc>
                          <a:spcPct val="115000"/>
                        </a:lnSpc>
                        <a:spcBef>
                          <a:spcPts val="0"/>
                        </a:spcBef>
                        <a:spcAft>
                          <a:spcPts val="0"/>
                        </a:spcAft>
                      </a:pPr>
                      <a:r>
                        <a:rPr lang="en-US" sz="1100">
                          <a:effectLst/>
                        </a:rPr>
                        <a:t> </a:t>
                      </a:r>
                      <a:endParaRPr lang="en-US" sz="1100">
                        <a:effectLst/>
                        <a:latin typeface="Arial" panose="020B0604020202020204" pitchFamily="34" charset="0"/>
                        <a:ea typeface="Arial" panose="020B0604020202020204" pitchFamily="34" charset="0"/>
                      </a:endParaRPr>
                    </a:p>
                  </a:txBody>
                  <a:tcPr marL="63500" marR="63500" marT="63500" marB="63500"/>
                </a:tc>
                <a:tc>
                  <a:txBody>
                    <a:bodyPr/>
                    <a:lstStyle/>
                    <a:p>
                      <a:pPr marL="0" marR="0" algn="r" rtl="1">
                        <a:lnSpc>
                          <a:spcPct val="115000"/>
                        </a:lnSpc>
                        <a:spcBef>
                          <a:spcPts val="0"/>
                        </a:spcBef>
                        <a:spcAft>
                          <a:spcPts val="0"/>
                        </a:spcAft>
                      </a:pPr>
                      <a:r>
                        <a:rPr lang="en-US" sz="1100">
                          <a:effectLst/>
                        </a:rPr>
                        <a:t> </a:t>
                      </a:r>
                      <a:endParaRPr lang="en-US" sz="1100">
                        <a:effectLst/>
                        <a:latin typeface="Arial" panose="020B0604020202020204" pitchFamily="34" charset="0"/>
                        <a:ea typeface="Arial" panose="020B0604020202020204" pitchFamily="34" charset="0"/>
                      </a:endParaRPr>
                    </a:p>
                  </a:txBody>
                  <a:tcPr marL="63500" marR="63500" marT="63500" marB="63500"/>
                </a:tc>
                <a:tc>
                  <a:txBody>
                    <a:bodyPr/>
                    <a:lstStyle/>
                    <a:p>
                      <a:pPr marL="0" marR="0" algn="r" rtl="1">
                        <a:lnSpc>
                          <a:spcPct val="115000"/>
                        </a:lnSpc>
                        <a:spcBef>
                          <a:spcPts val="0"/>
                        </a:spcBef>
                        <a:spcAft>
                          <a:spcPts val="0"/>
                        </a:spcAft>
                      </a:pPr>
                      <a:r>
                        <a:rPr lang="en-US" sz="1100">
                          <a:effectLst/>
                        </a:rPr>
                        <a:t> </a:t>
                      </a:r>
                      <a:endParaRPr lang="en-US" sz="1100">
                        <a:effectLst/>
                        <a:latin typeface="Arial" panose="020B0604020202020204" pitchFamily="34" charset="0"/>
                        <a:ea typeface="Arial" panose="020B0604020202020204" pitchFamily="34" charset="0"/>
                      </a:endParaRPr>
                    </a:p>
                  </a:txBody>
                  <a:tcPr marL="63500" marR="63500" marT="63500" marB="63500"/>
                </a:tc>
              </a:tr>
              <a:tr h="0">
                <a:tc>
                  <a:txBody>
                    <a:bodyPr/>
                    <a:lstStyle/>
                    <a:p>
                      <a:pPr marL="0" marR="0" algn="r" rtl="1">
                        <a:lnSpc>
                          <a:spcPct val="115000"/>
                        </a:lnSpc>
                        <a:spcBef>
                          <a:spcPts val="0"/>
                        </a:spcBef>
                        <a:spcAft>
                          <a:spcPts val="0"/>
                        </a:spcAft>
                      </a:pPr>
                      <a:r>
                        <a:rPr lang="he-IL" sz="1100">
                          <a:effectLst/>
                        </a:rPr>
                        <a:t>ממוצע</a:t>
                      </a:r>
                      <a:endParaRPr lang="en-US" sz="1100">
                        <a:effectLst/>
                        <a:latin typeface="Arial" panose="020B0604020202020204" pitchFamily="34" charset="0"/>
                        <a:ea typeface="Arial" panose="020B0604020202020204" pitchFamily="34" charset="0"/>
                      </a:endParaRPr>
                    </a:p>
                  </a:txBody>
                  <a:tcPr marL="63500" marR="63500" marT="63500" marB="63500"/>
                </a:tc>
                <a:tc>
                  <a:txBody>
                    <a:bodyPr/>
                    <a:lstStyle/>
                    <a:p>
                      <a:pPr marL="0" marR="0" algn="r" rtl="1">
                        <a:lnSpc>
                          <a:spcPct val="115000"/>
                        </a:lnSpc>
                        <a:spcBef>
                          <a:spcPts val="0"/>
                        </a:spcBef>
                        <a:spcAft>
                          <a:spcPts val="0"/>
                        </a:spcAft>
                      </a:pPr>
                      <a:r>
                        <a:rPr lang="en-US" sz="1100">
                          <a:effectLst/>
                        </a:rPr>
                        <a:t> </a:t>
                      </a:r>
                      <a:endParaRPr lang="en-US" sz="1100">
                        <a:effectLst/>
                        <a:latin typeface="Arial" panose="020B0604020202020204" pitchFamily="34" charset="0"/>
                        <a:ea typeface="Arial" panose="020B0604020202020204" pitchFamily="34" charset="0"/>
                      </a:endParaRPr>
                    </a:p>
                  </a:txBody>
                  <a:tcPr marL="63500" marR="63500" marT="63500" marB="63500"/>
                </a:tc>
                <a:tc>
                  <a:txBody>
                    <a:bodyPr/>
                    <a:lstStyle/>
                    <a:p>
                      <a:pPr marL="0" marR="0" algn="r" rtl="1">
                        <a:lnSpc>
                          <a:spcPct val="115000"/>
                        </a:lnSpc>
                        <a:spcBef>
                          <a:spcPts val="0"/>
                        </a:spcBef>
                        <a:spcAft>
                          <a:spcPts val="0"/>
                        </a:spcAft>
                      </a:pPr>
                      <a:r>
                        <a:rPr lang="en-US" sz="1100">
                          <a:effectLst/>
                        </a:rPr>
                        <a:t> </a:t>
                      </a:r>
                      <a:endParaRPr lang="en-US" sz="1100">
                        <a:effectLst/>
                        <a:latin typeface="Arial" panose="020B0604020202020204" pitchFamily="34" charset="0"/>
                        <a:ea typeface="Arial" panose="020B0604020202020204" pitchFamily="34" charset="0"/>
                      </a:endParaRPr>
                    </a:p>
                  </a:txBody>
                  <a:tcPr marL="63500" marR="63500" marT="63500" marB="63500"/>
                </a:tc>
                <a:tc>
                  <a:txBody>
                    <a:bodyPr/>
                    <a:lstStyle/>
                    <a:p>
                      <a:pPr marL="0" marR="0" algn="r" rtl="1">
                        <a:lnSpc>
                          <a:spcPct val="115000"/>
                        </a:lnSpc>
                        <a:spcBef>
                          <a:spcPts val="0"/>
                        </a:spcBef>
                        <a:spcAft>
                          <a:spcPts val="0"/>
                        </a:spcAft>
                      </a:pPr>
                      <a:r>
                        <a:rPr lang="en-US" sz="1100">
                          <a:effectLst/>
                        </a:rPr>
                        <a:t> </a:t>
                      </a:r>
                      <a:endParaRPr lang="en-US" sz="1100">
                        <a:effectLst/>
                        <a:latin typeface="Arial" panose="020B0604020202020204" pitchFamily="34" charset="0"/>
                        <a:ea typeface="Arial" panose="020B0604020202020204" pitchFamily="34" charset="0"/>
                      </a:endParaRPr>
                    </a:p>
                  </a:txBody>
                  <a:tcPr marL="63500" marR="63500" marT="63500" marB="63500"/>
                </a:tc>
                <a:tc>
                  <a:txBody>
                    <a:bodyPr/>
                    <a:lstStyle/>
                    <a:p>
                      <a:pPr marL="0" marR="0" algn="r" rtl="1">
                        <a:lnSpc>
                          <a:spcPct val="115000"/>
                        </a:lnSpc>
                        <a:spcBef>
                          <a:spcPts val="0"/>
                        </a:spcBef>
                        <a:spcAft>
                          <a:spcPts val="0"/>
                        </a:spcAft>
                      </a:pPr>
                      <a:r>
                        <a:rPr lang="en-US" sz="1100">
                          <a:effectLst/>
                        </a:rPr>
                        <a:t> </a:t>
                      </a:r>
                      <a:endParaRPr lang="en-US" sz="1100">
                        <a:effectLst/>
                        <a:latin typeface="Arial" panose="020B0604020202020204" pitchFamily="34" charset="0"/>
                        <a:ea typeface="Arial" panose="020B0604020202020204" pitchFamily="34" charset="0"/>
                      </a:endParaRPr>
                    </a:p>
                  </a:txBody>
                  <a:tcPr marL="63500" marR="63500" marT="63500" marB="63500"/>
                </a:tc>
                <a:tc>
                  <a:txBody>
                    <a:bodyPr/>
                    <a:lstStyle/>
                    <a:p>
                      <a:pPr marL="0" marR="0" algn="r" rtl="1">
                        <a:lnSpc>
                          <a:spcPct val="115000"/>
                        </a:lnSpc>
                        <a:spcBef>
                          <a:spcPts val="0"/>
                        </a:spcBef>
                        <a:spcAft>
                          <a:spcPts val="0"/>
                        </a:spcAft>
                      </a:pPr>
                      <a:r>
                        <a:rPr lang="en-US" sz="1100">
                          <a:effectLst/>
                        </a:rPr>
                        <a:t> </a:t>
                      </a:r>
                      <a:endParaRPr lang="en-US" sz="1100">
                        <a:effectLst/>
                        <a:latin typeface="Arial" panose="020B0604020202020204" pitchFamily="34" charset="0"/>
                        <a:ea typeface="Arial" panose="020B0604020202020204" pitchFamily="34" charset="0"/>
                      </a:endParaRPr>
                    </a:p>
                  </a:txBody>
                  <a:tcPr marL="63500" marR="63500" marT="63500" marB="63500"/>
                </a:tc>
                <a:tc>
                  <a:txBody>
                    <a:bodyPr/>
                    <a:lstStyle/>
                    <a:p>
                      <a:pPr marL="0" marR="0" algn="r" rtl="1">
                        <a:lnSpc>
                          <a:spcPct val="115000"/>
                        </a:lnSpc>
                        <a:spcBef>
                          <a:spcPts val="0"/>
                        </a:spcBef>
                        <a:spcAft>
                          <a:spcPts val="0"/>
                        </a:spcAft>
                      </a:pPr>
                      <a:r>
                        <a:rPr lang="en-US" sz="1100">
                          <a:effectLst/>
                        </a:rPr>
                        <a:t> </a:t>
                      </a:r>
                      <a:endParaRPr lang="en-US" sz="1100">
                        <a:effectLst/>
                        <a:latin typeface="Arial" panose="020B0604020202020204" pitchFamily="34" charset="0"/>
                        <a:ea typeface="Arial" panose="020B0604020202020204" pitchFamily="34" charset="0"/>
                      </a:endParaRPr>
                    </a:p>
                  </a:txBody>
                  <a:tcPr marL="63500" marR="63500" marT="63500" marB="63500"/>
                </a:tc>
                <a:tc>
                  <a:txBody>
                    <a:bodyPr/>
                    <a:lstStyle/>
                    <a:p>
                      <a:pPr marL="0" marR="0" algn="r" rtl="1">
                        <a:lnSpc>
                          <a:spcPct val="115000"/>
                        </a:lnSpc>
                        <a:spcBef>
                          <a:spcPts val="0"/>
                        </a:spcBef>
                        <a:spcAft>
                          <a:spcPts val="0"/>
                        </a:spcAft>
                      </a:pPr>
                      <a:r>
                        <a:rPr lang="en-US" sz="1100">
                          <a:effectLst/>
                        </a:rPr>
                        <a:t> </a:t>
                      </a:r>
                      <a:endParaRPr lang="en-US" sz="1100">
                        <a:effectLst/>
                        <a:latin typeface="Arial" panose="020B0604020202020204" pitchFamily="34" charset="0"/>
                        <a:ea typeface="Arial" panose="020B0604020202020204" pitchFamily="34" charset="0"/>
                      </a:endParaRPr>
                    </a:p>
                  </a:txBody>
                  <a:tcPr marL="63500" marR="63500" marT="63500" marB="63500"/>
                </a:tc>
                <a:tc>
                  <a:txBody>
                    <a:bodyPr/>
                    <a:lstStyle/>
                    <a:p>
                      <a:pPr marL="0" marR="0" algn="r" rtl="1">
                        <a:lnSpc>
                          <a:spcPct val="115000"/>
                        </a:lnSpc>
                        <a:spcBef>
                          <a:spcPts val="0"/>
                        </a:spcBef>
                        <a:spcAft>
                          <a:spcPts val="0"/>
                        </a:spcAft>
                      </a:pPr>
                      <a:r>
                        <a:rPr lang="en-US" sz="1100" dirty="0">
                          <a:effectLst/>
                        </a:rPr>
                        <a:t> </a:t>
                      </a:r>
                      <a:endParaRPr lang="en-US" sz="1100" dirty="0">
                        <a:effectLst/>
                        <a:latin typeface="Arial" panose="020B0604020202020204" pitchFamily="34" charset="0"/>
                        <a:ea typeface="Arial" panose="020B0604020202020204" pitchFamily="34" charset="0"/>
                      </a:endParaRPr>
                    </a:p>
                  </a:txBody>
                  <a:tcPr marL="63500" marR="63500" marT="63500" marB="63500"/>
                </a:tc>
              </a:tr>
            </a:tbl>
          </a:graphicData>
        </a:graphic>
      </p:graphicFrame>
    </p:spTree>
    <p:extLst>
      <p:ext uri="{BB962C8B-B14F-4D97-AF65-F5344CB8AC3E}">
        <p14:creationId xmlns:p14="http://schemas.microsoft.com/office/powerpoint/2010/main" val="2883161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112"/>
        <p:cNvGrpSpPr/>
        <p:nvPr/>
      </p:nvGrpSpPr>
      <p:grpSpPr>
        <a:xfrm>
          <a:off x="0" y="0"/>
          <a:ext cx="0" cy="0"/>
          <a:chOff x="0" y="0"/>
          <a:chExt cx="0" cy="0"/>
        </a:xfrm>
      </p:grpSpPr>
      <p:sp>
        <p:nvSpPr>
          <p:cNvPr id="113" name="Google Shape;113;p16"/>
          <p:cNvSpPr txBox="1">
            <a:spLocks noGrp="1"/>
          </p:cNvSpPr>
          <p:nvPr>
            <p:ph type="title"/>
          </p:nvPr>
        </p:nvSpPr>
        <p:spPr>
          <a:xfrm>
            <a:off x="1277527" y="58324"/>
            <a:ext cx="10515600" cy="1154400"/>
          </a:xfrm>
          <a:prstGeom prst="rect">
            <a:avLst/>
          </a:prstGeom>
          <a:noFill/>
          <a:ln>
            <a:noFill/>
          </a:ln>
        </p:spPr>
        <p:txBody>
          <a:bodyPr spcFirstLastPara="1" wrap="square" lIns="91425" tIns="45700" rIns="91425" bIns="45700" anchor="ctr" anchorCtr="0">
            <a:normAutofit/>
          </a:bodyPr>
          <a:lstStyle/>
          <a:p>
            <a:pPr lvl="0" algn="ctr"/>
            <a:r>
              <a:rPr lang="he-IL" sz="3200" b="1" dirty="0" smtClean="0"/>
              <a:t>הנחיות ל</a:t>
            </a:r>
            <a:r>
              <a:rPr lang="x-none" sz="3200" b="1" dirty="0" smtClean="0"/>
              <a:t>ניסו</a:t>
            </a:r>
            <a:r>
              <a:rPr lang="he-IL" sz="3200" b="1" dirty="0" smtClean="0"/>
              <a:t>י- </a:t>
            </a:r>
            <a:r>
              <a:rPr lang="x-none" sz="3200" b="1" dirty="0" smtClean="0"/>
              <a:t>רגישות </a:t>
            </a:r>
            <a:r>
              <a:rPr lang="x-none" sz="3200" b="1" dirty="0"/>
              <a:t>לשתי נקודות </a:t>
            </a:r>
            <a:r>
              <a:rPr lang="x-none" sz="3200" b="1" dirty="0" smtClean="0"/>
              <a:t>מגע</a:t>
            </a:r>
            <a:endParaRPr sz="3200" b="1" dirty="0"/>
          </a:p>
        </p:txBody>
      </p:sp>
      <p:sp>
        <p:nvSpPr>
          <p:cNvPr id="114" name="Google Shape;114;p16"/>
          <p:cNvSpPr txBox="1">
            <a:spLocks noGrp="1"/>
          </p:cNvSpPr>
          <p:nvPr>
            <p:ph type="body" idx="1"/>
          </p:nvPr>
        </p:nvSpPr>
        <p:spPr>
          <a:xfrm>
            <a:off x="113101" y="1212724"/>
            <a:ext cx="11965800" cy="5100000"/>
          </a:xfrm>
          <a:prstGeom prst="rect">
            <a:avLst/>
          </a:prstGeom>
          <a:noFill/>
          <a:ln>
            <a:noFill/>
          </a:ln>
        </p:spPr>
        <p:txBody>
          <a:bodyPr spcFirstLastPara="1" wrap="square" lIns="91425" tIns="45700" rIns="91425" bIns="45700" anchor="t" anchorCtr="0">
            <a:noAutofit/>
          </a:bodyPr>
          <a:lstStyle/>
          <a:p>
            <a:pPr marL="0" lvl="0" indent="0">
              <a:lnSpc>
                <a:spcPct val="115000"/>
              </a:lnSpc>
              <a:spcBef>
                <a:spcPts val="0"/>
              </a:spcBef>
              <a:buNone/>
            </a:pPr>
            <a:r>
              <a:rPr lang="he-IL" sz="1800" dirty="0"/>
              <a:t>את המדידות נבצע ב-4 מיקומים שונים בגוף: קצה האצבע, הלחי, הזרוע והחלק האחורי של הירך. יש לבצע את כל אחת מהמדידות פעמיים (מרחק עולה ויורד עם </a:t>
            </a:r>
            <a:r>
              <a:rPr lang="he-IL" sz="1800" dirty="0" smtClean="0"/>
              <a:t>המחוגה/הקליבר</a:t>
            </a:r>
            <a:r>
              <a:rPr lang="he-IL" sz="1800" dirty="0"/>
              <a:t>) ולהקפיד שהנבדק עם עיניים עצומות (רצוי להשתמש </a:t>
            </a:r>
            <a:r>
              <a:rPr lang="he-IL" sz="1800" dirty="0" smtClean="0"/>
              <a:t>הכיסוי </a:t>
            </a:r>
            <a:r>
              <a:rPr lang="he-IL" sz="1800" dirty="0"/>
              <a:t>עיניים</a:t>
            </a:r>
            <a:r>
              <a:rPr lang="he-IL" sz="1800" dirty="0" smtClean="0"/>
              <a:t>)</a:t>
            </a:r>
          </a:p>
          <a:p>
            <a:pPr marL="0" lvl="0" indent="0">
              <a:lnSpc>
                <a:spcPct val="115000"/>
              </a:lnSpc>
              <a:spcBef>
                <a:spcPts val="0"/>
              </a:spcBef>
              <a:buNone/>
            </a:pPr>
            <a:endParaRPr lang="he-IL" sz="1800" dirty="0">
              <a:solidFill>
                <a:srgbClr val="666666"/>
              </a:solidFill>
              <a:latin typeface="Arial"/>
              <a:ea typeface="Arial"/>
              <a:cs typeface="Arial"/>
              <a:sym typeface="Arial"/>
            </a:endParaRPr>
          </a:p>
          <a:p>
            <a:pPr marL="228600" lvl="0" indent="-147954">
              <a:lnSpc>
                <a:spcPct val="150000"/>
              </a:lnSpc>
              <a:spcBef>
                <a:spcPts val="200"/>
              </a:spcBef>
              <a:buSzPct val="100000"/>
              <a:buFont typeface="Calibri"/>
              <a:buAutoNum type="arabicPeriod"/>
            </a:pPr>
            <a:r>
              <a:rPr lang="he-IL" sz="1800" dirty="0" smtClean="0"/>
              <a:t> לפני </a:t>
            </a:r>
            <a:r>
              <a:rPr lang="he-IL" sz="1800" dirty="0"/>
              <a:t>שנתחיל בניסוי נוודא שאנו יודעים כיצד להשתמש </a:t>
            </a:r>
            <a:r>
              <a:rPr lang="he-IL" sz="1800" dirty="0" smtClean="0"/>
              <a:t>במחוגה/ בקליבר </a:t>
            </a:r>
            <a:r>
              <a:rPr lang="he-IL" sz="1800" dirty="0"/>
              <a:t>וכיצד לפתוח ולסגור אותו. נתאמן בנגיעה בזרוע ובקריאת הערך הנמדד </a:t>
            </a:r>
            <a:r>
              <a:rPr lang="he-IL" sz="1800" dirty="0" smtClean="0"/>
              <a:t>במדויק </a:t>
            </a:r>
            <a:r>
              <a:rPr lang="he-IL" sz="1800" dirty="0"/>
              <a:t>(מ"מ). חשוב מאוד במהלך הניסוי לגעת בשתי נקודות המגע בו-זמנית.</a:t>
            </a:r>
          </a:p>
          <a:p>
            <a:pPr marL="228600" lvl="0" indent="-147954">
              <a:lnSpc>
                <a:spcPct val="150000"/>
              </a:lnSpc>
              <a:spcBef>
                <a:spcPts val="0"/>
              </a:spcBef>
              <a:buSzPct val="100000"/>
              <a:buFont typeface="Calibri"/>
              <a:buAutoNum type="arabicPeriod"/>
            </a:pPr>
            <a:r>
              <a:rPr lang="he-IL" sz="1800" dirty="0" smtClean="0"/>
              <a:t> נבקש </a:t>
            </a:r>
            <a:r>
              <a:rPr lang="he-IL" sz="1800" dirty="0"/>
              <a:t>מבן הזוג שלך ללבוש את כיסוי העיניים  ולשבת על כיסא ולהניח את הזרוע </a:t>
            </a:r>
            <a:r>
              <a:rPr lang="he-IL" sz="1800" dirty="0" smtClean="0"/>
              <a:t>על </a:t>
            </a:r>
            <a:r>
              <a:rPr lang="he-IL" sz="1800" dirty="0"/>
              <a:t>השולחן שלפניהם כשכף היד כלפי מעלה. </a:t>
            </a:r>
          </a:p>
        </p:txBody>
      </p:sp>
      <p:pic>
        <p:nvPicPr>
          <p:cNvPr id="5" name="תמונה 4" descr="C:\Users\sharonm\AppData\Local\Temp\Temp1_גרפיקה-20220606T123451Z-001.zip\גרפיקה\כללי3-שרטוט.png"/>
          <p:cNvPicPr/>
          <p:nvPr/>
        </p:nvPicPr>
        <p:blipFill>
          <a:blip r:embed="rId3">
            <a:extLst>
              <a:ext uri="{28A0092B-C50C-407E-A947-70E740481C1C}">
                <a14:useLocalDpi xmlns:a14="http://schemas.microsoft.com/office/drawing/2010/main" val="0"/>
              </a:ext>
            </a:extLst>
          </a:blip>
          <a:srcRect/>
          <a:stretch>
            <a:fillRect/>
          </a:stretch>
        </p:blipFill>
        <p:spPr bwMode="auto">
          <a:xfrm>
            <a:off x="2845558" y="3587263"/>
            <a:ext cx="6313517" cy="3230545"/>
          </a:xfrm>
          <a:prstGeom prst="rect">
            <a:avLst/>
          </a:prstGeom>
          <a:noFill/>
          <a:ln>
            <a:solidFill>
              <a:srgbClr val="ED008C"/>
            </a:solid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112"/>
        <p:cNvGrpSpPr/>
        <p:nvPr/>
      </p:nvGrpSpPr>
      <p:grpSpPr>
        <a:xfrm>
          <a:off x="0" y="0"/>
          <a:ext cx="0" cy="0"/>
          <a:chOff x="0" y="0"/>
          <a:chExt cx="0" cy="0"/>
        </a:xfrm>
      </p:grpSpPr>
      <p:sp>
        <p:nvSpPr>
          <p:cNvPr id="113" name="Google Shape;113;p16"/>
          <p:cNvSpPr txBox="1">
            <a:spLocks noGrp="1"/>
          </p:cNvSpPr>
          <p:nvPr>
            <p:ph type="title"/>
          </p:nvPr>
        </p:nvSpPr>
        <p:spPr>
          <a:xfrm>
            <a:off x="1277527" y="58324"/>
            <a:ext cx="10515600" cy="1154400"/>
          </a:xfrm>
          <a:prstGeom prst="rect">
            <a:avLst/>
          </a:prstGeom>
          <a:noFill/>
          <a:ln>
            <a:noFill/>
          </a:ln>
        </p:spPr>
        <p:txBody>
          <a:bodyPr spcFirstLastPara="1" wrap="square" lIns="91425" tIns="45700" rIns="91425" bIns="45700" anchor="ctr" anchorCtr="0">
            <a:normAutofit/>
          </a:bodyPr>
          <a:lstStyle/>
          <a:p>
            <a:pPr lvl="0" algn="ctr"/>
            <a:r>
              <a:rPr lang="he-IL" sz="3200" b="1" dirty="0" smtClean="0"/>
              <a:t>הנחיות </a:t>
            </a:r>
            <a:r>
              <a:rPr lang="x-none" sz="3200" b="1" dirty="0" smtClean="0"/>
              <a:t>ניסו</a:t>
            </a:r>
            <a:r>
              <a:rPr lang="he-IL" sz="3200" b="1" dirty="0" smtClean="0"/>
              <a:t>י- </a:t>
            </a:r>
            <a:r>
              <a:rPr lang="x-none" sz="3200" b="1" dirty="0" smtClean="0"/>
              <a:t>רגישות </a:t>
            </a:r>
            <a:r>
              <a:rPr lang="x-none" sz="3200" b="1" dirty="0"/>
              <a:t>לשתי נקודות </a:t>
            </a:r>
            <a:r>
              <a:rPr lang="x-none" sz="3200" b="1" dirty="0" smtClean="0"/>
              <a:t>מגע</a:t>
            </a:r>
            <a:endParaRPr sz="3200" b="1" dirty="0"/>
          </a:p>
        </p:txBody>
      </p:sp>
      <p:sp>
        <p:nvSpPr>
          <p:cNvPr id="114" name="Google Shape;114;p16"/>
          <p:cNvSpPr txBox="1">
            <a:spLocks noGrp="1"/>
          </p:cNvSpPr>
          <p:nvPr>
            <p:ph type="body" idx="1"/>
          </p:nvPr>
        </p:nvSpPr>
        <p:spPr>
          <a:xfrm>
            <a:off x="113101" y="1401455"/>
            <a:ext cx="11965800" cy="5100000"/>
          </a:xfrm>
          <a:prstGeom prst="rect">
            <a:avLst/>
          </a:prstGeom>
          <a:noFill/>
          <a:ln>
            <a:noFill/>
          </a:ln>
        </p:spPr>
        <p:txBody>
          <a:bodyPr spcFirstLastPara="1" wrap="square" lIns="91425" tIns="45700" rIns="91425" bIns="45700" anchor="t" anchorCtr="0">
            <a:noAutofit/>
          </a:bodyPr>
          <a:lstStyle/>
          <a:p>
            <a:pPr marL="423546" indent="-342900">
              <a:lnSpc>
                <a:spcPct val="150000"/>
              </a:lnSpc>
              <a:spcBef>
                <a:spcPts val="0"/>
              </a:spcBef>
              <a:buSzPct val="100000"/>
              <a:buFont typeface="+mj-lt"/>
              <a:buAutoNum type="arabicPeriod" startAt="3"/>
            </a:pPr>
            <a:r>
              <a:rPr lang="he-IL" sz="1800" dirty="0"/>
              <a:t> נסגור את המחוגה/קליבר ל 0 מ"מ וניגע בקצה האצבע. נשאל את הנבדקים אם הם חשים נקודה אחת או שתיים. הם צריכים לומר נקודה אחת, שכן המדידה היא 0 מ"מ. נסיר את המחוגה ונגדיל את המרחק ב -2 מ"מ. ניגע שוב בקצה האצבע ונשאל מה הם מרגישים. אם הם עדיין חשים רק נקודה אחת, נגדיל ב -2 מ"מ נוספים וכך הלאה.</a:t>
            </a:r>
            <a:endParaRPr lang="he-IL" sz="1800" b="1" dirty="0"/>
          </a:p>
          <a:p>
            <a:pPr marL="423546" lvl="0" indent="-342900">
              <a:lnSpc>
                <a:spcPct val="150000"/>
              </a:lnSpc>
              <a:spcBef>
                <a:spcPts val="0"/>
              </a:spcBef>
              <a:buSzPct val="100000"/>
              <a:buFont typeface="+mj-lt"/>
              <a:buAutoNum type="arabicPeriod" startAt="3"/>
            </a:pPr>
            <a:r>
              <a:rPr lang="he-IL" sz="1800" dirty="0" smtClean="0"/>
              <a:t>נסגור </a:t>
            </a:r>
            <a:r>
              <a:rPr lang="he-IL" sz="1800" dirty="0"/>
              <a:t>את </a:t>
            </a:r>
            <a:r>
              <a:rPr lang="he-IL" sz="1800" dirty="0" smtClean="0"/>
              <a:t>המחוגה/קליבר </a:t>
            </a:r>
            <a:r>
              <a:rPr lang="he-IL" sz="1800" dirty="0"/>
              <a:t>ל 0 מ"מ וניגע בקצה האצבע. נשאל את הנבדקים אם הם חשים נקודה אחת או שתיים. הם צריכים לומר נקודה אחת, שכן המדידה היא 0 מ"מ. נסיר את המחוגה ונגדיל את המרחק ב -2 מ"מ. ניגע שוב בקצה האצבע ונשאל מה הם מרגישים. אם הם עדיין חשים רק נקודה אחת, נגדיל ב -2 מ"מ נוספים וכך </a:t>
            </a:r>
            <a:r>
              <a:rPr lang="he-IL" sz="1800" dirty="0" smtClean="0"/>
              <a:t>הלאה.</a:t>
            </a:r>
          </a:p>
          <a:p>
            <a:pPr marL="423546" lvl="0" indent="-342900">
              <a:lnSpc>
                <a:spcPct val="150000"/>
              </a:lnSpc>
              <a:spcBef>
                <a:spcPts val="0"/>
              </a:spcBef>
              <a:buSzPct val="100000"/>
              <a:buFont typeface="+mj-lt"/>
              <a:buAutoNum type="arabicPeriod" startAt="3"/>
            </a:pPr>
            <a:r>
              <a:rPr lang="he-IL" sz="1800" dirty="0" smtClean="0"/>
              <a:t>נמשיך </a:t>
            </a:r>
            <a:r>
              <a:rPr lang="he-IL" sz="1800" dirty="0"/>
              <a:t>בתהליך זה עד שבן הזוג ירגיש שתי נקודות. נרשום את מדידת המרחק (במ"מ</a:t>
            </a:r>
            <a:r>
              <a:rPr lang="he-IL" sz="1800" dirty="0" smtClean="0"/>
              <a:t>) בתרשים </a:t>
            </a:r>
            <a:r>
              <a:rPr lang="he-IL" sz="1800" dirty="0"/>
              <a:t>למטה</a:t>
            </a:r>
            <a:r>
              <a:rPr lang="he-IL" sz="1800" dirty="0" smtClean="0"/>
              <a:t>.</a:t>
            </a:r>
          </a:p>
          <a:p>
            <a:pPr marL="423546" lvl="0" indent="-342900">
              <a:lnSpc>
                <a:spcPct val="150000"/>
              </a:lnSpc>
              <a:spcBef>
                <a:spcPts val="0"/>
              </a:spcBef>
              <a:buSzPct val="100000"/>
              <a:buFont typeface="+mj-lt"/>
              <a:buAutoNum type="arabicPeriod" startAt="3"/>
            </a:pPr>
            <a:r>
              <a:rPr lang="he-IL" sz="1800" dirty="0" smtClean="0"/>
              <a:t>נחזור </a:t>
            </a:r>
            <a:r>
              <a:rPr lang="he-IL" sz="1800" dirty="0"/>
              <a:t>על בדיקה זו שוב בחלק העליון של הזרוע, לחי אחת ובחלק האחורי של הירך</a:t>
            </a:r>
            <a:r>
              <a:rPr lang="he-IL" sz="1800" dirty="0" smtClean="0"/>
              <a:t>.  </a:t>
            </a:r>
            <a:r>
              <a:rPr lang="he-IL" sz="1800" dirty="0"/>
              <a:t>עבור הירך על הנבדק לשבת על כיסא להניח את הרגל על ​​כיסא נוסף</a:t>
            </a:r>
            <a:r>
              <a:rPr lang="he-IL" sz="1800" dirty="0" smtClean="0"/>
              <a:t>.</a:t>
            </a:r>
          </a:p>
          <a:p>
            <a:pPr marL="423546" lvl="0" indent="-342900">
              <a:lnSpc>
                <a:spcPct val="150000"/>
              </a:lnSpc>
              <a:spcBef>
                <a:spcPts val="0"/>
              </a:spcBef>
              <a:buSzPct val="100000"/>
              <a:buFont typeface="+mj-lt"/>
              <a:buAutoNum type="arabicPeriod" startAt="3"/>
            </a:pPr>
            <a:r>
              <a:rPr lang="he-IL" sz="1800" dirty="0" smtClean="0"/>
              <a:t>נחליף </a:t>
            </a:r>
            <a:r>
              <a:rPr lang="he-IL" sz="1800" dirty="0"/>
              <a:t>עמדות של הנבדק והבודק ונריץ את המבחן שוב</a:t>
            </a:r>
            <a:r>
              <a:rPr lang="he-IL" sz="1800" dirty="0" smtClean="0"/>
              <a:t>.</a:t>
            </a:r>
          </a:p>
          <a:p>
            <a:pPr marL="423546" lvl="0" indent="-342900">
              <a:lnSpc>
                <a:spcPct val="150000"/>
              </a:lnSpc>
              <a:spcBef>
                <a:spcPts val="0"/>
              </a:spcBef>
              <a:buSzPct val="100000"/>
              <a:buFont typeface="+mj-lt"/>
              <a:buAutoNum type="arabicPeriod" startAt="3"/>
            </a:pPr>
            <a:r>
              <a:rPr lang="he-IL" sz="1800" dirty="0" smtClean="0"/>
              <a:t>לאחר </a:t>
            </a:r>
            <a:r>
              <a:rPr lang="he-IL" sz="1800" dirty="0"/>
              <a:t>ששניכם בדקתם זה את זה נחזור על כל הניסוי שוב (שלבים 1 עד 5); עם זאת, </a:t>
            </a:r>
            <a:r>
              <a:rPr lang="he-IL" sz="1800" dirty="0" smtClean="0"/>
              <a:t>הפעם </a:t>
            </a:r>
            <a:r>
              <a:rPr lang="he-IL" sz="1800" dirty="0"/>
              <a:t>במקום להתחיל את </a:t>
            </a:r>
            <a:r>
              <a:rPr lang="he-IL" sz="1800" dirty="0" smtClean="0"/>
              <a:t>הקליבר </a:t>
            </a:r>
            <a:r>
              <a:rPr lang="he-IL" sz="1800" dirty="0"/>
              <a:t>ב -0 מ"מ ולעלות, נתחיל במרחק גדול ונרד </a:t>
            </a:r>
            <a:r>
              <a:rPr lang="he-IL" sz="1800" dirty="0" smtClean="0"/>
              <a:t>במרחק </a:t>
            </a:r>
            <a:r>
              <a:rPr lang="he-IL" sz="1800" dirty="0"/>
              <a:t>עד שבן הזוג שלך יכול להרגיש נקודה אחת בלבד.</a:t>
            </a:r>
            <a:endParaRPr lang="he-IL" sz="1800" b="1" dirty="0"/>
          </a:p>
          <a:p>
            <a:pPr marL="0" lvl="0" indent="0" algn="r" rtl="1">
              <a:lnSpc>
                <a:spcPct val="115000"/>
              </a:lnSpc>
              <a:spcBef>
                <a:spcPts val="0"/>
              </a:spcBef>
              <a:spcAft>
                <a:spcPts val="0"/>
              </a:spcAft>
              <a:buNone/>
            </a:pPr>
            <a:endParaRPr sz="1800" b="1" dirty="0"/>
          </a:p>
        </p:txBody>
      </p:sp>
    </p:spTree>
    <p:extLst>
      <p:ext uri="{BB962C8B-B14F-4D97-AF65-F5344CB8AC3E}">
        <p14:creationId xmlns:p14="http://schemas.microsoft.com/office/powerpoint/2010/main" val="1052934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p:nvPr>
        </p:nvSpPr>
        <p:spPr>
          <a:xfrm>
            <a:off x="2893101" y="58324"/>
            <a:ext cx="8900025" cy="1154400"/>
          </a:xfrm>
          <a:prstGeom prst="rect">
            <a:avLst/>
          </a:prstGeom>
          <a:noFill/>
          <a:ln>
            <a:noFill/>
          </a:ln>
        </p:spPr>
        <p:txBody>
          <a:bodyPr spcFirstLastPara="1" wrap="square" lIns="91425" tIns="45700" rIns="91425" bIns="45700" anchor="ctr" anchorCtr="0">
            <a:normAutofit/>
          </a:bodyPr>
          <a:lstStyle/>
          <a:p>
            <a:pPr lvl="0" algn="ctr"/>
            <a:r>
              <a:rPr lang="he-IL" sz="3600" b="1" dirty="0" err="1" smtClean="0"/>
              <a:t>הומונקולוס</a:t>
            </a:r>
            <a:endParaRPr sz="3600" b="1" dirty="0">
              <a:sym typeface="Calibri"/>
            </a:endParaRPr>
          </a:p>
        </p:txBody>
      </p:sp>
      <p:sp>
        <p:nvSpPr>
          <p:cNvPr id="121" name="Google Shape;121;p17"/>
          <p:cNvSpPr txBox="1">
            <a:spLocks noGrp="1"/>
          </p:cNvSpPr>
          <p:nvPr>
            <p:ph type="body" idx="1"/>
          </p:nvPr>
        </p:nvSpPr>
        <p:spPr>
          <a:xfrm>
            <a:off x="4841823" y="2878111"/>
            <a:ext cx="7020277" cy="3833402"/>
          </a:xfrm>
          <a:prstGeom prst="rect">
            <a:avLst/>
          </a:prstGeom>
          <a:noFill/>
          <a:ln>
            <a:noFill/>
          </a:ln>
        </p:spPr>
        <p:txBody>
          <a:bodyPr spcFirstLastPara="1" wrap="square" lIns="91425" tIns="45700" rIns="91425" bIns="45700" anchor="t" anchorCtr="0">
            <a:noAutofit/>
          </a:bodyPr>
          <a:lstStyle/>
          <a:p>
            <a:pPr marL="40005" marR="0" lvl="0" indent="0" algn="r" rtl="1">
              <a:lnSpc>
                <a:spcPct val="150000"/>
              </a:lnSpc>
              <a:spcBef>
                <a:spcPts val="0"/>
              </a:spcBef>
              <a:spcAft>
                <a:spcPts val="0"/>
              </a:spcAft>
              <a:buSzPct val="100000"/>
              <a:buNone/>
            </a:pPr>
            <a:endParaRPr lang="he-IL" sz="2200" dirty="0"/>
          </a:p>
          <a:p>
            <a:pPr marL="382905" indent="-342900">
              <a:lnSpc>
                <a:spcPct val="150000"/>
              </a:lnSpc>
              <a:spcBef>
                <a:spcPts val="0"/>
              </a:spcBef>
              <a:buSzPct val="100000"/>
            </a:pPr>
            <a:r>
              <a:rPr lang="he-IL" sz="2200" dirty="0" smtClean="0"/>
              <a:t>מה ניתן ללמוד מהתבוננות בתמונה?</a:t>
            </a:r>
          </a:p>
          <a:p>
            <a:pPr marL="382905" indent="-342900">
              <a:lnSpc>
                <a:spcPct val="150000"/>
              </a:lnSpc>
              <a:spcBef>
                <a:spcPts val="0"/>
              </a:spcBef>
              <a:buSzPct val="100000"/>
            </a:pPr>
            <a:r>
              <a:rPr lang="x-none" sz="2200" dirty="0" smtClean="0"/>
              <a:t>לאיזה </a:t>
            </a:r>
            <a:r>
              <a:rPr lang="x-none" sz="2200" dirty="0"/>
              <a:t>חלק מוקצה במוח שטח גדול </a:t>
            </a:r>
            <a:r>
              <a:rPr lang="x-none" sz="2200" dirty="0" smtClean="0"/>
              <a:t>יותר</a:t>
            </a:r>
            <a:r>
              <a:rPr lang="he-IL" sz="2200" dirty="0" smtClean="0"/>
              <a:t>-</a:t>
            </a:r>
            <a:r>
              <a:rPr lang="x-none" sz="2200" dirty="0" smtClean="0"/>
              <a:t> </a:t>
            </a:r>
            <a:r>
              <a:rPr lang="x-none" sz="2200" dirty="0"/>
              <a:t>לכף היד או לזרוע? </a:t>
            </a:r>
            <a:endParaRPr lang="en-US" sz="2200" dirty="0" smtClean="0"/>
          </a:p>
          <a:p>
            <a:pPr marL="382905" indent="-342900">
              <a:lnSpc>
                <a:spcPct val="150000"/>
              </a:lnSpc>
              <a:spcBef>
                <a:spcPts val="0"/>
              </a:spcBef>
              <a:buSzPct val="100000"/>
            </a:pPr>
            <a:r>
              <a:rPr lang="x-none" sz="2200" dirty="0" smtClean="0"/>
              <a:t>מה </a:t>
            </a:r>
            <a:r>
              <a:rPr lang="he-IL" sz="2200" dirty="0" smtClean="0"/>
              <a:t>לדעתכם </a:t>
            </a:r>
            <a:r>
              <a:rPr lang="x-none" sz="2200" dirty="0" smtClean="0"/>
              <a:t>משפיע </a:t>
            </a:r>
            <a:r>
              <a:rPr lang="x-none" sz="2200" dirty="0"/>
              <a:t>על גודל השטח </a:t>
            </a:r>
            <a:r>
              <a:rPr lang="x-none" sz="2200" dirty="0" smtClean="0"/>
              <a:t>הנ"ל</a:t>
            </a:r>
            <a:r>
              <a:rPr lang="he-IL" sz="2200" dirty="0" smtClean="0"/>
              <a:t>?</a:t>
            </a:r>
            <a:endParaRPr lang="en-US" sz="2200" dirty="0" smtClean="0"/>
          </a:p>
          <a:p>
            <a:pPr marL="382905" indent="-342900">
              <a:lnSpc>
                <a:spcPct val="150000"/>
              </a:lnSpc>
              <a:spcBef>
                <a:spcPts val="0"/>
              </a:spcBef>
              <a:buSzPct val="100000"/>
            </a:pPr>
            <a:r>
              <a:rPr lang="he-IL" sz="2200" dirty="0" smtClean="0"/>
              <a:t>מדוע </a:t>
            </a:r>
            <a:r>
              <a:rPr lang="he-IL" sz="2200" dirty="0"/>
              <a:t>קצה האצבע שלכם יכול לזהות מרחקים כה קטנים בין הנקודות ואילו הזרוע והרגליים אינן יכולות? </a:t>
            </a:r>
            <a:endParaRPr lang="he-IL" sz="2200" dirty="0">
              <a:sym typeface="Arial"/>
            </a:endParaRPr>
          </a:p>
          <a:p>
            <a:pPr marL="382905" indent="-342900">
              <a:lnSpc>
                <a:spcPct val="150000"/>
              </a:lnSpc>
              <a:spcBef>
                <a:spcPts val="0"/>
              </a:spcBef>
              <a:buSzPct val="100000"/>
            </a:pPr>
            <a:endParaRPr sz="2200" dirty="0"/>
          </a:p>
        </p:txBody>
      </p:sp>
      <p:pic>
        <p:nvPicPr>
          <p:cNvPr id="2" name="תמונה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409075"/>
            <a:ext cx="5190309" cy="5354123"/>
          </a:xfrm>
          <a:prstGeom prst="rect">
            <a:avLst/>
          </a:prstGeom>
        </p:spPr>
      </p:pic>
      <p:sp>
        <p:nvSpPr>
          <p:cNvPr id="3" name="מלבן 2"/>
          <p:cNvSpPr/>
          <p:nvPr/>
        </p:nvSpPr>
        <p:spPr>
          <a:xfrm>
            <a:off x="4392118" y="1409076"/>
            <a:ext cx="7275110" cy="1143070"/>
          </a:xfrm>
          <a:prstGeom prst="rect">
            <a:avLst/>
          </a:prstGeom>
        </p:spPr>
        <p:txBody>
          <a:bodyPr wrap="square">
            <a:spAutoFit/>
          </a:bodyPr>
          <a:lstStyle/>
          <a:p>
            <a:pPr marL="40005" lvl="0" algn="ctr" rtl="1">
              <a:lnSpc>
                <a:spcPct val="150000"/>
              </a:lnSpc>
              <a:buSzPct val="100000"/>
            </a:pPr>
            <a:r>
              <a:rPr lang="he-IL" sz="2400" b="1" dirty="0" err="1">
                <a:solidFill>
                  <a:srgbClr val="0070C0"/>
                </a:solidFill>
                <a:latin typeface="Calibri" panose="020F0502020204030204" pitchFamily="34" charset="0"/>
                <a:cs typeface="Calibri" panose="020F0502020204030204" pitchFamily="34" charset="0"/>
              </a:rPr>
              <a:t>הומונקולוס</a:t>
            </a:r>
            <a:r>
              <a:rPr lang="he-IL" sz="2400" b="1" dirty="0">
                <a:solidFill>
                  <a:srgbClr val="0070C0"/>
                </a:solidFill>
                <a:latin typeface="Calibri" panose="020F0502020204030204" pitchFamily="34" charset="0"/>
                <a:cs typeface="Calibri" panose="020F0502020204030204" pitchFamily="34" charset="0"/>
              </a:rPr>
              <a:t>- ייצוג שמטרתו להמחיש כיצד איברי הגוף השונים משתקפים בעיבוד המידע העצבי בקליפת המוח</a:t>
            </a:r>
          </a:p>
        </p:txBody>
      </p:sp>
    </p:spTree>
    <p:extLst>
      <p:ext uri="{BB962C8B-B14F-4D97-AF65-F5344CB8AC3E}">
        <p14:creationId xmlns:p14="http://schemas.microsoft.com/office/powerpoint/2010/main" val="2160240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0643" y="914495"/>
            <a:ext cx="6705198" cy="5943505"/>
          </a:xfrm>
          <a:prstGeom prst="rect">
            <a:avLst/>
          </a:prstGeom>
        </p:spPr>
      </p:pic>
      <p:sp>
        <p:nvSpPr>
          <p:cNvPr id="5" name="Google Shape;120;p17"/>
          <p:cNvSpPr txBox="1">
            <a:spLocks noGrp="1"/>
          </p:cNvSpPr>
          <p:nvPr>
            <p:ph type="title"/>
          </p:nvPr>
        </p:nvSpPr>
        <p:spPr>
          <a:xfrm>
            <a:off x="2893101" y="58324"/>
            <a:ext cx="8900025" cy="1154400"/>
          </a:xfrm>
          <a:prstGeom prst="rect">
            <a:avLst/>
          </a:prstGeom>
          <a:noFill/>
          <a:ln>
            <a:noFill/>
          </a:ln>
        </p:spPr>
        <p:txBody>
          <a:bodyPr spcFirstLastPara="1" wrap="square" lIns="91425" tIns="45700" rIns="91425" bIns="45700" anchor="ctr" anchorCtr="0">
            <a:normAutofit/>
          </a:bodyPr>
          <a:lstStyle/>
          <a:p>
            <a:pPr lvl="0" algn="ctr"/>
            <a:r>
              <a:rPr lang="he-IL" sz="3600" b="1" dirty="0" err="1" smtClean="0"/>
              <a:t>הומונקולוס</a:t>
            </a:r>
            <a:endParaRPr sz="3600" b="1" dirty="0">
              <a:sym typeface="Calibri"/>
            </a:endParaRPr>
          </a:p>
        </p:txBody>
      </p:sp>
      <p:sp>
        <p:nvSpPr>
          <p:cNvPr id="6" name="Google Shape;120;p17"/>
          <p:cNvSpPr txBox="1">
            <a:spLocks/>
          </p:cNvSpPr>
          <p:nvPr/>
        </p:nvSpPr>
        <p:spPr>
          <a:xfrm>
            <a:off x="451689" y="2017485"/>
            <a:ext cx="2610983" cy="751057"/>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he-IL" sz="2000" b="1" dirty="0" err="1" smtClean="0"/>
              <a:t>הומונקולוס</a:t>
            </a:r>
            <a:r>
              <a:rPr lang="he-IL" sz="2000" b="1" dirty="0" smtClean="0"/>
              <a:t>= איש קטן</a:t>
            </a:r>
            <a:endParaRPr lang="he-IL" sz="2000" b="1" dirty="0"/>
          </a:p>
        </p:txBody>
      </p:sp>
      <p:pic>
        <p:nvPicPr>
          <p:cNvPr id="8" name="תמונה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81" y="2714170"/>
            <a:ext cx="2703091" cy="3142343"/>
          </a:xfrm>
          <a:prstGeom prst="rect">
            <a:avLst/>
          </a:prstGeom>
        </p:spPr>
      </p:pic>
      <p:sp>
        <p:nvSpPr>
          <p:cNvPr id="9" name="מלבן 8"/>
          <p:cNvSpPr/>
          <p:nvPr/>
        </p:nvSpPr>
        <p:spPr>
          <a:xfrm>
            <a:off x="246743" y="5856513"/>
            <a:ext cx="2931886" cy="830997"/>
          </a:xfrm>
          <a:prstGeom prst="rect">
            <a:avLst/>
          </a:prstGeom>
        </p:spPr>
        <p:txBody>
          <a:bodyPr wrap="square">
            <a:spAutoFit/>
          </a:bodyPr>
          <a:lstStyle/>
          <a:p>
            <a:pPr algn="ctr"/>
            <a:r>
              <a:rPr lang="en-US" sz="1200" dirty="0" err="1"/>
              <a:t>מאת</a:t>
            </a:r>
            <a:r>
              <a:rPr lang="en-US" sz="1200" dirty="0"/>
              <a:t> Mpj29 - </a:t>
            </a:r>
            <a:r>
              <a:rPr lang="en-US" sz="1200" dirty="0" err="1"/>
              <a:t>נוצר</a:t>
            </a:r>
            <a:r>
              <a:rPr lang="en-US" sz="1200" dirty="0"/>
              <a:t> </a:t>
            </a:r>
            <a:r>
              <a:rPr lang="en-US" sz="1200" dirty="0" err="1"/>
              <a:t>על־ידי</a:t>
            </a:r>
            <a:r>
              <a:rPr lang="en-US" sz="1200" dirty="0"/>
              <a:t> </a:t>
            </a:r>
            <a:r>
              <a:rPr lang="en-US" sz="1200" dirty="0" err="1"/>
              <a:t>מעלה</a:t>
            </a:r>
            <a:r>
              <a:rPr lang="en-US" sz="1200" dirty="0"/>
              <a:t> </a:t>
            </a:r>
            <a:r>
              <a:rPr lang="en-US" sz="1200" dirty="0" err="1"/>
              <a:t>היצירה</a:t>
            </a:r>
            <a:r>
              <a:rPr lang="en-US" sz="1200" dirty="0"/>
              <a:t>, CC BY-SA 4.0, </a:t>
            </a:r>
            <a:r>
              <a:rPr lang="en-US" sz="1200" dirty="0">
                <a:hlinkClick r:id="rId4"/>
              </a:rPr>
              <a:t>https://</a:t>
            </a:r>
            <a:r>
              <a:rPr lang="en-US" sz="1200" dirty="0" smtClean="0">
                <a:hlinkClick r:id="rId4"/>
              </a:rPr>
              <a:t>commons.wikimedia.org/w/index.php?curid=54045144</a:t>
            </a:r>
            <a:r>
              <a:rPr lang="he-IL" sz="1200" dirty="0" smtClean="0"/>
              <a:t> </a:t>
            </a:r>
            <a:endParaRPr lang="en-US" sz="1200" dirty="0"/>
          </a:p>
        </p:txBody>
      </p:sp>
    </p:spTree>
    <p:extLst>
      <p:ext uri="{BB962C8B-B14F-4D97-AF65-F5344CB8AC3E}">
        <p14:creationId xmlns:p14="http://schemas.microsoft.com/office/powerpoint/2010/main" val="4028786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body" idx="1"/>
          </p:nvPr>
        </p:nvSpPr>
        <p:spPr>
          <a:xfrm>
            <a:off x="838200" y="1622825"/>
            <a:ext cx="10919100" cy="1948200"/>
          </a:xfrm>
          <a:prstGeom prst="rect">
            <a:avLst/>
          </a:prstGeom>
        </p:spPr>
        <p:txBody>
          <a:bodyPr spcFirstLastPara="1" wrap="square" lIns="91425" tIns="45700" rIns="91425" bIns="45700" anchor="t" anchorCtr="0">
            <a:normAutofit fontScale="32500" lnSpcReduction="20000"/>
          </a:bodyPr>
          <a:lstStyle/>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ctr" rtl="1">
              <a:spcBef>
                <a:spcPts val="1000"/>
              </a:spcBef>
              <a:spcAft>
                <a:spcPts val="0"/>
              </a:spcAft>
              <a:buNone/>
            </a:pPr>
            <a:r>
              <a:rPr lang="x-none" sz="24000" b="1"/>
              <a:t>חלק 2</a:t>
            </a:r>
            <a:endParaRPr sz="24000" b="1"/>
          </a:p>
        </p:txBody>
      </p:sp>
      <p:sp>
        <p:nvSpPr>
          <p:cNvPr id="101" name="Google Shape;101;p14"/>
          <p:cNvSpPr txBox="1">
            <a:spLocks noGrp="1"/>
          </p:cNvSpPr>
          <p:nvPr>
            <p:ph type="body" idx="1"/>
          </p:nvPr>
        </p:nvSpPr>
        <p:spPr>
          <a:xfrm>
            <a:off x="322489" y="3571025"/>
            <a:ext cx="11550900" cy="1195500"/>
          </a:xfrm>
          <a:prstGeom prst="rect">
            <a:avLst/>
          </a:prstGeom>
        </p:spPr>
        <p:txBody>
          <a:bodyPr spcFirstLastPara="1" wrap="square" lIns="91425" tIns="45700" rIns="91425" bIns="45700" anchor="t" anchorCtr="0">
            <a:noAutofit/>
          </a:bodyPr>
          <a:lstStyle/>
          <a:p>
            <a:pPr marL="0" lvl="0" indent="0" algn="ctr" rtl="0">
              <a:buNone/>
            </a:pPr>
            <a:r>
              <a:rPr lang="he-IL" sz="4000" b="1" dirty="0" smtClean="0"/>
              <a:t>מערכת החישה</a:t>
            </a:r>
            <a:endParaRPr lang="he-IL" sz="4000" b="1" dirty="0"/>
          </a:p>
        </p:txBody>
      </p:sp>
    </p:spTree>
    <p:extLst>
      <p:ext uri="{BB962C8B-B14F-4D97-AF65-F5344CB8AC3E}">
        <p14:creationId xmlns:p14="http://schemas.microsoft.com/office/powerpoint/2010/main" val="21557682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2823</TotalTime>
  <Words>1668</Words>
  <Application>Microsoft Office PowerPoint</Application>
  <PresentationFormat>מסך רחב</PresentationFormat>
  <Paragraphs>207</Paragraphs>
  <Slides>21</Slides>
  <Notes>20</Notes>
  <HiddenSlides>2</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21</vt:i4>
      </vt:variant>
    </vt:vector>
  </HeadingPairs>
  <TitlesOfParts>
    <vt:vector size="26" baseType="lpstr">
      <vt:lpstr>Calibri</vt:lpstr>
      <vt:lpstr>Assistant</vt:lpstr>
      <vt:lpstr>Arial</vt:lpstr>
      <vt:lpstr>Wingdings</vt:lpstr>
      <vt:lpstr>Office Theme</vt:lpstr>
      <vt:lpstr>רזולוציה</vt:lpstr>
      <vt:lpstr>מצגת של PowerPoint</vt:lpstr>
      <vt:lpstr>קליבר – מד זחיח</vt:lpstr>
      <vt:lpstr>ניסוי- רגישות לשתי נקודות מגע</vt:lpstr>
      <vt:lpstr>הנחיות לניסוי- רגישות לשתי נקודות מגע</vt:lpstr>
      <vt:lpstr>הנחיות ניסוי- רגישות לשתי נקודות מגע</vt:lpstr>
      <vt:lpstr>הומונקולוס</vt:lpstr>
      <vt:lpstr>הומונקולוס</vt:lpstr>
      <vt:lpstr>מצגת של PowerPoint</vt:lpstr>
      <vt:lpstr>מערכת החישה</vt:lpstr>
      <vt:lpstr>מערכת החישה- דיון</vt:lpstr>
      <vt:lpstr>מערכת החישה- דיון</vt:lpstr>
      <vt:lpstr>מצגת של PowerPoint</vt:lpstr>
      <vt:lpstr>מצלמה הדיגיטלית</vt:lpstr>
      <vt:lpstr>המצלמה הדיגיטלית</vt:lpstr>
      <vt:lpstr>המצלמה הדיגיטלית</vt:lpstr>
      <vt:lpstr>מצגת של PowerPoint</vt:lpstr>
      <vt:lpstr>האנלוגיה- מטרת המערכת</vt:lpstr>
      <vt:lpstr>האנלוגיה- מרכיבי המערכת</vt:lpstr>
      <vt:lpstr>האנלוגיה- הרזולוציה</vt:lpstr>
      <vt:lpstr>מצגת של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רזולוציה</dc:title>
  <dc:creator>Sharon Mishaal</dc:creator>
  <cp:lastModifiedBy>Sharon Mishaal</cp:lastModifiedBy>
  <cp:revision>27</cp:revision>
  <dcterms:modified xsi:type="dcterms:W3CDTF">2022-06-20T14:12:15Z</dcterms:modified>
</cp:coreProperties>
</file>