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83" r:id="rId5"/>
    <p:sldId id="259" r:id="rId6"/>
    <p:sldId id="282" r:id="rId7"/>
    <p:sldId id="260" r:id="rId8"/>
    <p:sldId id="261" r:id="rId9"/>
    <p:sldId id="262" r:id="rId10"/>
    <p:sldId id="263" r:id="rId11"/>
    <p:sldId id="264" r:id="rId12"/>
    <p:sldId id="284" r:id="rId13"/>
    <p:sldId id="265" r:id="rId14"/>
    <p:sldId id="266" r:id="rId15"/>
    <p:sldId id="267" r:id="rId16"/>
    <p:sldId id="268" r:id="rId17"/>
    <p:sldId id="285" r:id="rId18"/>
    <p:sldId id="269" r:id="rId19"/>
    <p:sldId id="270" r:id="rId20"/>
    <p:sldId id="271" r:id="rId21"/>
    <p:sldId id="272" r:id="rId22"/>
    <p:sldId id="273" r:id="rId23"/>
    <p:sldId id="279" r:id="rId24"/>
    <p:sldId id="280" r:id="rId25"/>
    <p:sldId id="281" r:id="rId26"/>
    <p:sldId id="274" r:id="rId27"/>
    <p:sldId id="275" r:id="rId28"/>
    <p:sldId id="276" r:id="rId29"/>
    <p:sldId id="277" r:id="rId30"/>
    <p:sldId id="278" r:id="rId31"/>
  </p:sldIdLst>
  <p:sldSz cx="12192000" cy="6858000"/>
  <p:notesSz cx="6858000" cy="9144000"/>
  <p:embeddedFontLst>
    <p:embeddedFont>
      <p:font typeface="Assistant" panose="020B0604020202020204" charset="-79"/>
      <p:regular r:id="rId33"/>
      <p:bold r:id="rId34"/>
    </p:embeddedFon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DB"/>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86" autoAdjust="0"/>
  </p:normalViewPr>
  <p:slideViewPr>
    <p:cSldViewPr snapToGrid="0">
      <p:cViewPr varScale="1">
        <p:scale>
          <a:sx n="100" d="100"/>
          <a:sy n="100"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6222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RD6XK7JFJBDu0p6bZWfkrY5wNCTVGghRyyhd5Sqhko8/ed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a:t>
            </a:fld>
            <a:endParaRPr/>
          </a:p>
        </p:txBody>
      </p:sp>
    </p:spTree>
    <p:extLst>
      <p:ext uri="{BB962C8B-B14F-4D97-AF65-F5344CB8AC3E}">
        <p14:creationId xmlns:p14="http://schemas.microsoft.com/office/powerpoint/2010/main" val="3026289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36443db4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קישור לסרטון המדגים את הניסוי- </a:t>
            </a:r>
            <a:r>
              <a:rPr lang="en-US" dirty="0" smtClean="0"/>
              <a:t>https://www.youtube.com/watch?v=5fI-El2kipE</a:t>
            </a:r>
            <a:r>
              <a:rPr lang="he-IL" dirty="0" smtClean="0"/>
              <a:t> </a:t>
            </a:r>
            <a:endParaRPr dirty="0"/>
          </a:p>
        </p:txBody>
      </p:sp>
      <p:sp>
        <p:nvSpPr>
          <p:cNvPr id="142" name="Google Shape;142;g1036443db4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733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36443db48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למורה</a:t>
            </a:r>
            <a:endParaRPr/>
          </a:p>
        </p:txBody>
      </p:sp>
      <p:sp>
        <p:nvSpPr>
          <p:cNvPr id="150" name="Google Shape;150;g1036443db4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19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36443db48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למורה</a:t>
            </a:r>
            <a:endParaRPr/>
          </a:p>
        </p:txBody>
      </p:sp>
      <p:sp>
        <p:nvSpPr>
          <p:cNvPr id="150" name="Google Shape;150;g1036443db48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97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45946dc3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45946dc35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he-IL" sz="1200" b="1" dirty="0" smtClean="0">
                <a:latin typeface="Assistant"/>
                <a:ea typeface="Assistant"/>
                <a:cs typeface="Assistant"/>
                <a:sym typeface="Assistant"/>
              </a:rPr>
              <a:t>לימוד עצמי מקוון - הכרות עם מדחום הכספית (15 דקות)</a:t>
            </a:r>
            <a:endParaRPr lang="he-IL" sz="1200" b="1" dirty="0" smtClean="0"/>
          </a:p>
          <a:p>
            <a:pPr marL="0" lvl="0" indent="0" algn="l" rtl="0">
              <a:spcBef>
                <a:spcPts val="0"/>
              </a:spcBef>
              <a:spcAft>
                <a:spcPts val="0"/>
              </a:spcAft>
              <a:buNone/>
            </a:pPr>
            <a:endParaRPr dirty="0"/>
          </a:p>
        </p:txBody>
      </p:sp>
      <p:sp>
        <p:nvSpPr>
          <p:cNvPr id="157" name="Google Shape;157;g1045946dc35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13</a:t>
            </a:fld>
            <a:endParaRPr/>
          </a:p>
        </p:txBody>
      </p:sp>
    </p:spTree>
    <p:extLst>
      <p:ext uri="{BB962C8B-B14F-4D97-AF65-F5344CB8AC3E}">
        <p14:creationId xmlns:p14="http://schemas.microsoft.com/office/powerpoint/2010/main" val="315999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36443db48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זכויות יוצרים:</a:t>
            </a:r>
            <a:endParaRPr/>
          </a:p>
          <a:p>
            <a:pPr marL="0" lvl="0" indent="0" algn="r" rtl="1">
              <a:spcBef>
                <a:spcPts val="0"/>
              </a:spcBef>
              <a:spcAft>
                <a:spcPts val="0"/>
              </a:spcAft>
              <a:buNone/>
            </a:pPr>
            <a:r>
              <a:rPr lang="x-none"/>
              <a:t>מדחום Pieter Kuiper, Public domain, via Wikimedia Commons</a:t>
            </a:r>
            <a:endParaRPr/>
          </a:p>
          <a:p>
            <a:pPr marL="0" lvl="0" indent="0" algn="r" rtl="1">
              <a:spcBef>
                <a:spcPts val="0"/>
              </a:spcBef>
              <a:spcAft>
                <a:spcPts val="0"/>
              </a:spcAft>
              <a:buClr>
                <a:schemeClr val="dk1"/>
              </a:buClr>
              <a:buSzPts val="1100"/>
              <a:buFont typeface="Arial"/>
              <a:buNone/>
            </a:pPr>
            <a:r>
              <a:rPr lang="x-none"/>
              <a:t>דניאל גבריאל פרנהייט AnonymousUnknown author, Public domain, via Wikimedia Commons</a:t>
            </a:r>
            <a:endParaRPr/>
          </a:p>
          <a:p>
            <a:pPr marL="0" lvl="0" indent="0" algn="r" rtl="1">
              <a:spcBef>
                <a:spcPts val="0"/>
              </a:spcBef>
              <a:spcAft>
                <a:spcPts val="0"/>
              </a:spcAft>
              <a:buNone/>
            </a:pPr>
            <a:endParaRPr/>
          </a:p>
        </p:txBody>
      </p:sp>
      <p:sp>
        <p:nvSpPr>
          <p:cNvPr id="163" name="Google Shape;163;g1036443db4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457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36443db48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smtClean="0"/>
              <a:t>ניתן לצפות בכיתה באופן מרוכז בסרטון ואז לקיים דיון או שניתן לתת לתלמידים לעבוד באופן עצמאי.</a:t>
            </a:r>
          </a:p>
          <a:p>
            <a:pPr marL="0" lvl="0" indent="0" algn="r" rtl="1">
              <a:spcBef>
                <a:spcPts val="0"/>
              </a:spcBef>
              <a:spcAft>
                <a:spcPts val="0"/>
              </a:spcAft>
              <a:buNone/>
            </a:pPr>
            <a:r>
              <a:rPr lang="en-US" dirty="0" smtClean="0"/>
              <a:t>http://www.youtube.com/watch?v=gBjfKgJG6Bg</a:t>
            </a:r>
            <a:r>
              <a:rPr lang="he-IL" dirty="0" smtClean="0"/>
              <a:t> </a:t>
            </a:r>
          </a:p>
          <a:p>
            <a:pPr marL="0" lvl="0" indent="0" algn="r" rtl="1">
              <a:spcBef>
                <a:spcPts val="0"/>
              </a:spcBef>
              <a:spcAft>
                <a:spcPts val="0"/>
              </a:spcAft>
              <a:buNone/>
            </a:pPr>
            <a:endParaRPr dirty="0"/>
          </a:p>
        </p:txBody>
      </p:sp>
      <p:sp>
        <p:nvSpPr>
          <p:cNvPr id="171" name="Google Shape;171;g1036443db48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630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36443db48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1036443db48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20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36443db48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1036443db48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45946dc35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045946dc35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1045946dc35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18</a:t>
            </a:fld>
            <a:endParaRPr/>
          </a:p>
        </p:txBody>
      </p:sp>
    </p:spTree>
    <p:extLst>
      <p:ext uri="{BB962C8B-B14F-4D97-AF65-F5344CB8AC3E}">
        <p14:creationId xmlns:p14="http://schemas.microsoft.com/office/powerpoint/2010/main" val="413998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04bbb6426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זכויות יוצרים:</a:t>
            </a:r>
            <a:endParaRPr/>
          </a:p>
          <a:p>
            <a:pPr marL="0" lvl="0" indent="0" algn="r" rtl="1">
              <a:spcBef>
                <a:spcPts val="0"/>
              </a:spcBef>
              <a:spcAft>
                <a:spcPts val="0"/>
              </a:spcAft>
              <a:buNone/>
            </a:pPr>
            <a:r>
              <a:rPr lang="x-none"/>
              <a:t>מדחום Couch-scratching-cats, CC BY 2.5 &lt;https://creativecommons.org/licenses/by/2.5&gt;, via Wikimedia Commons</a:t>
            </a:r>
            <a:endParaRPr/>
          </a:p>
        </p:txBody>
      </p:sp>
      <p:sp>
        <p:nvSpPr>
          <p:cNvPr id="193" name="Google Shape;193;g104bbb64261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00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45946dc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045946dc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15000"/>
              </a:lnSpc>
              <a:spcBef>
                <a:spcPts val="0"/>
              </a:spcBef>
              <a:spcAft>
                <a:spcPts val="0"/>
              </a:spcAft>
              <a:buClr>
                <a:schemeClr val="dk1"/>
              </a:buClr>
              <a:buSzPts val="1100"/>
              <a:buFont typeface="Arial"/>
              <a:buNone/>
            </a:pPr>
            <a:r>
              <a:rPr lang="he-IL" sz="1200" b="1" dirty="0" smtClean="0">
                <a:latin typeface="Assistant"/>
                <a:ea typeface="Assistant"/>
                <a:cs typeface="Assistant"/>
                <a:sym typeface="Assistant"/>
              </a:rPr>
              <a:t>הדגמה  </a:t>
            </a:r>
            <a:r>
              <a:rPr lang="he-IL" sz="1200" b="1" dirty="0" err="1" smtClean="0">
                <a:latin typeface="Assistant"/>
                <a:ea typeface="Assistant"/>
                <a:cs typeface="Assistant"/>
                <a:sym typeface="Assistant"/>
              </a:rPr>
              <a:t>בכיתה+דיון</a:t>
            </a:r>
            <a:r>
              <a:rPr lang="he-IL" sz="1200" b="1" dirty="0" smtClean="0">
                <a:latin typeface="Assistant"/>
                <a:ea typeface="Assistant"/>
                <a:cs typeface="Assistant"/>
                <a:sym typeface="Assistant"/>
              </a:rPr>
              <a:t>- אויר מתרחב ומתכווץ בטמפרטורה משתנה (15 דקות)</a:t>
            </a:r>
            <a:endParaRPr lang="he-IL" sz="1200" b="1" dirty="0" smtClean="0"/>
          </a:p>
          <a:p>
            <a:pPr marL="0" lvl="0" indent="0" algn="l" rtl="0">
              <a:spcBef>
                <a:spcPts val="0"/>
              </a:spcBef>
              <a:spcAft>
                <a:spcPts val="0"/>
              </a:spcAft>
              <a:buNone/>
            </a:pPr>
            <a:endParaRPr dirty="0"/>
          </a:p>
        </p:txBody>
      </p:sp>
      <p:sp>
        <p:nvSpPr>
          <p:cNvPr id="98" name="Google Shape;98;g1045946dc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x-none"/>
              <a:t>2</a:t>
            </a:fld>
            <a:endParaRPr/>
          </a:p>
        </p:txBody>
      </p:sp>
    </p:spTree>
    <p:extLst>
      <p:ext uri="{BB962C8B-B14F-4D97-AF65-F5344CB8AC3E}">
        <p14:creationId xmlns:p14="http://schemas.microsoft.com/office/powerpoint/2010/main" val="1244842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45946dc35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1045946dc35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496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36d40a545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http://www.youtube.com/watch?v=jJeiYaSFCf0</a:t>
            </a:r>
            <a:endParaRPr dirty="0"/>
          </a:p>
        </p:txBody>
      </p:sp>
      <p:sp>
        <p:nvSpPr>
          <p:cNvPr id="210" name="Google Shape;210;g1036d40a545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96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03b07a548c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a:t>זכויות יוצרים:</a:t>
            </a:r>
            <a:endParaRPr/>
          </a:p>
          <a:p>
            <a:pPr marL="0" lvl="0" indent="0" algn="r" rtl="1">
              <a:spcBef>
                <a:spcPts val="0"/>
              </a:spcBef>
              <a:spcAft>
                <a:spcPts val="0"/>
              </a:spcAft>
              <a:buNone/>
            </a:pPr>
            <a:r>
              <a:rPr lang="x-none"/>
              <a:t>זיגזג: CrazyD, CC BY-SA 3.0 &lt;http://creativecommons.org/licenses/by-sa/3.0/&gt;, via Wikimedia Commons</a:t>
            </a:r>
            <a:endParaRPr/>
          </a:p>
          <a:p>
            <a:pPr marL="0" lvl="0" indent="0" algn="r" rtl="1">
              <a:spcBef>
                <a:spcPts val="0"/>
              </a:spcBef>
              <a:spcAft>
                <a:spcPts val="0"/>
              </a:spcAft>
              <a:buNone/>
            </a:pPr>
            <a:r>
              <a:rPr lang="x-none"/>
              <a:t>צינור: Jacek Halicki, CC BY-SA 4.0 &lt;https://creativecommons.org/licenses/by-sa/4.0&gt;, via Wikimedia Commons</a:t>
            </a:r>
            <a:endParaRPr/>
          </a:p>
          <a:p>
            <a:pPr marL="0" lvl="0" indent="0" algn="r" rtl="1">
              <a:spcBef>
                <a:spcPts val="0"/>
              </a:spcBef>
              <a:spcAft>
                <a:spcPts val="0"/>
              </a:spcAft>
              <a:buNone/>
            </a:pPr>
            <a:r>
              <a:rPr lang="x-none"/>
              <a:t>בטון: ChicagoConcreteChicagoland Concrete, Inc., http://www.chicagolandconcrete.com, CC BY-SA 3.0 &lt;https://creativecommons.org/licenses/by-sa/3.0&gt;, via </a:t>
            </a:r>
            <a:endParaRPr/>
          </a:p>
          <a:p>
            <a:pPr marL="0" lvl="0" indent="0" algn="r" rtl="1">
              <a:spcBef>
                <a:spcPts val="0"/>
              </a:spcBef>
              <a:spcAft>
                <a:spcPts val="0"/>
              </a:spcAft>
              <a:buNone/>
            </a:pPr>
            <a:r>
              <a:rPr lang="x-none"/>
              <a:t>Wikimedia Commons</a:t>
            </a:r>
            <a:endParaRPr/>
          </a:p>
          <a:p>
            <a:pPr marL="0" lvl="0" indent="0" algn="r" rtl="1">
              <a:spcBef>
                <a:spcPts val="0"/>
              </a:spcBef>
              <a:spcAft>
                <a:spcPts val="0"/>
              </a:spcAft>
              <a:buNone/>
            </a:pPr>
            <a:r>
              <a:rPr lang="x-none"/>
              <a:t>מסילה: Rwendland, CC BY-SA 3.0 &lt;https://creativecommons.org/licenses/by-sa/3.0&gt;, via Wikimedia Commons</a:t>
            </a:r>
            <a:endParaRPr/>
          </a:p>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endParaRPr/>
          </a:p>
          <a:p>
            <a:pPr marL="0" lvl="0" indent="0" algn="r" rtl="1">
              <a:spcBef>
                <a:spcPts val="0"/>
              </a:spcBef>
              <a:spcAft>
                <a:spcPts val="0"/>
              </a:spcAft>
              <a:buNone/>
            </a:pPr>
            <a:endParaRPr/>
          </a:p>
        </p:txBody>
      </p:sp>
      <p:sp>
        <p:nvSpPr>
          <p:cNvPr id="219" name="Google Shape;219;g103b07a548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1707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03b07a54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03b07a54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g103b07a54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23</a:t>
            </a:fld>
            <a:endParaRPr/>
          </a:p>
        </p:txBody>
      </p:sp>
    </p:spTree>
    <p:extLst>
      <p:ext uri="{BB962C8B-B14F-4D97-AF65-F5344CB8AC3E}">
        <p14:creationId xmlns:p14="http://schemas.microsoft.com/office/powerpoint/2010/main" val="2493670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3b07a548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https://www.youtube.com/watch?v=xbzSPPjVSSQ</a:t>
            </a:r>
            <a:endParaRPr dirty="0"/>
          </a:p>
        </p:txBody>
      </p:sp>
      <p:sp>
        <p:nvSpPr>
          <p:cNvPr id="275" name="Google Shape;275;g103b07a548c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086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https://www.youtube.com/watch?v=flTpNwbqUdM</a:t>
            </a:r>
            <a:r>
              <a:rPr lang="he-IL" dirty="0" smtClean="0"/>
              <a:t> </a:t>
            </a:r>
            <a:endParaRPr lang="he-IL" dirty="0" smtClean="0"/>
          </a:p>
          <a:p>
            <a:r>
              <a:rPr lang="en-US" dirty="0" smtClean="0"/>
              <a:t>https://moodle-devnew.ort.org.il/isteam310/mod/page/view.php?id=111</a:t>
            </a:r>
            <a:r>
              <a:rPr lang="he-IL" dirty="0" smtClean="0"/>
              <a:t> </a:t>
            </a:r>
            <a:endParaRPr lang="en-US" dirty="0"/>
          </a:p>
        </p:txBody>
      </p:sp>
      <p:sp>
        <p:nvSpPr>
          <p:cNvPr id="4" name="מציין מיקום של מספר שקופית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25</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136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04bbb64261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04bbb64261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g104bbb64261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26</a:t>
            </a:fld>
            <a:endParaRPr/>
          </a:p>
        </p:txBody>
      </p:sp>
    </p:spTree>
    <p:extLst>
      <p:ext uri="{BB962C8B-B14F-4D97-AF65-F5344CB8AC3E}">
        <p14:creationId xmlns:p14="http://schemas.microsoft.com/office/powerpoint/2010/main" val="428788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4bbb64261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104bbb64261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25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2fea9220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02fea9220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864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2fea92202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Clr>
                <a:schemeClr val="dk1"/>
              </a:buClr>
              <a:buSzPts val="1100"/>
              <a:buFont typeface="Arial"/>
              <a:buNone/>
            </a:pPr>
            <a:r>
              <a:rPr lang="x-none"/>
              <a:t>זכויות יוצרים:</a:t>
            </a:r>
            <a:endParaRPr/>
          </a:p>
          <a:p>
            <a:pPr marL="0" lvl="0" indent="0" algn="r" rtl="1">
              <a:spcBef>
                <a:spcPts val="0"/>
              </a:spcBef>
              <a:spcAft>
                <a:spcPts val="0"/>
              </a:spcAft>
              <a:buClr>
                <a:schemeClr val="dk1"/>
              </a:buClr>
              <a:buSzPts val="1100"/>
              <a:buFont typeface="Arial"/>
              <a:buNone/>
            </a:pPr>
            <a:r>
              <a:rPr lang="x-none"/>
              <a:t>מדחום Couch-scratching-cats, CC BY 2.5 &lt;https://creativecommons.org/licenses/by/2.5&gt;, via Wikimedia Commons</a:t>
            </a:r>
            <a:endParaRPr/>
          </a:p>
        </p:txBody>
      </p:sp>
      <p:sp>
        <p:nvSpPr>
          <p:cNvPr id="251" name="Google Shape;251;g102fea92202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694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6443db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sz="1050" dirty="0" smtClean="0"/>
              <a:t/>
            </a:r>
            <a:br>
              <a:rPr lang="he-IL" sz="1050" dirty="0" smtClean="0"/>
            </a:br>
            <a:r>
              <a:rPr lang="he-IL" sz="1200" b="1" dirty="0" smtClean="0">
                <a:latin typeface="Assistant"/>
                <a:ea typeface="Assistant"/>
                <a:cs typeface="Assistant"/>
                <a:sym typeface="Assistant"/>
              </a:rPr>
              <a:t>הדגמה  </a:t>
            </a:r>
            <a:r>
              <a:rPr lang="he-IL" sz="1200" b="1" dirty="0" err="1" smtClean="0">
                <a:latin typeface="Assistant"/>
                <a:ea typeface="Assistant"/>
                <a:cs typeface="Assistant"/>
                <a:sym typeface="Assistant"/>
              </a:rPr>
              <a:t>בכיתה+דיון</a:t>
            </a:r>
            <a:r>
              <a:rPr lang="he-IL" sz="1200" b="1" dirty="0" smtClean="0">
                <a:latin typeface="Assistant"/>
                <a:ea typeface="Assistant"/>
                <a:cs typeface="Assistant"/>
                <a:sym typeface="Assistant"/>
              </a:rPr>
              <a:t>- אויר מתרחב ומתכווץ בטמפרטורה משתנה (15 דקות)</a:t>
            </a:r>
          </a:p>
          <a:p>
            <a:pPr marL="0" lvl="0" indent="0" algn="r" rtl="1">
              <a:spcBef>
                <a:spcPts val="0"/>
              </a:spcBef>
              <a:spcAft>
                <a:spcPts val="0"/>
              </a:spcAft>
              <a:buNone/>
            </a:pPr>
            <a:r>
              <a:rPr lang="he-IL" sz="1200" b="0" dirty="0" smtClean="0">
                <a:latin typeface="Assistant"/>
                <a:cs typeface="Assistant"/>
                <a:sym typeface="Assistant"/>
              </a:rPr>
              <a:t>-</a:t>
            </a:r>
            <a:r>
              <a:rPr lang="he-IL" sz="1200" b="0" baseline="0" dirty="0" smtClean="0">
                <a:latin typeface="Assistant"/>
                <a:cs typeface="Assistant"/>
                <a:sym typeface="Assistant"/>
              </a:rPr>
              <a:t>  </a:t>
            </a:r>
            <a:r>
              <a:rPr lang="he-IL" sz="1200" b="0" dirty="0" smtClean="0">
                <a:latin typeface="Assistant"/>
                <a:cs typeface="Assistant"/>
                <a:sym typeface="Assistant"/>
              </a:rPr>
              <a:t>פעילות באמצעות הדגמה</a:t>
            </a:r>
            <a:r>
              <a:rPr lang="he-IL" sz="1200" b="0" baseline="0" dirty="0" smtClean="0">
                <a:latin typeface="Assistant"/>
                <a:cs typeface="Assistant"/>
                <a:sym typeface="Assistant"/>
              </a:rPr>
              <a:t> כיתתית או התנסות של כל זוג תלמידים על פי ההנחיות המופיעות במצגת. </a:t>
            </a:r>
            <a:r>
              <a:rPr lang="he-IL" sz="1200" dirty="0" smtClean="0"/>
              <a:t>ניתן לתת לכל זוג תלמידים להתנסות עם בקבוק משלהם או להדגים.</a:t>
            </a:r>
            <a:endParaRPr lang="he-IL" sz="1200" b="0" baseline="0" dirty="0" smtClean="0">
              <a:latin typeface="Assistant"/>
              <a:cs typeface="Assistant"/>
              <a:sym typeface="Assistant"/>
            </a:endParaRPr>
          </a:p>
          <a:p>
            <a:pPr marL="0" lvl="0" indent="0" algn="r" rtl="1">
              <a:spcBef>
                <a:spcPts val="0"/>
              </a:spcBef>
              <a:spcAft>
                <a:spcPts val="0"/>
              </a:spcAft>
              <a:buNone/>
            </a:pPr>
            <a:r>
              <a:rPr lang="he-IL" sz="1200" b="0" baseline="0" dirty="0" smtClean="0">
                <a:latin typeface="Assistant"/>
                <a:cs typeface="Assistant"/>
                <a:sym typeface="Assistant"/>
              </a:rPr>
              <a:t>-  סרטון הדגמה- </a:t>
            </a:r>
            <a:r>
              <a:rPr lang="en-US" b="0" dirty="0" smtClean="0"/>
              <a:t>https://www.youtube.com/watch?v=1S7Qd04oL-o</a:t>
            </a:r>
            <a:r>
              <a:rPr lang="he-IL" b="0" baseline="0" dirty="0" smtClean="0"/>
              <a:t> </a:t>
            </a:r>
          </a:p>
          <a:p>
            <a:pPr marL="0" lvl="0" indent="0" algn="r" rtl="1">
              <a:spcBef>
                <a:spcPts val="0"/>
              </a:spcBef>
              <a:spcAft>
                <a:spcPts val="0"/>
              </a:spcAft>
              <a:buNone/>
            </a:pPr>
            <a:r>
              <a:rPr lang="he-IL" b="0" baseline="0" dirty="0" smtClean="0"/>
              <a:t>-  לאחר מכן- דיון כיתתי כאשר </a:t>
            </a:r>
            <a:r>
              <a:rPr lang="he-IL" baseline="0" dirty="0" smtClean="0"/>
              <a:t>התלמידים מנסחים קודם את תשובותיהם ולאחר מכן דיון במליאה להסבר התופעה.</a:t>
            </a:r>
            <a:endParaRPr dirty="0"/>
          </a:p>
        </p:txBody>
      </p:sp>
      <p:sp>
        <p:nvSpPr>
          <p:cNvPr id="104" name="Google Shape;104;g1036443db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28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2fea92202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102fea92202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020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36443db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sz="1050" b="1" dirty="0" smtClean="0">
                <a:latin typeface="Assistant"/>
                <a:ea typeface="Assistant"/>
                <a:cs typeface="Assistant"/>
                <a:sym typeface="Assistant"/>
              </a:rPr>
              <a:t>הדגמה  </a:t>
            </a:r>
            <a:r>
              <a:rPr lang="he-IL" sz="1050" b="1" dirty="0" err="1" smtClean="0">
                <a:latin typeface="Assistant"/>
                <a:ea typeface="Assistant"/>
                <a:cs typeface="Assistant"/>
                <a:sym typeface="Assistant"/>
              </a:rPr>
              <a:t>בכיתה+דיון</a:t>
            </a:r>
            <a:r>
              <a:rPr lang="he-IL" sz="1050" b="1" dirty="0" smtClean="0">
                <a:latin typeface="Assistant"/>
                <a:ea typeface="Assistant"/>
                <a:cs typeface="Assistant"/>
                <a:sym typeface="Assistant"/>
              </a:rPr>
              <a:t>- אויר מתרחב ומתכווץ בטמפרטורה משתנה (15 דקות)</a:t>
            </a:r>
          </a:p>
          <a:p>
            <a:pPr marL="0" lvl="0" indent="0" algn="r" rtl="1">
              <a:spcBef>
                <a:spcPts val="0"/>
              </a:spcBef>
              <a:spcAft>
                <a:spcPts val="0"/>
              </a:spcAft>
              <a:buNone/>
            </a:pPr>
            <a:r>
              <a:rPr lang="he-IL" sz="1050" b="0" dirty="0" smtClean="0">
                <a:latin typeface="Assistant"/>
                <a:cs typeface="Assistant"/>
                <a:sym typeface="Assistant"/>
              </a:rPr>
              <a:t>-</a:t>
            </a:r>
            <a:r>
              <a:rPr lang="he-IL" sz="1050" b="0" baseline="0" dirty="0" smtClean="0">
                <a:latin typeface="Assistant"/>
                <a:cs typeface="Assistant"/>
                <a:sym typeface="Assistant"/>
              </a:rPr>
              <a:t>  </a:t>
            </a:r>
            <a:r>
              <a:rPr lang="he-IL" sz="1050" b="0" dirty="0" smtClean="0">
                <a:latin typeface="Assistant"/>
                <a:cs typeface="Assistant"/>
                <a:sym typeface="Assistant"/>
              </a:rPr>
              <a:t>פעילות באמצעות הדגמה</a:t>
            </a:r>
            <a:r>
              <a:rPr lang="he-IL" sz="1050" b="0" baseline="0" dirty="0" smtClean="0">
                <a:latin typeface="Assistant"/>
                <a:cs typeface="Assistant"/>
                <a:sym typeface="Assistant"/>
              </a:rPr>
              <a:t> כיתתית או התנסות של כל זוג תלמידים על פי ההנחיות המופיעות במצגת.</a:t>
            </a:r>
          </a:p>
          <a:p>
            <a:pPr marL="0" lvl="0" indent="0" algn="r" rtl="1">
              <a:spcBef>
                <a:spcPts val="0"/>
              </a:spcBef>
              <a:spcAft>
                <a:spcPts val="0"/>
              </a:spcAft>
              <a:buNone/>
            </a:pPr>
            <a:r>
              <a:rPr lang="he-IL" sz="1050" b="0" baseline="0" dirty="0" smtClean="0">
                <a:latin typeface="Assistant"/>
                <a:cs typeface="Assistant"/>
                <a:sym typeface="Assistant"/>
              </a:rPr>
              <a:t>-  סרטון הדגמה- </a:t>
            </a:r>
            <a:r>
              <a:rPr lang="en-US" sz="1050" b="0" dirty="0" smtClean="0"/>
              <a:t>https://www.youtube.com/watch?v=1S7Qd04oL-o</a:t>
            </a:r>
            <a:r>
              <a:rPr lang="en-US" sz="1050" b="0" baseline="0" dirty="0" smtClean="0"/>
              <a:t> </a:t>
            </a:r>
          </a:p>
          <a:p>
            <a:pPr marL="0" lvl="0" indent="0" algn="r" rtl="1">
              <a:spcBef>
                <a:spcPts val="0"/>
              </a:spcBef>
              <a:spcAft>
                <a:spcPts val="0"/>
              </a:spcAft>
              <a:buNone/>
            </a:pPr>
            <a:r>
              <a:rPr lang="en-US" sz="1050" b="0" baseline="0" dirty="0" smtClean="0"/>
              <a:t>-  </a:t>
            </a:r>
            <a:r>
              <a:rPr lang="he-IL" sz="1050" b="0" baseline="0" dirty="0" smtClean="0"/>
              <a:t>לאחר מכן- דיון כיתתי כאשר </a:t>
            </a:r>
            <a:r>
              <a:rPr lang="he-IL" sz="1050" baseline="0" dirty="0" smtClean="0"/>
              <a:t>התלמידים מנסחים קודם את תשובותיהם ולאחר מכן דיון במליאה להסבר התופעה.</a:t>
            </a:r>
            <a:endParaRPr lang="he-IL" sz="1050" dirty="0"/>
          </a:p>
        </p:txBody>
      </p:sp>
      <p:sp>
        <p:nvSpPr>
          <p:cNvPr id="104" name="Google Shape;104;g1036443db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24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en-US" dirty="0" smtClean="0"/>
              <a:t>https://www.youtube.com/watch?v=-zfV0tQl9MI</a:t>
            </a:r>
            <a:endParaRPr dirty="0"/>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4401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en-US" dirty="0" smtClean="0"/>
              <a:t>https://www.youtube.com/watch?v=-zfV0tQl9MI</a:t>
            </a:r>
            <a:endParaRPr dirty="0"/>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92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45946dc3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45946dc3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he-IL" sz="1200" b="1" dirty="0" smtClean="0">
                <a:latin typeface="Assistant"/>
                <a:ea typeface="Assistant"/>
                <a:cs typeface="Assistant"/>
                <a:sym typeface="Assistant"/>
              </a:rPr>
              <a:t>התנסות מעשית בכיתה -האם גם  מוצקים מתרחבים ומתכווצים? (35 דקות)</a:t>
            </a:r>
            <a:endParaRPr lang="he-IL" sz="1200" b="1" dirty="0" smtClean="0"/>
          </a:p>
          <a:p>
            <a:pPr marL="0" lvl="0" indent="0" algn="r" rtl="0">
              <a:spcBef>
                <a:spcPts val="0"/>
              </a:spcBef>
              <a:spcAft>
                <a:spcPts val="0"/>
              </a:spcAft>
              <a:buNone/>
            </a:pPr>
            <a:endParaRPr dirty="0"/>
          </a:p>
        </p:txBody>
      </p:sp>
      <p:sp>
        <p:nvSpPr>
          <p:cNvPr id="120" name="Google Shape;120;g1045946dc3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7</a:t>
            </a:fld>
            <a:endParaRPr/>
          </a:p>
        </p:txBody>
      </p:sp>
    </p:spTree>
    <p:extLst>
      <p:ext uri="{BB962C8B-B14F-4D97-AF65-F5344CB8AC3E}">
        <p14:creationId xmlns:p14="http://schemas.microsoft.com/office/powerpoint/2010/main" val="134288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036443db4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x-none" dirty="0"/>
              <a:t>זכויות יוצרים:</a:t>
            </a:r>
            <a:endParaRPr dirty="0"/>
          </a:p>
          <a:p>
            <a:pPr marL="0" lvl="0" indent="0" algn="r" rtl="1">
              <a:spcBef>
                <a:spcPts val="0"/>
              </a:spcBef>
              <a:spcAft>
                <a:spcPts val="0"/>
              </a:spcAft>
              <a:buNone/>
            </a:pPr>
            <a:r>
              <a:rPr lang="x-none" dirty="0"/>
              <a:t>דניאל גבריאל פרנהייט AnonymousUnknown author, Public domain, via Wikimedia Commons</a:t>
            </a:r>
            <a:endParaRPr dirty="0"/>
          </a:p>
          <a:p>
            <a:pPr marL="0" lvl="0" indent="0" algn="r" rtl="1">
              <a:spcBef>
                <a:spcPts val="0"/>
              </a:spcBef>
              <a:spcAft>
                <a:spcPts val="0"/>
              </a:spcAft>
              <a:buNone/>
            </a:pPr>
            <a:endParaRPr dirty="0"/>
          </a:p>
        </p:txBody>
      </p:sp>
      <p:sp>
        <p:nvSpPr>
          <p:cNvPr id="126" name="Google Shape;126;g1036443db4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50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04bbb6426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r" rtl="1">
              <a:lnSpc>
                <a:spcPct val="90000"/>
              </a:lnSpc>
              <a:spcBef>
                <a:spcPts val="0"/>
              </a:spcBef>
              <a:spcAft>
                <a:spcPts val="0"/>
              </a:spcAft>
              <a:buNone/>
            </a:pPr>
            <a:r>
              <a:rPr lang="he-IL" dirty="0" smtClean="0"/>
              <a:t>הניסוי מתבצע בשני שלבים:</a:t>
            </a:r>
          </a:p>
          <a:p>
            <a:pPr marL="0" lvl="0" indent="0" algn="r" rtl="1">
              <a:lnSpc>
                <a:spcPct val="90000"/>
              </a:lnSpc>
              <a:spcBef>
                <a:spcPts val="0"/>
              </a:spcBef>
              <a:spcAft>
                <a:spcPts val="0"/>
              </a:spcAft>
              <a:buNone/>
            </a:pPr>
            <a:r>
              <a:rPr lang="he-IL" b="1" u="sng" dirty="0" smtClean="0"/>
              <a:t>בשלב הראשון- </a:t>
            </a:r>
            <a:r>
              <a:rPr lang="he-IL" dirty="0" smtClean="0"/>
              <a:t>חימום פסי מתכת ללא נייר.</a:t>
            </a:r>
          </a:p>
          <a:p>
            <a:pPr marL="0" marR="0" lvl="0" indent="0" algn="r" defTabSz="914400" rtl="1" eaLnBrk="1" fontAlgn="auto" latinLnBrk="0" hangingPunct="1">
              <a:lnSpc>
                <a:spcPct val="90000"/>
              </a:lnSpc>
              <a:spcBef>
                <a:spcPts val="0"/>
              </a:spcBef>
              <a:spcAft>
                <a:spcPts val="0"/>
              </a:spcAft>
              <a:buClr>
                <a:srgbClr val="000000"/>
              </a:buClr>
              <a:buSzPts val="1400"/>
              <a:buFont typeface="Arial"/>
              <a:buNone/>
              <a:tabLst/>
              <a:defRPr/>
            </a:pPr>
            <a:endParaRPr lang="he-IL" dirty="0" smtClean="0"/>
          </a:p>
          <a:p>
            <a:pPr marL="0" marR="0" lvl="0" indent="0" algn="r" defTabSz="914400" rtl="1" eaLnBrk="1" fontAlgn="auto" latinLnBrk="0" hangingPunct="1">
              <a:lnSpc>
                <a:spcPct val="90000"/>
              </a:lnSpc>
              <a:spcBef>
                <a:spcPts val="0"/>
              </a:spcBef>
              <a:spcAft>
                <a:spcPts val="0"/>
              </a:spcAft>
              <a:buClr>
                <a:srgbClr val="000000"/>
              </a:buClr>
              <a:buSzPts val="1400"/>
              <a:buFont typeface="Arial"/>
              <a:buNone/>
              <a:tabLst/>
              <a:defRPr/>
            </a:pPr>
            <a:r>
              <a:rPr lang="he-IL" dirty="0" smtClean="0"/>
              <a:t>-  </a:t>
            </a:r>
            <a:r>
              <a:rPr lang="he-IL" u="sng" dirty="0" smtClean="0"/>
              <a:t>דיון-</a:t>
            </a:r>
            <a:r>
              <a:rPr lang="he-IL" dirty="0" smtClean="0"/>
              <a:t> מה קרה לפסי המתכת? </a:t>
            </a:r>
            <a:r>
              <a:rPr lang="he-IL" sz="1200" b="1" dirty="0" smtClean="0">
                <a:solidFill>
                  <a:srgbClr val="002060"/>
                </a:solidFill>
              </a:rPr>
              <a:t>במבט ראשון ניתן לחשוב שפסי המתכת אינם מושפעים מהחום כלל.</a:t>
            </a:r>
            <a:br>
              <a:rPr lang="he-IL" sz="1200" b="1" dirty="0" smtClean="0">
                <a:solidFill>
                  <a:srgbClr val="002060"/>
                </a:solidFill>
              </a:rPr>
            </a:br>
            <a:r>
              <a:rPr lang="he-IL" sz="1200" b="1" dirty="0" smtClean="0">
                <a:solidFill>
                  <a:srgbClr val="002060"/>
                </a:solidFill>
              </a:rPr>
              <a:t>ננסה לחשוב יחד על שיטות שיאפשרו לבדוק זאת בצורה יותר </a:t>
            </a:r>
            <a:r>
              <a:rPr lang="he-IL" sz="1200" b="1" dirty="0" err="1" smtClean="0">
                <a:solidFill>
                  <a:srgbClr val="002060"/>
                </a:solidFill>
              </a:rPr>
              <a:t>מדוייקת</a:t>
            </a:r>
            <a:r>
              <a:rPr lang="he-IL" sz="1200" b="1" dirty="0" smtClean="0">
                <a:solidFill>
                  <a:srgbClr val="002060"/>
                </a:solidFill>
              </a:rPr>
              <a:t>…..</a:t>
            </a:r>
            <a:endParaRPr lang="he-IL" sz="1200" b="1" dirty="0" smtClean="0">
              <a:solidFill>
                <a:srgbClr val="002060"/>
              </a:solidFill>
              <a:sym typeface="Calibri"/>
            </a:endParaRPr>
          </a:p>
          <a:p>
            <a:pPr marL="0" lvl="0" indent="0" algn="r" rtl="1">
              <a:lnSpc>
                <a:spcPct val="90000"/>
              </a:lnSpc>
              <a:spcBef>
                <a:spcPts val="0"/>
              </a:spcBef>
              <a:spcAft>
                <a:spcPts val="0"/>
              </a:spcAft>
              <a:buNone/>
            </a:pPr>
            <a:r>
              <a:rPr lang="he-IL" dirty="0" smtClean="0"/>
              <a:t>זה מוביל אותנו לשלב השני של הניסוי-</a:t>
            </a:r>
            <a:r>
              <a:rPr lang="he-IL" baseline="0" dirty="0" smtClean="0"/>
              <a:t> הדבקת פסי המתכת על גבי בריסטול ואז חימומם. הסיבה להדבקת האלומיניום על הבריסטול היא ששני החומרים מושפעים באופן שונה מהחימום ובעקבות השוני ביניהם </a:t>
            </a:r>
            <a:r>
              <a:rPr lang="he-IL" baseline="0" dirty="0" err="1" smtClean="0"/>
              <a:t>הפסי</a:t>
            </a:r>
            <a:r>
              <a:rPr lang="he-IL" baseline="0" dirty="0" smtClean="0"/>
              <a:t> המתכת-נייר יתכופפו.</a:t>
            </a:r>
          </a:p>
          <a:p>
            <a:pPr marL="0" lvl="0" indent="0" algn="r" rtl="1">
              <a:lnSpc>
                <a:spcPct val="90000"/>
              </a:lnSpc>
              <a:spcBef>
                <a:spcPts val="0"/>
              </a:spcBef>
              <a:spcAft>
                <a:spcPts val="0"/>
              </a:spcAft>
              <a:buNone/>
            </a:pPr>
            <a:endParaRPr lang="he-IL" baseline="0" dirty="0" smtClean="0"/>
          </a:p>
          <a:p>
            <a:pPr marL="0" lvl="0" indent="0" algn="r" rtl="1">
              <a:lnSpc>
                <a:spcPct val="90000"/>
              </a:lnSpc>
              <a:spcBef>
                <a:spcPts val="0"/>
              </a:spcBef>
              <a:spcAft>
                <a:spcPts val="0"/>
              </a:spcAft>
              <a:buNone/>
            </a:pPr>
            <a:r>
              <a:rPr lang="he-IL" baseline="0" dirty="0" smtClean="0"/>
              <a:t>הנחיות לשלב השני של הניסוי מופיעות בשקף הבא.</a:t>
            </a:r>
          </a:p>
          <a:p>
            <a:pPr marL="171450" marR="0" lvl="0" indent="-171450" algn="r" defTabSz="914400" rtl="1" eaLnBrk="1" fontAlgn="auto" latinLnBrk="0" hangingPunct="1">
              <a:lnSpc>
                <a:spcPct val="90000"/>
              </a:lnSpc>
              <a:spcBef>
                <a:spcPts val="0"/>
              </a:spcBef>
              <a:spcAft>
                <a:spcPts val="0"/>
              </a:spcAft>
              <a:buClr>
                <a:srgbClr val="000000"/>
              </a:buClr>
              <a:buSzPts val="1400"/>
              <a:buFontTx/>
              <a:buChar char="-"/>
              <a:tabLst/>
              <a:defRPr/>
            </a:pPr>
            <a:r>
              <a:rPr lang="he-IL" baseline="0" dirty="0" smtClean="0"/>
              <a:t>להלן קישור לסרטון המדגים את הניסוי אותו נבצע בכיתה- </a:t>
            </a:r>
            <a:r>
              <a:rPr lang="en-US" dirty="0" smtClean="0"/>
              <a:t>https://www.youtube.com/watch?v=5fI-El2kipE </a:t>
            </a:r>
          </a:p>
          <a:p>
            <a:pPr marL="171450" lvl="0" indent="-171450" algn="r" rtl="1">
              <a:lnSpc>
                <a:spcPct val="90000"/>
              </a:lnSpc>
              <a:spcBef>
                <a:spcPts val="0"/>
              </a:spcBef>
              <a:spcAft>
                <a:spcPts val="0"/>
              </a:spcAft>
              <a:buFontTx/>
              <a:buChar char="-"/>
            </a:pPr>
            <a:endParaRPr lang="he-IL" baseline="0" dirty="0" smtClean="0"/>
          </a:p>
          <a:p>
            <a:pPr marL="0" lvl="0" indent="0" algn="r" rtl="1">
              <a:lnSpc>
                <a:spcPct val="90000"/>
              </a:lnSpc>
              <a:spcBef>
                <a:spcPts val="0"/>
              </a:spcBef>
              <a:spcAft>
                <a:spcPts val="0"/>
              </a:spcAft>
              <a:buNone/>
            </a:pPr>
            <a:r>
              <a:rPr lang="he-IL" baseline="0" dirty="0" smtClean="0"/>
              <a:t>-  להלן קישור לדף הנחיות אותו ניתן לחלק לתלמידים במקום הצגת ההוראות על הלוח. הדף מכיל הרחבה- ניסוי מתג </a:t>
            </a:r>
            <a:r>
              <a:rPr lang="he-IL" baseline="0" dirty="0" err="1" smtClean="0"/>
              <a:t>בימטלי</a:t>
            </a:r>
            <a:r>
              <a:rPr lang="he-IL" dirty="0" smtClean="0"/>
              <a:t>: </a:t>
            </a:r>
            <a:r>
              <a:rPr lang="en-US" u="sng" dirty="0" smtClean="0">
                <a:solidFill>
                  <a:schemeClr val="hlink"/>
                </a:solidFill>
                <a:hlinkClick r:id="rId3"/>
              </a:rPr>
              <a:t>https://docs.google.com/document/d/1RD6XK7JFJBDu0p6bZWfkrY5wNCTVGghRyyhd5Sqhko8/edit</a:t>
            </a:r>
            <a:r>
              <a:rPr lang="en-US" dirty="0" smtClean="0"/>
              <a:t> </a:t>
            </a:r>
            <a:br>
              <a:rPr lang="en-US" dirty="0" smtClean="0"/>
            </a:br>
            <a:endParaRPr lang="en-US" dirty="0" smtClean="0"/>
          </a:p>
          <a:p>
            <a:pPr marL="0" lvl="0" indent="0" algn="r" rtl="1">
              <a:lnSpc>
                <a:spcPct val="90000"/>
              </a:lnSpc>
              <a:spcBef>
                <a:spcPts val="1000"/>
              </a:spcBef>
              <a:spcAft>
                <a:spcPts val="0"/>
              </a:spcAft>
              <a:buNone/>
            </a:pPr>
            <a:endParaRPr lang="he-IL" dirty="0" smtClean="0"/>
          </a:p>
          <a:p>
            <a:pPr marL="0" lvl="0" indent="0" algn="r" rtl="1">
              <a:spcBef>
                <a:spcPts val="0"/>
              </a:spcBef>
              <a:spcAft>
                <a:spcPts val="0"/>
              </a:spcAft>
              <a:buNone/>
            </a:pPr>
            <a:endParaRPr dirty="0"/>
          </a:p>
        </p:txBody>
      </p:sp>
      <p:sp>
        <p:nvSpPr>
          <p:cNvPr id="135" name="Google Shape;135;g104bbb6426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77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284797" y="136525"/>
            <a:ext cx="7737205" cy="23876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4975554" y="2616200"/>
            <a:ext cx="7046448" cy="1417918"/>
          </a:xfrm>
          <a:prstGeom prst="rect">
            <a:avLst/>
          </a:prstGeom>
          <a:noFill/>
          <a:ln>
            <a:noFill/>
          </a:ln>
        </p:spPr>
        <p:txBody>
          <a:bodyPr spcFirstLastPara="1" wrap="square" lIns="91425" tIns="45700" rIns="91425" bIns="45700" anchor="t" anchorCtr="0">
            <a:normAutofit/>
          </a:bodyPr>
          <a:lstStyle>
            <a:lvl1pPr lvl="0" algn="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621631"/>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EE008B"/>
              </a:buClr>
              <a:buSzPts val="2800"/>
              <a:buChar char="•"/>
              <a:defRPr/>
            </a:lvl1pPr>
            <a:lvl2pPr marL="914400" lvl="1" indent="-381000" algn="r" rtl="1">
              <a:lnSpc>
                <a:spcPct val="90000"/>
              </a:lnSpc>
              <a:spcBef>
                <a:spcPts val="500"/>
              </a:spcBef>
              <a:spcAft>
                <a:spcPts val="0"/>
              </a:spcAft>
              <a:buClr>
                <a:srgbClr val="EE008B"/>
              </a:buClr>
              <a:buSzPts val="2400"/>
              <a:buChar char="•"/>
              <a:defRPr/>
            </a:lvl2pPr>
            <a:lvl3pPr marL="1371600" lvl="2" indent="-355600" algn="r" rtl="1">
              <a:lnSpc>
                <a:spcPct val="90000"/>
              </a:lnSpc>
              <a:spcBef>
                <a:spcPts val="500"/>
              </a:spcBef>
              <a:spcAft>
                <a:spcPts val="0"/>
              </a:spcAft>
              <a:buClr>
                <a:srgbClr val="EE008B"/>
              </a:buClr>
              <a:buSzPts val="2000"/>
              <a:buChar char="•"/>
              <a:defRPr/>
            </a:lvl3pPr>
            <a:lvl4pPr marL="1828800" lvl="3" indent="-342900" algn="r" rtl="1">
              <a:lnSpc>
                <a:spcPct val="90000"/>
              </a:lnSpc>
              <a:spcBef>
                <a:spcPts val="500"/>
              </a:spcBef>
              <a:spcAft>
                <a:spcPts val="0"/>
              </a:spcAft>
              <a:buClr>
                <a:srgbClr val="EE008B"/>
              </a:buClr>
              <a:buSzPts val="1800"/>
              <a:buChar char="•"/>
              <a:defRPr/>
            </a:lvl4pPr>
            <a:lvl5pPr marL="2286000" lvl="4" indent="-342900" algn="r" rtl="1">
              <a:lnSpc>
                <a:spcPct val="90000"/>
              </a:lnSpc>
              <a:spcBef>
                <a:spcPts val="500"/>
              </a:spcBef>
              <a:spcAft>
                <a:spcPts val="0"/>
              </a:spcAft>
              <a:buClr>
                <a:srgbClr val="EE008B"/>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055549" y="1785769"/>
            <a:ext cx="10064537" cy="2591033"/>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55549" y="4629446"/>
            <a:ext cx="10064537" cy="1362563"/>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14400" y="136525"/>
            <a:ext cx="10515600" cy="1143635"/>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39788" y="136525"/>
            <a:ext cx="10515600" cy="113287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rgbClr val="EE008B"/>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2"/>
          </p:nvPr>
        </p:nvSpPr>
        <p:spPr>
          <a:xfrm>
            <a:off x="839788" y="2505075"/>
            <a:ext cx="5157787"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rgbClr val="EE008B"/>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4"/>
          </p:nvPr>
        </p:nvSpPr>
        <p:spPr>
          <a:xfrm>
            <a:off x="6172200" y="2505075"/>
            <a:ext cx="5183188" cy="3454661"/>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rgbClr val="9CCC3C"/>
              </a:buClr>
              <a:buSzPts val="2800"/>
              <a:buChar char="•"/>
              <a:defRPr/>
            </a:lvl1pPr>
            <a:lvl2pPr marL="914400" lvl="1" indent="-381000" algn="r" rtl="1">
              <a:lnSpc>
                <a:spcPct val="90000"/>
              </a:lnSpc>
              <a:spcBef>
                <a:spcPts val="500"/>
              </a:spcBef>
              <a:spcAft>
                <a:spcPts val="0"/>
              </a:spcAft>
              <a:buClr>
                <a:srgbClr val="9CCC3C"/>
              </a:buClr>
              <a:buSzPts val="2400"/>
              <a:buChar char="•"/>
              <a:defRPr/>
            </a:lvl2pPr>
            <a:lvl3pPr marL="1371600" lvl="2" indent="-355600" algn="r" rtl="1">
              <a:lnSpc>
                <a:spcPct val="90000"/>
              </a:lnSpc>
              <a:spcBef>
                <a:spcPts val="500"/>
              </a:spcBef>
              <a:spcAft>
                <a:spcPts val="0"/>
              </a:spcAft>
              <a:buClr>
                <a:srgbClr val="9CCC3C"/>
              </a:buClr>
              <a:buSzPts val="2000"/>
              <a:buChar char="•"/>
              <a:defRPr/>
            </a:lvl3pPr>
            <a:lvl4pPr marL="1828800" lvl="3" indent="-342900" algn="r" rtl="1">
              <a:lnSpc>
                <a:spcPct val="90000"/>
              </a:lnSpc>
              <a:spcBef>
                <a:spcPts val="500"/>
              </a:spcBef>
              <a:spcAft>
                <a:spcPts val="0"/>
              </a:spcAft>
              <a:buClr>
                <a:srgbClr val="9CCC3C"/>
              </a:buClr>
              <a:buSzPts val="1800"/>
              <a:buChar char="•"/>
              <a:defRPr/>
            </a:lvl4pPr>
            <a:lvl5pPr marL="2286000" lvl="4" indent="-342900" algn="r" rtl="1">
              <a:lnSpc>
                <a:spcPct val="90000"/>
              </a:lnSpc>
              <a:spcBef>
                <a:spcPts val="500"/>
              </a:spcBef>
              <a:spcAft>
                <a:spcPts val="0"/>
              </a:spcAft>
              <a:buClr>
                <a:srgbClr val="9CCC3C"/>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136525"/>
            <a:ext cx="10515600" cy="115439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4605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5fI-El2kip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5fI-El2kipE"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gBjfKgJG6B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jJeiYaSFCf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he.wikipedia.org/wiki/%D7%A7%D7%A8%D7%99%D7%A1%D7%94" TargetMode="Externa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xbzSPPjVSSQ"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youtube.com/watch?v=xbzSPPjVSSQ" TargetMode="Externa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hyperlink" Target="https://moodle-devnew.ort.org.il/isteam310/mod/page/view.php?id=11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S7Qd04oL-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1S7Qd04oL-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zfV0tQl9M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fV0tQl9M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ctrTitle"/>
          </p:nvPr>
        </p:nvSpPr>
        <p:spPr>
          <a:xfrm>
            <a:off x="787050" y="583650"/>
            <a:ext cx="11235000" cy="1940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6000"/>
              <a:buFont typeface="Calibri"/>
              <a:buNone/>
            </a:pPr>
            <a:r>
              <a:rPr lang="x-none" b="1" dirty="0"/>
              <a:t>התפשטות תרמית </a:t>
            </a:r>
            <a:r>
              <a:rPr lang="x-none" b="1" dirty="0">
                <a:latin typeface="Calibri"/>
                <a:ea typeface="Calibri"/>
                <a:cs typeface="Calibri"/>
                <a:sym typeface="Calibri"/>
              </a:rPr>
              <a:t> </a:t>
            </a:r>
            <a:br>
              <a:rPr lang="x-none" b="1" dirty="0">
                <a:latin typeface="Calibri"/>
                <a:ea typeface="Calibri"/>
                <a:cs typeface="Calibri"/>
                <a:sym typeface="Calibri"/>
              </a:rPr>
            </a:br>
            <a:endParaRPr dirty="0"/>
          </a:p>
        </p:txBody>
      </p:sp>
      <p:sp>
        <p:nvSpPr>
          <p:cNvPr id="88" name="Google Shape;88;p13"/>
          <p:cNvSpPr txBox="1">
            <a:spLocks noGrp="1"/>
          </p:cNvSpPr>
          <p:nvPr>
            <p:ph type="subTitle" idx="1"/>
          </p:nvPr>
        </p:nvSpPr>
        <p:spPr>
          <a:xfrm>
            <a:off x="4975554" y="2616200"/>
            <a:ext cx="7046448" cy="1417918"/>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2400"/>
              <a:buNone/>
            </a:pPr>
            <a:r>
              <a:rPr lang="x-none" dirty="0">
                <a:latin typeface="Calibri"/>
                <a:ea typeface="Calibri"/>
                <a:cs typeface="Calibri"/>
                <a:sym typeface="Calibri"/>
              </a:rPr>
              <a:t>התפשטות תרמית</a:t>
            </a:r>
            <a:r>
              <a:rPr lang="x-none" dirty="0"/>
              <a:t>: חומרים שונים - תופעה דומה</a:t>
            </a:r>
            <a:endParaRPr dirty="0"/>
          </a:p>
        </p:txBody>
      </p:sp>
      <p:grpSp>
        <p:nvGrpSpPr>
          <p:cNvPr id="89" name="Google Shape;89;p13"/>
          <p:cNvGrpSpPr/>
          <p:nvPr/>
        </p:nvGrpSpPr>
        <p:grpSpPr>
          <a:xfrm>
            <a:off x="540055" y="5680390"/>
            <a:ext cx="5867219" cy="1121244"/>
            <a:chOff x="215121" y="5752488"/>
            <a:chExt cx="5867219" cy="1121244"/>
          </a:xfrm>
        </p:grpSpPr>
        <p:pic>
          <p:nvPicPr>
            <p:cNvPr id="90" name="Google Shape;90;p13"/>
            <p:cNvPicPr preferRelativeResize="0"/>
            <p:nvPr/>
          </p:nvPicPr>
          <p:blipFill rotWithShape="1">
            <a:blip r:embed="rId3">
              <a:alphaModFix/>
            </a:blip>
            <a:srcRect/>
            <a:stretch/>
          </p:blipFill>
          <p:spPr>
            <a:xfrm>
              <a:off x="2166995" y="5962084"/>
              <a:ext cx="1526730" cy="788531"/>
            </a:xfrm>
            <a:prstGeom prst="rect">
              <a:avLst/>
            </a:prstGeom>
            <a:noFill/>
            <a:ln>
              <a:noFill/>
            </a:ln>
          </p:spPr>
        </p:pic>
        <p:pic>
          <p:nvPicPr>
            <p:cNvPr id="91" name="Google Shape;91;p13"/>
            <p:cNvPicPr preferRelativeResize="0"/>
            <p:nvPr/>
          </p:nvPicPr>
          <p:blipFill rotWithShape="1">
            <a:blip r:embed="rId4">
              <a:alphaModFix/>
            </a:blip>
            <a:srcRect/>
            <a:stretch/>
          </p:blipFill>
          <p:spPr>
            <a:xfrm>
              <a:off x="215121" y="5752488"/>
              <a:ext cx="1586332" cy="1121244"/>
            </a:xfrm>
            <a:prstGeom prst="rect">
              <a:avLst/>
            </a:prstGeom>
            <a:noFill/>
            <a:ln>
              <a:noFill/>
            </a:ln>
          </p:spPr>
        </p:pic>
        <p:pic>
          <p:nvPicPr>
            <p:cNvPr id="92" name="Google Shape;92;p13"/>
            <p:cNvPicPr preferRelativeResize="0"/>
            <p:nvPr/>
          </p:nvPicPr>
          <p:blipFill rotWithShape="1">
            <a:blip r:embed="rId5">
              <a:alphaModFix/>
            </a:blip>
            <a:srcRect/>
            <a:stretch/>
          </p:blipFill>
          <p:spPr>
            <a:xfrm>
              <a:off x="4181116" y="5973790"/>
              <a:ext cx="1901224" cy="574304"/>
            </a:xfrm>
            <a:prstGeom prst="rect">
              <a:avLst/>
            </a:prstGeom>
            <a:noFill/>
            <a:ln>
              <a:noFill/>
            </a:ln>
          </p:spPr>
        </p:pic>
        <p:cxnSp>
          <p:nvCxnSpPr>
            <p:cNvPr id="93" name="Google Shape;93;p13"/>
            <p:cNvCxnSpPr/>
            <p:nvPr/>
          </p:nvCxnSpPr>
          <p:spPr>
            <a:xfrm>
              <a:off x="3937420" y="6089348"/>
              <a:ext cx="0" cy="458746"/>
            </a:xfrm>
            <a:prstGeom prst="straightConnector1">
              <a:avLst/>
            </a:prstGeom>
            <a:noFill/>
            <a:ln w="12700" cap="flat" cmpd="sng">
              <a:solidFill>
                <a:schemeClr val="dk1"/>
              </a:solidFill>
              <a:prstDash val="solid"/>
              <a:miter lim="800000"/>
              <a:headEnd type="none" w="sm" len="sm"/>
              <a:tailEnd type="none" w="sm" len="sm"/>
            </a:ln>
          </p:spPr>
        </p:cxnSp>
        <p:cxnSp>
          <p:nvCxnSpPr>
            <p:cNvPr id="94" name="Google Shape;94;p13"/>
            <p:cNvCxnSpPr/>
            <p:nvPr/>
          </p:nvCxnSpPr>
          <p:spPr>
            <a:xfrm>
              <a:off x="1923300" y="6089348"/>
              <a:ext cx="0" cy="458746"/>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a:t>ניסוי </a:t>
            </a:r>
            <a:r>
              <a:rPr lang="x-none" sz="3600" b="1" dirty="0" smtClean="0"/>
              <a:t>בכיתה</a:t>
            </a:r>
            <a:r>
              <a:rPr lang="he-IL" sz="3600" b="1" dirty="0" smtClean="0"/>
              <a:t>- </a:t>
            </a:r>
            <a:r>
              <a:rPr lang="x-none" sz="3600" b="1" dirty="0" smtClean="0"/>
              <a:t>פסי </a:t>
            </a:r>
            <a:r>
              <a:rPr lang="x-none" sz="3600" b="1" dirty="0"/>
              <a:t>מתכת מתכופפים</a:t>
            </a:r>
            <a:endParaRPr sz="3600" b="1" dirty="0">
              <a:sym typeface="Calibri"/>
            </a:endParaRPr>
          </a:p>
        </p:txBody>
      </p:sp>
      <p:sp>
        <p:nvSpPr>
          <p:cNvPr id="145" name="Google Shape;145;p20"/>
          <p:cNvSpPr txBox="1">
            <a:spLocks noGrp="1"/>
          </p:cNvSpPr>
          <p:nvPr>
            <p:ph type="body" idx="1"/>
          </p:nvPr>
        </p:nvSpPr>
        <p:spPr>
          <a:xfrm>
            <a:off x="4859400" y="1365125"/>
            <a:ext cx="6933900" cy="386130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he-IL" sz="2200" u="sng" dirty="0" smtClean="0"/>
              <a:t>שלב שני</a:t>
            </a:r>
            <a:r>
              <a:rPr lang="he-IL" sz="2200" dirty="0" smtClean="0"/>
              <a:t>: </a:t>
            </a:r>
            <a:r>
              <a:rPr lang="he-IL" sz="2200" dirty="0"/>
              <a:t/>
            </a:r>
            <a:br>
              <a:rPr lang="he-IL" sz="2200" dirty="0"/>
            </a:br>
            <a:endParaRPr lang="he-IL" sz="2200" dirty="0"/>
          </a:p>
          <a:p>
            <a:pPr marL="514350" lvl="0" indent="-514350">
              <a:spcBef>
                <a:spcPts val="0"/>
              </a:spcBef>
              <a:buSzPct val="100000"/>
              <a:buFont typeface="Calibri"/>
              <a:buAutoNum type="arabicPeriod"/>
            </a:pPr>
            <a:r>
              <a:rPr lang="he-IL" sz="2200" dirty="0"/>
              <a:t>חיתכו הבריסטול על פי ההדרכה והדביקו את שני הפסים (נייר כסף ובריסטול) בדבק פלסטי. תנו להם להתייבש.</a:t>
            </a:r>
          </a:p>
          <a:p>
            <a:pPr marL="514350" lvl="0" indent="-514350">
              <a:buSzPct val="100000"/>
              <a:buFont typeface="Calibri"/>
              <a:buAutoNum type="arabicPeriod"/>
            </a:pPr>
            <a:r>
              <a:rPr lang="he-IL" sz="2200" dirty="0"/>
              <a:t>חממו בזהירות מעל נר או בעזרת מייבש שיער את הפסים המודבקים </a:t>
            </a:r>
            <a:r>
              <a:rPr lang="he-IL" sz="2200" b="1" dirty="0"/>
              <a:t>כשהצד המתכתי כלפי מקור החום</a:t>
            </a:r>
            <a:r>
              <a:rPr lang="he-IL" sz="2200" dirty="0"/>
              <a:t>. וצפו בהם מתכופפים ומתיישרים.</a:t>
            </a:r>
          </a:p>
          <a:p>
            <a:pPr marL="514350" lvl="0" indent="-514350">
              <a:buSzPct val="100000"/>
              <a:buAutoNum type="arabicPeriod"/>
            </a:pPr>
            <a:r>
              <a:rPr lang="he-IL" sz="2200" dirty="0"/>
              <a:t>הרחבה אפשרית בדף השיעור: מייצרים מתג חשמלי בעזרת הפסים</a:t>
            </a:r>
          </a:p>
          <a:p>
            <a:pPr marL="0" lvl="0" indent="0">
              <a:buNone/>
            </a:pPr>
            <a:r>
              <a:rPr lang="he-IL" sz="2200" b="1" dirty="0"/>
              <a:t>ציוד דרוש</a:t>
            </a:r>
            <a:r>
              <a:rPr lang="he-IL" sz="2200" dirty="0"/>
              <a:t>: נייר כסף, בריסטול, מספריים, דבק פלסטי, נר וגפרורים (להרחבה גם ציוד לבניית מעגל חשמלי כמפורט)</a:t>
            </a:r>
          </a:p>
          <a:p>
            <a:pPr marL="0" lvl="0" indent="0" algn="r" rtl="1">
              <a:lnSpc>
                <a:spcPct val="90000"/>
              </a:lnSpc>
              <a:spcBef>
                <a:spcPts val="0"/>
              </a:spcBef>
              <a:spcAft>
                <a:spcPts val="0"/>
              </a:spcAft>
              <a:buNone/>
            </a:pPr>
            <a:endParaRPr sz="2200" dirty="0"/>
          </a:p>
        </p:txBody>
      </p:sp>
      <p:pic>
        <p:nvPicPr>
          <p:cNvPr id="146" name="Google Shape;146;p20" descr="Bimetallic strips bend due to the uneven expansion of two bonded metals.  In this video, we are taking a look at making what I call bimaterial  strips.   Aluminum glued to paper will behave the same way as bimetallic strips and can be used to making a light bulb blink on and off.   The frequency of blinking can vary according to the type of bulbs used, the amount of heat they produce, the construction of the strips and how close the strips are to the heat source.  Generally, the time needed to blink on and off can ranges about 20 to 30 seconds." title="Homemade bimetallic strips - Thermostat demonstration // Homemade Science with Bruce Yeany">
            <a:hlinkClick r:id="rId3"/>
          </p:cNvPr>
          <p:cNvPicPr preferRelativeResize="0"/>
          <p:nvPr/>
        </p:nvPicPr>
        <p:blipFill>
          <a:blip r:embed="rId4">
            <a:alphaModFix/>
          </a:blip>
          <a:stretch>
            <a:fillRect/>
          </a:stretch>
        </p:blipFill>
        <p:spPr>
          <a:xfrm>
            <a:off x="102296" y="1581275"/>
            <a:ext cx="4572000" cy="3429000"/>
          </a:xfrm>
          <a:prstGeom prst="rect">
            <a:avLst/>
          </a:prstGeom>
          <a:noFill/>
          <a:ln>
            <a:noFill/>
          </a:ln>
        </p:spPr>
      </p:pic>
      <p:sp>
        <p:nvSpPr>
          <p:cNvPr id="147" name="Google Shape;147;p20"/>
          <p:cNvSpPr txBox="1">
            <a:spLocks noGrp="1"/>
          </p:cNvSpPr>
          <p:nvPr>
            <p:ph type="body" idx="1"/>
          </p:nvPr>
        </p:nvSpPr>
        <p:spPr>
          <a:xfrm>
            <a:off x="469900" y="5425122"/>
            <a:ext cx="11323227" cy="1219200"/>
          </a:xfrm>
          <a:prstGeom prst="rect">
            <a:avLst/>
          </a:prstGeom>
          <a:noFill/>
          <a:ln>
            <a:noFill/>
          </a:ln>
        </p:spPr>
        <p:txBody>
          <a:bodyPr spcFirstLastPara="1" wrap="square" lIns="91425" tIns="45700" rIns="91425" bIns="45700" anchor="t" anchorCtr="0">
            <a:noAutofit/>
          </a:bodyPr>
          <a:lstStyle/>
          <a:p>
            <a:pPr marL="0" lvl="0" indent="0" algn="ctr" rtl="1">
              <a:lnSpc>
                <a:spcPct val="150000"/>
              </a:lnSpc>
              <a:spcBef>
                <a:spcPts val="1000"/>
              </a:spcBef>
              <a:spcAft>
                <a:spcPts val="0"/>
              </a:spcAft>
              <a:buNone/>
            </a:pPr>
            <a:r>
              <a:rPr lang="x-none" sz="2400" b="1" dirty="0" smtClean="0">
                <a:solidFill>
                  <a:srgbClr val="0070C0"/>
                </a:solidFill>
              </a:rPr>
              <a:t>העלו </a:t>
            </a:r>
            <a:r>
              <a:rPr lang="x-none" sz="2400" b="1" dirty="0">
                <a:solidFill>
                  <a:srgbClr val="0070C0"/>
                </a:solidFill>
              </a:rPr>
              <a:t>השערות לתופעה שראיתם!</a:t>
            </a:r>
            <a:br>
              <a:rPr lang="x-none" sz="2400" b="1" dirty="0">
                <a:solidFill>
                  <a:srgbClr val="0070C0"/>
                </a:solidFill>
              </a:rPr>
            </a:br>
            <a:r>
              <a:rPr lang="x-none" sz="2400" b="1" dirty="0" smtClean="0">
                <a:solidFill>
                  <a:srgbClr val="002060"/>
                </a:solidFill>
              </a:rPr>
              <a:t>נסחו </a:t>
            </a:r>
            <a:r>
              <a:rPr lang="x-none" sz="2400" b="1" dirty="0">
                <a:solidFill>
                  <a:srgbClr val="002060"/>
                </a:solidFill>
              </a:rPr>
              <a:t>את ההשערה בצורה: ההשערה שלי היא שהפס מתכופף כשמחממים אותו כי __________</a:t>
            </a:r>
            <a:endParaRPr sz="2400" b="1" dirty="0">
              <a:solidFill>
                <a:srgbClr val="002060"/>
              </a:solidFill>
              <a:sym typeface="Calibri"/>
            </a:endParaRPr>
          </a:p>
        </p:txBody>
      </p:sp>
      <p:sp>
        <p:nvSpPr>
          <p:cNvPr id="2" name="לחצן פעולה: קדימה או הבא 1">
            <a:hlinkClick r:id="rId5" highlightClick="1"/>
          </p:cNvPr>
          <p:cNvSpPr/>
          <p:nvPr/>
        </p:nvSpPr>
        <p:spPr>
          <a:xfrm>
            <a:off x="1680576" y="2442264"/>
            <a:ext cx="1089764" cy="748217"/>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lvl="0" algn="ctr"/>
            <a:r>
              <a:rPr lang="x-none" sz="3600" b="1" dirty="0"/>
              <a:t>התכופפות פס </a:t>
            </a:r>
            <a:r>
              <a:rPr lang="x-none" sz="3600" b="1" dirty="0" smtClean="0"/>
              <a:t>המתכת</a:t>
            </a:r>
            <a:r>
              <a:rPr lang="he-IL" sz="3600" b="1" dirty="0" smtClean="0"/>
              <a:t>- </a:t>
            </a:r>
            <a:r>
              <a:rPr lang="x-none" sz="3600" b="1" dirty="0" smtClean="0"/>
              <a:t>דיון כיתתי</a:t>
            </a:r>
            <a:r>
              <a:rPr lang="he-IL" sz="3600" b="1" dirty="0" smtClean="0"/>
              <a:t>- שקף למורה</a:t>
            </a:r>
            <a:endParaRPr sz="3600" b="1" dirty="0">
              <a:sym typeface="Calibri"/>
            </a:endParaRPr>
          </a:p>
        </p:txBody>
      </p:sp>
      <p:sp>
        <p:nvSpPr>
          <p:cNvPr id="153" name="Google Shape;153;p21"/>
          <p:cNvSpPr txBox="1">
            <a:spLocks noGrp="1"/>
          </p:cNvSpPr>
          <p:nvPr>
            <p:ph type="body" idx="1"/>
          </p:nvPr>
        </p:nvSpPr>
        <p:spPr>
          <a:xfrm>
            <a:off x="146100" y="1704575"/>
            <a:ext cx="11899800" cy="4484700"/>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1000"/>
              </a:spcBef>
              <a:spcAft>
                <a:spcPts val="0"/>
              </a:spcAft>
              <a:buNone/>
            </a:pPr>
            <a:r>
              <a:rPr lang="x-none" sz="2400" b="1" dirty="0"/>
              <a:t>דיון כיתתי קצר</a:t>
            </a:r>
            <a:r>
              <a:rPr lang="x-none" sz="2400" dirty="0"/>
              <a:t>: העלו השערות לתופעה שראיתם!</a:t>
            </a:r>
            <a:br>
              <a:rPr lang="x-none" sz="2400" dirty="0"/>
            </a:br>
            <a:r>
              <a:rPr lang="x-none" sz="2400" dirty="0"/>
              <a:t>נסחו את ההשערה בצורה: ההשערה שלי היא שהפס מתכופף כשמחממים אותו כי __________</a:t>
            </a:r>
            <a:endParaRPr sz="2400" dirty="0"/>
          </a:p>
          <a:p>
            <a:pPr marL="228600" lvl="0" indent="0" algn="r" rtl="1">
              <a:spcBef>
                <a:spcPts val="1000"/>
              </a:spcBef>
              <a:spcAft>
                <a:spcPts val="0"/>
              </a:spcAft>
              <a:buClr>
                <a:schemeClr val="dk1"/>
              </a:buClr>
              <a:buSzPct val="39285"/>
              <a:buFont typeface="Arial"/>
              <a:buNone/>
            </a:pPr>
            <a:r>
              <a:rPr lang="x-none" sz="2400" dirty="0"/>
              <a:t>השערות אפשריות בדיון הכיתתי:</a:t>
            </a:r>
            <a:endParaRPr sz="2400" dirty="0"/>
          </a:p>
          <a:p>
            <a:pPr marL="514350" lvl="0" indent="-514350" algn="r" rtl="1">
              <a:spcBef>
                <a:spcPts val="1000"/>
              </a:spcBef>
              <a:spcAft>
                <a:spcPts val="0"/>
              </a:spcAft>
              <a:buSzPct val="100000"/>
              <a:buFont typeface="Calibri"/>
              <a:buAutoNum type="arabicPeriod"/>
            </a:pPr>
            <a:r>
              <a:rPr lang="x-none" sz="2400" dirty="0"/>
              <a:t>שינוי כימי של המתכת גורם לכיפופה - שגוי</a:t>
            </a:r>
            <a:endParaRPr sz="2400" dirty="0"/>
          </a:p>
          <a:p>
            <a:pPr marL="514350" lvl="0" indent="-514350" algn="r" rtl="1">
              <a:spcBef>
                <a:spcPts val="1000"/>
              </a:spcBef>
              <a:spcAft>
                <a:spcPts val="0"/>
              </a:spcAft>
              <a:buSzPct val="100000"/>
              <a:buFont typeface="Calibri"/>
              <a:buAutoNum type="arabicPeriod"/>
            </a:pPr>
            <a:r>
              <a:rPr lang="x-none" sz="2400" b="1" dirty="0"/>
              <a:t>התקרבות והתרחקות של המולקולות גורמת להתארכות\התקצרות הפסים. מאחר שמדובר בשני חומרים שונים הרי ששיעור ההתכווצות שלהם שונה ונוצר כיפוף.</a:t>
            </a:r>
            <a:br>
              <a:rPr lang="x-none" sz="2400" b="1" dirty="0"/>
            </a:br>
            <a:r>
              <a:rPr lang="x-none" sz="2400" b="1" dirty="0"/>
              <a:t/>
            </a:r>
            <a:br>
              <a:rPr lang="x-none" sz="2400" b="1" dirty="0"/>
            </a:br>
            <a:endParaRPr sz="2400" b="1" dirty="0"/>
          </a:p>
          <a:p>
            <a:pPr marL="0" lvl="0" indent="0" algn="r" rtl="1">
              <a:spcBef>
                <a:spcPts val="1000"/>
              </a:spcBef>
              <a:spcAft>
                <a:spcPts val="0"/>
              </a:spcAft>
              <a:buClr>
                <a:schemeClr val="dk1"/>
              </a:buClr>
              <a:buSzPct val="39285"/>
              <a:buFont typeface="Arial"/>
              <a:buNone/>
            </a:pPr>
            <a:r>
              <a:rPr lang="x-none" sz="2400" dirty="0"/>
              <a:t>התופעה שראינו נגרמת על ידי התפשטות והתכווצות תרמית שונה של שני החומרים מהם עשוי הפס. דבר זה מביא לכיפוף.</a:t>
            </a:r>
            <a:endParaRPr sz="2400" dirty="0"/>
          </a:p>
          <a:p>
            <a:pPr marL="0" lvl="0" indent="0" algn="r" rtl="1">
              <a:lnSpc>
                <a:spcPct val="90000"/>
              </a:lnSpc>
              <a:spcBef>
                <a:spcPts val="1000"/>
              </a:spcBef>
              <a:spcAft>
                <a:spcPts val="0"/>
              </a:spcAft>
              <a:buNone/>
            </a:pPr>
            <a:endParaRPr sz="2400" dirty="0"/>
          </a:p>
          <a:p>
            <a:pPr marL="0" lvl="0" indent="0" algn="r" rtl="1">
              <a:lnSpc>
                <a:spcPct val="90000"/>
              </a:lnSpc>
              <a:spcBef>
                <a:spcPts val="1000"/>
              </a:spcBef>
              <a:spcAft>
                <a:spcPts val="0"/>
              </a:spcAft>
              <a:buNone/>
            </a:pPr>
            <a:endParaRPr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a:t>התכופפות פס המתכת - דיון כיתתי</a:t>
            </a:r>
            <a:endParaRPr sz="3600" b="1" dirty="0">
              <a:sym typeface="Calibri"/>
            </a:endParaRPr>
          </a:p>
        </p:txBody>
      </p:sp>
      <p:sp>
        <p:nvSpPr>
          <p:cNvPr id="153" name="Google Shape;153;p21"/>
          <p:cNvSpPr txBox="1">
            <a:spLocks noGrp="1"/>
          </p:cNvSpPr>
          <p:nvPr>
            <p:ph type="body" idx="1"/>
          </p:nvPr>
        </p:nvSpPr>
        <p:spPr>
          <a:xfrm>
            <a:off x="146100" y="1704575"/>
            <a:ext cx="11899800" cy="4484700"/>
          </a:xfrm>
          <a:prstGeom prst="rect">
            <a:avLst/>
          </a:prstGeom>
          <a:noFill/>
          <a:ln>
            <a:noFill/>
          </a:ln>
        </p:spPr>
        <p:txBody>
          <a:bodyPr spcFirstLastPara="1" wrap="square" lIns="91425" tIns="45700" rIns="91425" bIns="45700" anchor="t" anchorCtr="0">
            <a:normAutofit/>
          </a:bodyPr>
          <a:lstStyle/>
          <a:p>
            <a:pPr marL="0" lvl="0" indent="0" algn="ctr">
              <a:buClr>
                <a:schemeClr val="dk1"/>
              </a:buClr>
              <a:buSzPct val="39285"/>
              <a:buNone/>
            </a:pPr>
            <a:r>
              <a:rPr lang="he-IL" dirty="0"/>
              <a:t>התופעה שראינו נגרמת על ידי התפשטות והתכווצות תרמית שונה של שני החומרים מהם עשוי הפס. דבר זה מביא לכיפוף.</a:t>
            </a:r>
          </a:p>
          <a:p>
            <a:pPr marL="0" lvl="0" indent="0" algn="ctr">
              <a:buNone/>
            </a:pPr>
            <a:endParaRPr lang="he-IL" dirty="0" smtClean="0"/>
          </a:p>
          <a:p>
            <a:pPr marL="0" lvl="0" indent="0" algn="ctr">
              <a:buNone/>
            </a:pPr>
            <a:r>
              <a:rPr lang="he-IL" dirty="0" smtClean="0">
                <a:solidFill>
                  <a:srgbClr val="0070C0"/>
                </a:solidFill>
              </a:rPr>
              <a:t>במילים אחרות-</a:t>
            </a:r>
            <a:endParaRPr lang="he-IL" dirty="0">
              <a:solidFill>
                <a:srgbClr val="0070C0"/>
              </a:solidFill>
            </a:endParaRPr>
          </a:p>
          <a:p>
            <a:pPr marL="0" lvl="0" indent="0" algn="ctr" rtl="1">
              <a:lnSpc>
                <a:spcPct val="90000"/>
              </a:lnSpc>
              <a:spcBef>
                <a:spcPts val="1000"/>
              </a:spcBef>
              <a:spcAft>
                <a:spcPts val="0"/>
              </a:spcAft>
              <a:buNone/>
            </a:pPr>
            <a:r>
              <a:rPr lang="he-IL" b="1" dirty="0" smtClean="0"/>
              <a:t>הסיבה להתארכות- </a:t>
            </a:r>
            <a:r>
              <a:rPr lang="x-none" b="1" dirty="0" smtClean="0"/>
              <a:t>התקרבות </a:t>
            </a:r>
            <a:r>
              <a:rPr lang="x-none" b="1" dirty="0"/>
              <a:t>והתרחקות של המולקולות גורמת להתארכות\התקצרות </a:t>
            </a:r>
            <a:r>
              <a:rPr lang="x-none" b="1" dirty="0" smtClean="0"/>
              <a:t>הפסים</a:t>
            </a:r>
            <a:r>
              <a:rPr lang="he-IL" b="1" dirty="0" smtClean="0"/>
              <a:t>. </a:t>
            </a:r>
            <a:r>
              <a:rPr lang="he-IL" b="1" dirty="0" err="1" smtClean="0"/>
              <a:t>מא</a:t>
            </a:r>
            <a:r>
              <a:rPr lang="x-none" b="1" dirty="0" smtClean="0"/>
              <a:t>חר </a:t>
            </a:r>
            <a:r>
              <a:rPr lang="x-none" b="1" dirty="0"/>
              <a:t>שמדובר בשני חומרים שונים הרי ששיעור ההתכווצות שלהם שונה ונוצר כיפוף.</a:t>
            </a:r>
            <a:br>
              <a:rPr lang="x-none" b="1" dirty="0"/>
            </a:br>
            <a:r>
              <a:rPr lang="x-none" b="1" dirty="0"/>
              <a:t/>
            </a:r>
            <a:br>
              <a:rPr lang="x-none" b="1" dirty="0"/>
            </a:br>
            <a:endParaRPr b="1" dirty="0"/>
          </a:p>
          <a:p>
            <a:pPr marL="0" lvl="0" indent="0" algn="ctr" rtl="1">
              <a:lnSpc>
                <a:spcPct val="90000"/>
              </a:lnSpc>
              <a:spcBef>
                <a:spcPts val="1000"/>
              </a:spcBef>
              <a:spcAft>
                <a:spcPts val="0"/>
              </a:spcAft>
              <a:buNone/>
            </a:pPr>
            <a:endParaRPr dirty="0"/>
          </a:p>
        </p:txBody>
      </p:sp>
    </p:spTree>
    <p:extLst>
      <p:ext uri="{BB962C8B-B14F-4D97-AF65-F5344CB8AC3E}">
        <p14:creationId xmlns:p14="http://schemas.microsoft.com/office/powerpoint/2010/main" val="832967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4" name="Google Shape;122;p17"/>
          <p:cNvSpPr txBox="1">
            <a:spLocks/>
          </p:cNvSpPr>
          <p:nvPr/>
        </p:nvSpPr>
        <p:spPr>
          <a:xfrm>
            <a:off x="2329394" y="1569604"/>
            <a:ext cx="7614706" cy="1948200"/>
          </a:xfrm>
          <a:prstGeom prst="rect">
            <a:avLst/>
          </a:prstGeom>
          <a:noFill/>
          <a:ln>
            <a:noFill/>
          </a:ln>
        </p:spPr>
        <p:txBody>
          <a:bodyPr spcFirstLastPara="1" wrap="square" lIns="91425" tIns="45700" rIns="91425" bIns="45700" anchor="t" anchorCtr="0">
            <a:normAutofit fontScale="32500" lnSpcReduction="20000"/>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rgbClr val="EE008B"/>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rgbClr val="EE008B"/>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rgbClr val="EE008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rtl="0">
              <a:buFont typeface="Arial"/>
              <a:buNone/>
            </a:pPr>
            <a:endParaRPr lang="he-IL" dirty="0" smtClean="0"/>
          </a:p>
          <a:p>
            <a:pPr marL="0" indent="0" algn="l" rtl="0">
              <a:buFont typeface="Arial"/>
              <a:buNone/>
            </a:pPr>
            <a:endParaRPr lang="he-IL" dirty="0" smtClean="0"/>
          </a:p>
          <a:p>
            <a:pPr marL="0" indent="0" algn="l" rtl="0">
              <a:buFont typeface="Arial"/>
              <a:buNone/>
            </a:pPr>
            <a:endParaRPr lang="he-IL" dirty="0" smtClean="0"/>
          </a:p>
          <a:p>
            <a:pPr marL="0" indent="0" algn="ctr">
              <a:buFont typeface="Arial"/>
              <a:buNone/>
            </a:pPr>
            <a:r>
              <a:rPr lang="he-IL" sz="24000" b="1" dirty="0" smtClean="0"/>
              <a:t>חלק 3</a:t>
            </a:r>
            <a:endParaRPr lang="he-IL" sz="24000" b="1" dirty="0"/>
          </a:p>
        </p:txBody>
      </p:sp>
      <p:sp>
        <p:nvSpPr>
          <p:cNvPr id="5" name="Google Shape;101;p14"/>
          <p:cNvSpPr txBox="1">
            <a:spLocks/>
          </p:cNvSpPr>
          <p:nvPr/>
        </p:nvSpPr>
        <p:spPr>
          <a:xfrm>
            <a:off x="677197" y="3843179"/>
            <a:ext cx="10919100" cy="119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rgbClr val="EE008B"/>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rgbClr val="EE008B"/>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rgbClr val="EE008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Arial"/>
              <a:buNone/>
            </a:pPr>
            <a:r>
              <a:rPr lang="he-IL" sz="4000" b="1" dirty="0" smtClean="0"/>
              <a:t>היכרות עם מדחום כספית</a:t>
            </a:r>
            <a:endParaRPr lang="he-IL" sz="4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a:t>ההמצאה של דניאל פרנהייט</a:t>
            </a:r>
            <a:endParaRPr sz="3600" b="1" dirty="0">
              <a:sym typeface="Calibri"/>
            </a:endParaRPr>
          </a:p>
        </p:txBody>
      </p:sp>
      <p:sp>
        <p:nvSpPr>
          <p:cNvPr id="166" name="Google Shape;166;p23"/>
          <p:cNvSpPr txBox="1">
            <a:spLocks noGrp="1"/>
          </p:cNvSpPr>
          <p:nvPr>
            <p:ph type="body" idx="1"/>
          </p:nvPr>
        </p:nvSpPr>
        <p:spPr>
          <a:xfrm>
            <a:off x="6057900" y="1597736"/>
            <a:ext cx="6134100" cy="5260263"/>
          </a:xfrm>
          <a:prstGeom prst="rect">
            <a:avLst/>
          </a:prstGeom>
          <a:noFill/>
          <a:ln>
            <a:noFill/>
          </a:ln>
        </p:spPr>
        <p:txBody>
          <a:bodyPr spcFirstLastPara="1" wrap="square" lIns="91425" tIns="45700" rIns="91425" bIns="45700" anchor="t" anchorCtr="0">
            <a:normAutofit/>
          </a:bodyPr>
          <a:lstStyle/>
          <a:p>
            <a:pPr marL="457200" lvl="0" indent="-406400" algn="r" rtl="1">
              <a:lnSpc>
                <a:spcPct val="100000"/>
              </a:lnSpc>
              <a:spcBef>
                <a:spcPts val="600"/>
              </a:spcBef>
              <a:spcAft>
                <a:spcPts val="0"/>
              </a:spcAft>
              <a:buSzPts val="2800"/>
              <a:buChar char="•"/>
            </a:pPr>
            <a:r>
              <a:rPr lang="x-none" sz="2400" b="1" dirty="0"/>
              <a:t>דניאל פרנהייט</a:t>
            </a:r>
            <a:r>
              <a:rPr lang="x-none" sz="2400" dirty="0"/>
              <a:t> חקר וגילה שגם נוזלים ומוצקים מתפשטים ומתכווצים בטמפרטורות משתנות.</a:t>
            </a:r>
            <a:endParaRPr sz="2400" dirty="0"/>
          </a:p>
          <a:p>
            <a:pPr marL="457200" lvl="0" indent="-406400" algn="r" rtl="1">
              <a:lnSpc>
                <a:spcPct val="100000"/>
              </a:lnSpc>
              <a:spcBef>
                <a:spcPts val="600"/>
              </a:spcBef>
              <a:spcAft>
                <a:spcPts val="0"/>
              </a:spcAft>
              <a:buSzPts val="2800"/>
              <a:buChar char="•"/>
            </a:pPr>
            <a:r>
              <a:rPr lang="x-none" sz="2400" dirty="0"/>
              <a:t>הוא חקר את הכספית והאלכוהול והצליח לייצר </a:t>
            </a:r>
            <a:r>
              <a:rPr lang="he-IL" sz="2400" dirty="0" smtClean="0"/>
              <a:t>   </a:t>
            </a:r>
            <a:r>
              <a:rPr lang="x-none" sz="2400" dirty="0" smtClean="0"/>
              <a:t>את </a:t>
            </a:r>
            <a:r>
              <a:rPr lang="x-none" sz="2400" dirty="0"/>
              <a:t>מד </a:t>
            </a:r>
            <a:r>
              <a:rPr lang="x-none" sz="2400" dirty="0" smtClean="0"/>
              <a:t>הטמפרטורה </a:t>
            </a:r>
            <a:r>
              <a:rPr lang="x-none" sz="2400" dirty="0"/>
              <a:t>הראשון מבוסס הכספית ואף פיתח סקלה </a:t>
            </a:r>
            <a:r>
              <a:rPr lang="x-none" sz="2400" dirty="0" smtClean="0"/>
              <a:t>חדשה </a:t>
            </a:r>
            <a:r>
              <a:rPr lang="x-none" sz="2400" dirty="0"/>
              <a:t>לאפיין את שינויי הטמפרטורה במכשיר שפיתח.</a:t>
            </a:r>
            <a:endParaRPr sz="2400" dirty="0"/>
          </a:p>
          <a:p>
            <a:pPr marL="457200" lvl="0" indent="-406400" algn="r" rtl="1">
              <a:lnSpc>
                <a:spcPct val="100000"/>
              </a:lnSpc>
              <a:spcBef>
                <a:spcPts val="600"/>
              </a:spcBef>
              <a:spcAft>
                <a:spcPts val="0"/>
              </a:spcAft>
              <a:buSzPts val="2800"/>
              <a:buChar char="•"/>
            </a:pPr>
            <a:r>
              <a:rPr lang="x-none" sz="2400" dirty="0"/>
              <a:t>פרנהייט קבע את נקודת האפס של הסקלה שלו בנקודת </a:t>
            </a:r>
            <a:r>
              <a:rPr lang="x-none" sz="2400" dirty="0" smtClean="0"/>
              <a:t>הקפיאה </a:t>
            </a:r>
            <a:r>
              <a:rPr lang="x-none" sz="2400" dirty="0"/>
              <a:t>של המים ואת </a:t>
            </a:r>
            <a:r>
              <a:rPr lang="x-none" sz="2400" dirty="0" smtClean="0"/>
              <a:t>הערך100 </a:t>
            </a:r>
            <a:r>
              <a:rPr lang="he-IL" sz="2400" dirty="0" smtClean="0"/>
              <a:t> </a:t>
            </a:r>
            <a:r>
              <a:rPr lang="x-none" sz="2400" dirty="0" smtClean="0"/>
              <a:t>נתן </a:t>
            </a:r>
            <a:r>
              <a:rPr lang="x-none" sz="2400" dirty="0"/>
              <a:t>לטמפרטורת גוף האדם הטיפוסית</a:t>
            </a:r>
            <a:br>
              <a:rPr lang="x-none" sz="2400" dirty="0"/>
            </a:br>
            <a:endParaRPr sz="2400" dirty="0">
              <a:sym typeface="Calibri"/>
            </a:endParaRPr>
          </a:p>
        </p:txBody>
      </p:sp>
      <p:pic>
        <p:nvPicPr>
          <p:cNvPr id="167" name="Google Shape;167;p23"/>
          <p:cNvPicPr preferRelativeResize="0"/>
          <p:nvPr/>
        </p:nvPicPr>
        <p:blipFill>
          <a:blip r:embed="rId3">
            <a:alphaModFix/>
          </a:blip>
          <a:stretch>
            <a:fillRect/>
          </a:stretch>
        </p:blipFill>
        <p:spPr>
          <a:xfrm>
            <a:off x="80726" y="1597737"/>
            <a:ext cx="3375750" cy="4616225"/>
          </a:xfrm>
          <a:prstGeom prst="rect">
            <a:avLst/>
          </a:prstGeom>
          <a:noFill/>
          <a:ln>
            <a:noFill/>
          </a:ln>
        </p:spPr>
      </p:pic>
      <p:pic>
        <p:nvPicPr>
          <p:cNvPr id="168" name="Google Shape;168;p23"/>
          <p:cNvPicPr preferRelativeResize="0"/>
          <p:nvPr/>
        </p:nvPicPr>
        <p:blipFill>
          <a:blip r:embed="rId4">
            <a:alphaModFix/>
          </a:blip>
          <a:stretch>
            <a:fillRect/>
          </a:stretch>
        </p:blipFill>
        <p:spPr>
          <a:xfrm>
            <a:off x="3558076" y="1597737"/>
            <a:ext cx="2677624" cy="4000747"/>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a:t>בואו נכיר מקרוב את מדחום הכספית</a:t>
            </a:r>
            <a:endParaRPr sz="3600" b="1" dirty="0">
              <a:sym typeface="Calibri"/>
            </a:endParaRPr>
          </a:p>
        </p:txBody>
      </p:sp>
      <p:pic>
        <p:nvPicPr>
          <p:cNvPr id="175" name="Google Shape;175;p24" title="הכרות עם מדחום הכספית">
            <a:hlinkClick r:id="rId3"/>
          </p:cNvPr>
          <p:cNvPicPr preferRelativeResize="0"/>
          <p:nvPr/>
        </p:nvPicPr>
        <p:blipFill>
          <a:blip r:embed="rId4">
            <a:alphaModFix/>
          </a:blip>
          <a:stretch>
            <a:fillRect/>
          </a:stretch>
        </p:blipFill>
        <p:spPr>
          <a:xfrm>
            <a:off x="4532275" y="1392714"/>
            <a:ext cx="7075525" cy="5338286"/>
          </a:xfrm>
          <a:prstGeom prst="rect">
            <a:avLst/>
          </a:prstGeom>
          <a:noFill/>
          <a:ln>
            <a:noFill/>
          </a:ln>
        </p:spPr>
      </p:pic>
      <p:sp>
        <p:nvSpPr>
          <p:cNvPr id="176" name="Google Shape;176;p24"/>
          <p:cNvSpPr txBox="1">
            <a:spLocks noGrp="1"/>
          </p:cNvSpPr>
          <p:nvPr>
            <p:ph type="body" idx="1"/>
          </p:nvPr>
        </p:nvSpPr>
        <p:spPr>
          <a:xfrm>
            <a:off x="46175" y="1981819"/>
            <a:ext cx="4460700" cy="3288600"/>
          </a:xfrm>
          <a:prstGeom prst="rect">
            <a:avLst/>
          </a:prstGeom>
          <a:noFill/>
          <a:ln>
            <a:noFill/>
          </a:ln>
        </p:spPr>
        <p:txBody>
          <a:bodyPr spcFirstLastPara="1" wrap="square" lIns="91425" tIns="45700" rIns="91425" bIns="45700" anchor="t" anchorCtr="0">
            <a:noAutofit/>
          </a:bodyPr>
          <a:lstStyle/>
          <a:p>
            <a:pPr marL="0" marR="0" lvl="0" indent="0" algn="r" rtl="1">
              <a:lnSpc>
                <a:spcPct val="85000"/>
              </a:lnSpc>
              <a:spcBef>
                <a:spcPts val="0"/>
              </a:spcBef>
              <a:spcAft>
                <a:spcPts val="0"/>
              </a:spcAft>
              <a:buSzPts val="1018"/>
              <a:buNone/>
            </a:pPr>
            <a:endParaRPr sz="2400" dirty="0"/>
          </a:p>
          <a:p>
            <a:pPr marL="52356" marR="0" lvl="0" indent="0" algn="r" rtl="1">
              <a:lnSpc>
                <a:spcPct val="85000"/>
              </a:lnSpc>
              <a:spcBef>
                <a:spcPts val="0"/>
              </a:spcBef>
              <a:spcAft>
                <a:spcPts val="0"/>
              </a:spcAft>
              <a:buSzPts val="2776"/>
              <a:buNone/>
            </a:pPr>
            <a:r>
              <a:rPr lang="x-none" sz="2400" dirty="0"/>
              <a:t>איך קשור עקרון הפעולה של מדחום הכספית לתופעות שראינו בתחילת השיעור?</a:t>
            </a:r>
            <a:endParaRPr sz="2400" dirty="0"/>
          </a:p>
          <a:p>
            <a:pPr marL="914400" marR="0" lvl="1" indent="-404844" algn="r" rtl="1">
              <a:lnSpc>
                <a:spcPct val="85000"/>
              </a:lnSpc>
              <a:spcBef>
                <a:spcPts val="0"/>
              </a:spcBef>
              <a:spcAft>
                <a:spcPts val="0"/>
              </a:spcAft>
              <a:buSzPts val="2776"/>
              <a:buChar char="•"/>
            </a:pPr>
            <a:r>
              <a:rPr lang="x-none" dirty="0"/>
              <a:t>ניפוח הבלון</a:t>
            </a:r>
            <a:endParaRPr dirty="0"/>
          </a:p>
          <a:p>
            <a:pPr marL="914400" marR="0" lvl="1" indent="-404844" algn="r" rtl="1">
              <a:lnSpc>
                <a:spcPct val="85000"/>
              </a:lnSpc>
              <a:spcBef>
                <a:spcPts val="0"/>
              </a:spcBef>
              <a:spcAft>
                <a:spcPts val="0"/>
              </a:spcAft>
              <a:buSzPts val="2776"/>
              <a:buChar char="•"/>
            </a:pPr>
            <a:r>
              <a:rPr lang="x-none" dirty="0"/>
              <a:t>התכופפות פס המתכת</a:t>
            </a:r>
            <a:endParaRPr dirty="0"/>
          </a:p>
          <a:p>
            <a:pPr marL="0" marR="0" lvl="0" indent="0" algn="r" rtl="1">
              <a:lnSpc>
                <a:spcPct val="85000"/>
              </a:lnSpc>
              <a:spcBef>
                <a:spcPts val="0"/>
              </a:spcBef>
              <a:spcAft>
                <a:spcPts val="0"/>
              </a:spcAft>
              <a:buSzPts val="1018"/>
              <a:buNone/>
            </a:pPr>
            <a:endParaRPr sz="2400" dirty="0"/>
          </a:p>
        </p:txBody>
      </p:sp>
      <p:sp>
        <p:nvSpPr>
          <p:cNvPr id="6" name="לחצן פעולה: קדימה או הבא 5">
            <a:hlinkClick r:id="rId3" highlightClick="1"/>
          </p:cNvPr>
          <p:cNvSpPr/>
          <p:nvPr/>
        </p:nvSpPr>
        <p:spPr>
          <a:xfrm>
            <a:off x="7274049" y="3895602"/>
            <a:ext cx="1089764" cy="748217"/>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6">
                                            <p:txEl>
                                              <p:pRg st="1" end="1"/>
                                            </p:txEl>
                                          </p:spTgt>
                                        </p:tgtEl>
                                        <p:attrNameLst>
                                          <p:attrName>style.visibility</p:attrName>
                                        </p:attrNameLst>
                                      </p:cBhvr>
                                      <p:to>
                                        <p:strVal val="visible"/>
                                      </p:to>
                                    </p:set>
                                    <p:animEffect transition="in" filter="fade">
                                      <p:cBhvr>
                                        <p:cTn id="12" dur="500"/>
                                        <p:tgtEl>
                                          <p:spTgt spid="17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6">
                                            <p:txEl>
                                              <p:pRg st="2" end="2"/>
                                            </p:txEl>
                                          </p:spTgt>
                                        </p:tgtEl>
                                        <p:attrNameLst>
                                          <p:attrName>style.visibility</p:attrName>
                                        </p:attrNameLst>
                                      </p:cBhvr>
                                      <p:to>
                                        <p:strVal val="visible"/>
                                      </p:to>
                                    </p:set>
                                    <p:animEffect transition="in" filter="fade">
                                      <p:cBhvr>
                                        <p:cTn id="15" dur="500"/>
                                        <p:tgtEl>
                                          <p:spTgt spid="17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6">
                                            <p:txEl>
                                              <p:pRg st="3" end="3"/>
                                            </p:txEl>
                                          </p:spTgt>
                                        </p:tgtEl>
                                        <p:attrNameLst>
                                          <p:attrName>style.visibility</p:attrName>
                                        </p:attrNameLst>
                                      </p:cBhvr>
                                      <p:to>
                                        <p:strVal val="visible"/>
                                      </p:to>
                                    </p:set>
                                    <p:animEffect transition="in" filter="fade">
                                      <p:cBhvr>
                                        <p:cTn id="18" dur="500"/>
                                        <p:tgtEl>
                                          <p:spTgt spid="1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הרחבה</a:t>
            </a:r>
            <a:r>
              <a:rPr lang="he-IL" sz="3600" b="1" dirty="0" smtClean="0"/>
              <a:t>-</a:t>
            </a:r>
            <a:r>
              <a:rPr lang="x-none" sz="3600" b="1" dirty="0" smtClean="0"/>
              <a:t> </a:t>
            </a:r>
            <a:r>
              <a:rPr lang="x-none" sz="3600" b="1" dirty="0"/>
              <a:t>מרכיבי המדחום </a:t>
            </a:r>
            <a:r>
              <a:rPr lang="x-none" sz="3600" b="1" dirty="0" smtClean="0"/>
              <a:t>ותפקידיה</a:t>
            </a:r>
            <a:r>
              <a:rPr lang="he-IL" sz="3600" b="1" dirty="0" smtClean="0"/>
              <a:t>ם</a:t>
            </a:r>
            <a:endParaRPr sz="3600" b="1" dirty="0">
              <a:sym typeface="Calibri"/>
            </a:endParaRPr>
          </a:p>
        </p:txBody>
      </p:sp>
      <p:sp>
        <p:nvSpPr>
          <p:cNvPr id="182" name="Google Shape;182;p25"/>
          <p:cNvSpPr txBox="1">
            <a:spLocks noGrp="1"/>
          </p:cNvSpPr>
          <p:nvPr>
            <p:ph type="body" idx="1"/>
          </p:nvPr>
        </p:nvSpPr>
        <p:spPr>
          <a:xfrm>
            <a:off x="195750" y="1347274"/>
            <a:ext cx="11800500" cy="3707326"/>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600"/>
              </a:spcBef>
              <a:buNone/>
            </a:pPr>
            <a:r>
              <a:rPr lang="he-IL" sz="2400" dirty="0" smtClean="0"/>
              <a:t>בקישור הבא </a:t>
            </a:r>
            <a:r>
              <a:rPr lang="he-IL" sz="2400" dirty="0"/>
              <a:t>ננתח את חלקיו ותפקידיהם של מרכיביו השונים של מדחום הכספית</a:t>
            </a:r>
            <a:r>
              <a:rPr lang="he-IL" sz="2400" dirty="0" smtClean="0"/>
              <a:t>:</a:t>
            </a:r>
          </a:p>
          <a:p>
            <a:pPr marL="0" lvl="0" indent="0">
              <a:lnSpc>
                <a:spcPct val="100000"/>
              </a:lnSpc>
              <a:spcBef>
                <a:spcPts val="600"/>
              </a:spcBef>
              <a:buNone/>
            </a:pPr>
            <a:endParaRPr lang="he-IL" sz="2400" dirty="0"/>
          </a:p>
          <a:p>
            <a:pPr marL="0" lvl="0" indent="0">
              <a:lnSpc>
                <a:spcPct val="100000"/>
              </a:lnSpc>
              <a:spcBef>
                <a:spcPts val="600"/>
              </a:spcBef>
              <a:buNone/>
            </a:pPr>
            <a:endParaRPr lang="he-IL" sz="2400" dirty="0"/>
          </a:p>
          <a:p>
            <a:pPr marL="0" lvl="0" indent="0" algn="r" rtl="1">
              <a:lnSpc>
                <a:spcPct val="100000"/>
              </a:lnSpc>
              <a:spcBef>
                <a:spcPts val="600"/>
              </a:spcBef>
              <a:spcAft>
                <a:spcPts val="0"/>
              </a:spcAft>
              <a:buNone/>
            </a:pPr>
            <a:endParaRPr sz="2400" dirty="0"/>
          </a:p>
        </p:txBody>
      </p:sp>
      <p:sp>
        <p:nvSpPr>
          <p:cNvPr id="3" name="TextBox 2"/>
          <p:cNvSpPr txBox="1"/>
          <p:nvPr/>
        </p:nvSpPr>
        <p:spPr>
          <a:xfrm>
            <a:off x="847725" y="2066925"/>
            <a:ext cx="2809875" cy="1384995"/>
          </a:xfrm>
          <a:prstGeom prst="rect">
            <a:avLst/>
          </a:prstGeom>
          <a:solidFill>
            <a:schemeClr val="accent4"/>
          </a:solidFill>
        </p:spPr>
        <p:txBody>
          <a:bodyPr wrap="square" rtlCol="0">
            <a:spAutoFit/>
          </a:bodyPr>
          <a:lstStyle/>
          <a:p>
            <a:r>
              <a:rPr lang="he-IL" dirty="0" smtClean="0"/>
              <a:t>להכניס את הקישור של המשימה כשנפתח את המודל</a:t>
            </a:r>
          </a:p>
          <a:p>
            <a:endParaRPr lang="he-IL" dirty="0"/>
          </a:p>
          <a:p>
            <a:endParaRPr lang="he-IL" dirty="0" smtClean="0"/>
          </a:p>
          <a:p>
            <a:endParaRPr lang="he-IL" dirty="0"/>
          </a:p>
          <a:p>
            <a:endParaRPr lang="en-US" dirty="0"/>
          </a:p>
        </p:txBody>
      </p:sp>
      <p:pic>
        <p:nvPicPr>
          <p:cNvPr id="7" name="Picture 12" descr="Table&#10;&#10;Description automatically generated"/>
          <p:cNvPicPr/>
          <p:nvPr/>
        </p:nvPicPr>
        <p:blipFill>
          <a:blip r:embed="rId3" cstate="print">
            <a:extLst>
              <a:ext uri="{28A0092B-C50C-407E-A947-70E740481C1C}">
                <a14:useLocalDpi xmlns:a14="http://schemas.microsoft.com/office/drawing/2010/main" val="0"/>
              </a:ext>
            </a:extLst>
          </a:blip>
          <a:stretch>
            <a:fillRect/>
          </a:stretch>
        </p:blipFill>
        <p:spPr>
          <a:xfrm>
            <a:off x="2036590" y="2680275"/>
            <a:ext cx="8118820" cy="3815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smtClean="0"/>
              <a:t>הרחבה</a:t>
            </a:r>
            <a:r>
              <a:rPr lang="he-IL" sz="3600" b="1" dirty="0" smtClean="0"/>
              <a:t>-</a:t>
            </a:r>
            <a:r>
              <a:rPr lang="x-none" sz="3600" b="1" dirty="0" smtClean="0"/>
              <a:t> </a:t>
            </a:r>
            <a:r>
              <a:rPr lang="x-none" sz="3600" b="1" dirty="0"/>
              <a:t>מרכיבי המדחום </a:t>
            </a:r>
            <a:r>
              <a:rPr lang="x-none" sz="3600" b="1" dirty="0" smtClean="0"/>
              <a:t>ותפקידיה</a:t>
            </a:r>
            <a:r>
              <a:rPr lang="he-IL" sz="3600" b="1" dirty="0" smtClean="0"/>
              <a:t>ם</a:t>
            </a:r>
            <a:endParaRPr sz="3600" b="1" dirty="0">
              <a:sym typeface="Calibri"/>
            </a:endParaRPr>
          </a:p>
        </p:txBody>
      </p:sp>
      <p:sp>
        <p:nvSpPr>
          <p:cNvPr id="182" name="Google Shape;182;p25"/>
          <p:cNvSpPr txBox="1">
            <a:spLocks noGrp="1"/>
          </p:cNvSpPr>
          <p:nvPr>
            <p:ph type="body" idx="1"/>
          </p:nvPr>
        </p:nvSpPr>
        <p:spPr>
          <a:xfrm>
            <a:off x="195750" y="1347274"/>
            <a:ext cx="11800500" cy="3707326"/>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600"/>
              </a:spcBef>
              <a:buNone/>
            </a:pPr>
            <a:endParaRPr lang="he-IL" sz="2400" dirty="0"/>
          </a:p>
          <a:p>
            <a:pPr lvl="0"/>
            <a:r>
              <a:rPr lang="he-IL" sz="2400" dirty="0"/>
              <a:t>מהם מרכיביו העיקריים של מדחום הכספית?</a:t>
            </a:r>
            <a:endParaRPr lang="en-US" sz="2400" dirty="0"/>
          </a:p>
          <a:p>
            <a:pPr lvl="0"/>
            <a:r>
              <a:rPr lang="he-IL" sz="2400" dirty="0" smtClean="0"/>
              <a:t>מה </a:t>
            </a:r>
            <a:r>
              <a:rPr lang="he-IL" sz="2400" dirty="0"/>
              <a:t>תכונותיו ותפקידו של כל אחד מן המרכיבים במערכת?</a:t>
            </a:r>
            <a:endParaRPr lang="en-US" sz="2400" dirty="0"/>
          </a:p>
          <a:p>
            <a:pPr marL="0" lvl="0" indent="0">
              <a:lnSpc>
                <a:spcPct val="100000"/>
              </a:lnSpc>
              <a:spcBef>
                <a:spcPts val="600"/>
              </a:spcBef>
              <a:buNone/>
            </a:pPr>
            <a:endParaRPr lang="he-IL" sz="2400" dirty="0"/>
          </a:p>
        </p:txBody>
      </p:sp>
      <p:pic>
        <p:nvPicPr>
          <p:cNvPr id="6" name="Google Shape;175;p24" title="הכרות עם מדחום הכספית"/>
          <p:cNvPicPr preferRelativeResize="0"/>
          <p:nvPr/>
        </p:nvPicPr>
        <p:blipFill rotWithShape="1">
          <a:blip r:embed="rId3">
            <a:alphaModFix/>
          </a:blip>
          <a:srcRect l="3146" t="11396" r="2866" b="12301"/>
          <a:stretch/>
        </p:blipFill>
        <p:spPr>
          <a:xfrm>
            <a:off x="3158837" y="2864121"/>
            <a:ext cx="6350923" cy="3993879"/>
          </a:xfrm>
          <a:prstGeom prst="rect">
            <a:avLst/>
          </a:prstGeom>
          <a:noFill/>
          <a:ln>
            <a:noFill/>
          </a:ln>
        </p:spPr>
      </p:pic>
      <p:sp>
        <p:nvSpPr>
          <p:cNvPr id="4" name="מלבן 3"/>
          <p:cNvSpPr/>
          <p:nvPr/>
        </p:nvSpPr>
        <p:spPr>
          <a:xfrm>
            <a:off x="672347" y="3561180"/>
            <a:ext cx="1804846" cy="1477328"/>
          </a:xfrm>
          <a:prstGeom prst="rect">
            <a:avLst/>
          </a:prstGeom>
        </p:spPr>
        <p:txBody>
          <a:bodyPr wrap="square">
            <a:spAutoFit/>
          </a:bodyPr>
          <a:lstStyle/>
          <a:p>
            <a:pPr algn="r" rtl="1">
              <a:spcBef>
                <a:spcPts val="600"/>
              </a:spcBef>
            </a:pPr>
            <a:r>
              <a:rPr lang="he-IL" dirty="0">
                <a:latin typeface="Calibri" panose="020F0502020204030204" pitchFamily="34" charset="0"/>
                <a:cs typeface="Calibri" panose="020F0502020204030204" pitchFamily="34" charset="0"/>
              </a:rPr>
              <a:t>כספית,   </a:t>
            </a:r>
            <a:endParaRPr lang="en-US" dirty="0" smtClean="0">
              <a:latin typeface="Calibri" panose="020F0502020204030204" pitchFamily="34" charset="0"/>
              <a:cs typeface="Calibri" panose="020F0502020204030204" pitchFamily="34" charset="0"/>
            </a:endParaRPr>
          </a:p>
          <a:p>
            <a:pPr algn="r" rtl="1">
              <a:spcBef>
                <a:spcPts val="600"/>
              </a:spcBef>
            </a:pPr>
            <a:r>
              <a:rPr lang="he-IL" dirty="0" smtClean="0">
                <a:latin typeface="Calibri" panose="020F0502020204030204" pitchFamily="34" charset="0"/>
                <a:cs typeface="Calibri" panose="020F0502020204030204" pitchFamily="34" charset="0"/>
              </a:rPr>
              <a:t> </a:t>
            </a:r>
            <a:r>
              <a:rPr lang="he-IL" dirty="0">
                <a:latin typeface="Calibri" panose="020F0502020204030204" pitchFamily="34" charset="0"/>
                <a:cs typeface="Calibri" panose="020F0502020204030204" pitchFamily="34" charset="0"/>
              </a:rPr>
              <a:t>גולת </a:t>
            </a:r>
            <a:r>
              <a:rPr lang="he-IL" dirty="0" smtClean="0">
                <a:latin typeface="Calibri" panose="020F0502020204030204" pitchFamily="34" charset="0"/>
                <a:cs typeface="Calibri" panose="020F0502020204030204" pitchFamily="34" charset="0"/>
              </a:rPr>
              <a:t>זכוכית,</a:t>
            </a:r>
            <a:endParaRPr lang="he-IL" dirty="0">
              <a:latin typeface="Calibri" panose="020F0502020204030204" pitchFamily="34" charset="0"/>
              <a:cs typeface="Calibri" panose="020F0502020204030204" pitchFamily="34" charset="0"/>
            </a:endParaRPr>
          </a:p>
          <a:p>
            <a:pPr algn="r" rtl="1">
              <a:spcBef>
                <a:spcPts val="600"/>
              </a:spcBef>
            </a:pPr>
            <a:r>
              <a:rPr lang="he-IL" dirty="0" smtClean="0">
                <a:latin typeface="Calibri" panose="020F0502020204030204" pitchFamily="34" charset="0"/>
                <a:cs typeface="Calibri" panose="020F0502020204030204" pitchFamily="34" charset="0"/>
              </a:rPr>
              <a:t>צינורית זכוכית</a:t>
            </a:r>
            <a:endParaRPr lang="en-US" dirty="0" smtClean="0">
              <a:latin typeface="Calibri" panose="020F0502020204030204" pitchFamily="34" charset="0"/>
              <a:cs typeface="Calibri" panose="020F0502020204030204" pitchFamily="34" charset="0"/>
            </a:endParaRPr>
          </a:p>
          <a:p>
            <a:pPr algn="r" rtl="1">
              <a:spcBef>
                <a:spcPts val="600"/>
              </a:spcBef>
            </a:pPr>
            <a:r>
              <a:rPr lang="he-IL" dirty="0" smtClean="0">
                <a:latin typeface="Calibri" panose="020F0502020204030204" pitchFamily="34" charset="0"/>
                <a:cs typeface="Calibri" panose="020F0502020204030204" pitchFamily="34" charset="0"/>
              </a:rPr>
              <a:t>לוח </a:t>
            </a:r>
            <a:r>
              <a:rPr lang="he-IL" dirty="0">
                <a:latin typeface="Calibri" panose="020F0502020204030204" pitchFamily="34" charset="0"/>
                <a:cs typeface="Calibri" panose="020F0502020204030204" pitchFamily="34" charset="0"/>
              </a:rPr>
              <a:t>שנתות</a:t>
            </a:r>
          </a:p>
          <a:p>
            <a:pPr lvl="0" algn="r" rtl="1">
              <a:spcBef>
                <a:spcPts val="600"/>
              </a:spcBef>
            </a:pPr>
            <a:endParaRPr lang="he-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2959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body" idx="1"/>
          </p:nvPr>
        </p:nvSpPr>
        <p:spPr>
          <a:xfrm>
            <a:off x="838200" y="1303715"/>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4</a:t>
            </a:r>
            <a:endParaRPr sz="24000" b="1" dirty="0"/>
          </a:p>
        </p:txBody>
      </p:sp>
      <p:sp>
        <p:nvSpPr>
          <p:cNvPr id="190" name="Google Shape;190;p26"/>
          <p:cNvSpPr txBox="1">
            <a:spLocks noGrp="1"/>
          </p:cNvSpPr>
          <p:nvPr>
            <p:ph type="body" idx="1"/>
          </p:nvPr>
        </p:nvSpPr>
        <p:spPr>
          <a:xfrm>
            <a:off x="716280" y="3516330"/>
            <a:ext cx="10919100" cy="1195500"/>
          </a:xfrm>
          <a:prstGeom prst="rect">
            <a:avLst/>
          </a:prstGeom>
        </p:spPr>
        <p:txBody>
          <a:bodyPr spcFirstLastPara="1" wrap="square" lIns="91425" tIns="45700" rIns="91425" bIns="45700" anchor="ctr" anchorCtr="0">
            <a:noAutofit/>
          </a:bodyPr>
          <a:lstStyle/>
          <a:p>
            <a:pPr marL="0" lvl="0" indent="0" algn="ctr" rtl="0">
              <a:buNone/>
            </a:pPr>
            <a:endParaRPr lang="he-IL" sz="3000" dirty="0"/>
          </a:p>
          <a:p>
            <a:pPr marL="0" lvl="0" indent="0" algn="ctr">
              <a:lnSpc>
                <a:spcPct val="115000"/>
              </a:lnSpc>
              <a:spcBef>
                <a:spcPts val="0"/>
              </a:spcBef>
              <a:buNone/>
            </a:pPr>
            <a:r>
              <a:rPr lang="he-IL" sz="3000" b="1" dirty="0" smtClean="0">
                <a:latin typeface="Assistant"/>
                <a:ea typeface="Assistant"/>
                <a:cs typeface="Assistant"/>
                <a:sym typeface="Assistant"/>
              </a:rPr>
              <a:t>חשיבה </a:t>
            </a:r>
            <a:r>
              <a:rPr lang="he-IL" sz="3000" b="1" dirty="0">
                <a:latin typeface="Assistant"/>
                <a:ea typeface="Assistant"/>
                <a:cs typeface="Assistant"/>
                <a:sym typeface="Assistant"/>
              </a:rPr>
              <a:t>אנלוגית, דמיון בין תופעות והתפשטות תרמית בעולם </a:t>
            </a:r>
            <a:r>
              <a:rPr lang="he-IL" sz="3000" b="1" dirty="0" smtClean="0">
                <a:latin typeface="Assistant"/>
                <a:ea typeface="Assistant"/>
                <a:cs typeface="Assistant"/>
                <a:sym typeface="Assistant"/>
              </a:rPr>
              <a:t>ההנדסי</a:t>
            </a:r>
            <a:endParaRPr lang="he-IL" sz="3000" b="1" dirty="0"/>
          </a:p>
          <a:p>
            <a:pPr marL="0" lvl="0" indent="0" algn="ctr" rtl="0">
              <a:spcBef>
                <a:spcPts val="1000"/>
              </a:spcBef>
              <a:spcAft>
                <a:spcPts val="0"/>
              </a:spcAft>
              <a:buNone/>
            </a:pPr>
            <a:endParaRPr sz="3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1277527" y="58324"/>
            <a:ext cx="10515600" cy="1044335"/>
          </a:xfrm>
          <a:prstGeom prst="rect">
            <a:avLst/>
          </a:prstGeom>
          <a:noFill/>
          <a:ln>
            <a:noFill/>
          </a:ln>
        </p:spPr>
        <p:txBody>
          <a:bodyPr spcFirstLastPara="1" wrap="square" lIns="91425" tIns="45700" rIns="91425" bIns="45700" anchor="ctr" anchorCtr="0">
            <a:noAutofit/>
          </a:bodyPr>
          <a:lstStyle/>
          <a:p>
            <a:pPr lvl="0" algn="ctr">
              <a:lnSpc>
                <a:spcPct val="100000"/>
              </a:lnSpc>
              <a:buSzPct val="28612"/>
            </a:pPr>
            <a:r>
              <a:rPr lang="x-none" sz="3600" b="1" dirty="0"/>
              <a:t>תופעות שונות אבל דומות </a:t>
            </a:r>
            <a:endParaRPr sz="3600" b="1" dirty="0"/>
          </a:p>
        </p:txBody>
      </p:sp>
      <p:sp>
        <p:nvSpPr>
          <p:cNvPr id="196" name="Google Shape;196;p27"/>
          <p:cNvSpPr txBox="1">
            <a:spLocks noGrp="1"/>
          </p:cNvSpPr>
          <p:nvPr>
            <p:ph type="body" idx="1"/>
          </p:nvPr>
        </p:nvSpPr>
        <p:spPr>
          <a:xfrm>
            <a:off x="119550" y="1311749"/>
            <a:ext cx="11800500" cy="1945200"/>
          </a:xfrm>
          <a:prstGeom prst="rect">
            <a:avLst/>
          </a:prstGeom>
          <a:noFill/>
          <a:ln>
            <a:noFill/>
          </a:ln>
        </p:spPr>
        <p:txBody>
          <a:bodyPr spcFirstLastPara="1" wrap="square" lIns="91425" tIns="45700" rIns="91425" bIns="45700" anchor="t" anchorCtr="0">
            <a:noAutofit/>
          </a:bodyPr>
          <a:lstStyle/>
          <a:p>
            <a:pPr marL="0" lvl="0" indent="0" algn="ctr" rtl="1">
              <a:lnSpc>
                <a:spcPct val="115000"/>
              </a:lnSpc>
              <a:spcBef>
                <a:spcPts val="0"/>
              </a:spcBef>
              <a:spcAft>
                <a:spcPts val="0"/>
              </a:spcAft>
              <a:buNone/>
            </a:pPr>
            <a:r>
              <a:rPr lang="x-none" sz="2400" b="1" dirty="0">
                <a:solidFill>
                  <a:srgbClr val="0070C0"/>
                </a:solidFill>
              </a:rPr>
              <a:t>התנפחות הבלון </a:t>
            </a:r>
            <a:r>
              <a:rPr lang="x-none" sz="2400" b="1" dirty="0" smtClean="0">
                <a:solidFill>
                  <a:srgbClr val="0070C0"/>
                </a:solidFill>
              </a:rPr>
              <a:t>ושינוי </a:t>
            </a:r>
            <a:r>
              <a:rPr lang="x-none" sz="2400" b="1" dirty="0">
                <a:solidFill>
                  <a:srgbClr val="0070C0"/>
                </a:solidFill>
              </a:rPr>
              <a:t>גובה הכספית </a:t>
            </a:r>
            <a:r>
              <a:rPr lang="x-none" sz="2400" b="1" dirty="0" smtClean="0">
                <a:solidFill>
                  <a:srgbClr val="0070C0"/>
                </a:solidFill>
              </a:rPr>
              <a:t>במדחו</a:t>
            </a:r>
            <a:r>
              <a:rPr lang="he-IL" sz="2400" b="1" dirty="0" smtClean="0">
                <a:solidFill>
                  <a:srgbClr val="0070C0"/>
                </a:solidFill>
              </a:rPr>
              <a:t>ם-</a:t>
            </a:r>
            <a:r>
              <a:rPr lang="x-none" sz="2400" b="1" dirty="0" smtClean="0">
                <a:solidFill>
                  <a:srgbClr val="0070C0"/>
                </a:solidFill>
              </a:rPr>
              <a:t> </a:t>
            </a:r>
            <a:r>
              <a:rPr lang="x-none" sz="2400" b="1" dirty="0">
                <a:solidFill>
                  <a:srgbClr val="0070C0"/>
                </a:solidFill>
              </a:rPr>
              <a:t>מה הקשר בין התופעות?</a:t>
            </a:r>
            <a:endParaRPr sz="2400" b="1" dirty="0">
              <a:solidFill>
                <a:srgbClr val="0070C0"/>
              </a:solidFill>
            </a:endParaRPr>
          </a:p>
          <a:p>
            <a:pPr marL="0" lvl="0" indent="0" algn="r" rtl="1">
              <a:lnSpc>
                <a:spcPct val="115000"/>
              </a:lnSpc>
              <a:spcBef>
                <a:spcPts val="1200"/>
              </a:spcBef>
              <a:spcAft>
                <a:spcPts val="1200"/>
              </a:spcAft>
              <a:buNone/>
            </a:pPr>
            <a:r>
              <a:rPr lang="x-none" sz="2400" dirty="0"/>
              <a:t>נסו לנסח את התשובה בצורה </a:t>
            </a:r>
            <a:r>
              <a:rPr lang="x-none" sz="2400" dirty="0" smtClean="0"/>
              <a:t>הבאה</a:t>
            </a:r>
            <a:r>
              <a:rPr lang="he-IL" sz="2400" dirty="0" smtClean="0"/>
              <a:t>-</a:t>
            </a:r>
            <a:r>
              <a:rPr lang="x-none" sz="2400" dirty="0" smtClean="0"/>
              <a:t> </a:t>
            </a:r>
            <a:r>
              <a:rPr lang="x-none" sz="2400" dirty="0"/>
              <a:t>הסברנו את התנפחות הבלון על ידי </a:t>
            </a:r>
            <a:r>
              <a:rPr lang="x-none" sz="2400" dirty="0" smtClean="0"/>
              <a:t>_______________________</a:t>
            </a:r>
            <a:r>
              <a:rPr lang="x-none" sz="2400" dirty="0"/>
              <a:t/>
            </a:r>
            <a:br>
              <a:rPr lang="x-none" sz="2400" dirty="0"/>
            </a:br>
            <a:r>
              <a:rPr lang="x-none" sz="2400" dirty="0"/>
              <a:t>אפשר להסביר את עליית הכספית במדחום בצורה דומה      __________________________________</a:t>
            </a:r>
            <a:endParaRPr sz="2400" dirty="0"/>
          </a:p>
        </p:txBody>
      </p:sp>
      <p:pic>
        <p:nvPicPr>
          <p:cNvPr id="197" name="Google Shape;197;p27"/>
          <p:cNvPicPr preferRelativeResize="0"/>
          <p:nvPr/>
        </p:nvPicPr>
        <p:blipFill>
          <a:blip r:embed="rId3">
            <a:alphaModFix/>
          </a:blip>
          <a:stretch>
            <a:fillRect/>
          </a:stretch>
        </p:blipFill>
        <p:spPr>
          <a:xfrm>
            <a:off x="7739250" y="3060850"/>
            <a:ext cx="3865999" cy="3669725"/>
          </a:xfrm>
          <a:prstGeom prst="rect">
            <a:avLst/>
          </a:prstGeom>
          <a:noFill/>
          <a:ln>
            <a:noFill/>
          </a:ln>
        </p:spPr>
      </p:pic>
      <p:sp>
        <p:nvSpPr>
          <p:cNvPr id="198" name="Google Shape;198;p27"/>
          <p:cNvSpPr txBox="1">
            <a:spLocks noGrp="1"/>
          </p:cNvSpPr>
          <p:nvPr>
            <p:ph type="body" idx="1"/>
          </p:nvPr>
        </p:nvSpPr>
        <p:spPr>
          <a:xfrm>
            <a:off x="3634528" y="4198594"/>
            <a:ext cx="4447500" cy="1050300"/>
          </a:xfrm>
          <a:prstGeom prst="rect">
            <a:avLst/>
          </a:prstGeom>
          <a:noFill/>
          <a:ln>
            <a:noFill/>
          </a:ln>
        </p:spPr>
        <p:txBody>
          <a:bodyPr spcFirstLastPara="1" wrap="square" lIns="91425" tIns="45700" rIns="91425" bIns="45700" anchor="t" anchorCtr="0">
            <a:normAutofit/>
          </a:bodyPr>
          <a:lstStyle/>
          <a:p>
            <a:pPr marL="0" lvl="0" indent="0" algn="ctr" rtl="1">
              <a:lnSpc>
                <a:spcPct val="115000"/>
              </a:lnSpc>
              <a:spcBef>
                <a:spcPts val="0"/>
              </a:spcBef>
              <a:spcAft>
                <a:spcPts val="1200"/>
              </a:spcAft>
              <a:buNone/>
            </a:pPr>
            <a:r>
              <a:rPr lang="x-none" sz="3900" b="1" dirty="0">
                <a:solidFill>
                  <a:srgbClr val="0070C0"/>
                </a:solidFill>
              </a:rPr>
              <a:t>מה הקשר?</a:t>
            </a:r>
            <a:endParaRPr sz="3800" b="1" dirty="0">
              <a:solidFill>
                <a:srgbClr val="0070C0"/>
              </a:solidFill>
            </a:endParaRPr>
          </a:p>
        </p:txBody>
      </p:sp>
      <p:pic>
        <p:nvPicPr>
          <p:cNvPr id="199" name="Google Shape;199;p27"/>
          <p:cNvPicPr preferRelativeResize="0"/>
          <p:nvPr/>
        </p:nvPicPr>
        <p:blipFill>
          <a:blip r:embed="rId4">
            <a:alphaModFix/>
          </a:blip>
          <a:stretch>
            <a:fillRect/>
          </a:stretch>
        </p:blipFill>
        <p:spPr>
          <a:xfrm flipH="1">
            <a:off x="1738017" y="3554026"/>
            <a:ext cx="1448275" cy="3176549"/>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body" idx="1"/>
          </p:nvPr>
        </p:nvSpPr>
        <p:spPr>
          <a:xfrm>
            <a:off x="339213" y="1622825"/>
            <a:ext cx="11418087"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1</a:t>
            </a:r>
            <a:endParaRPr sz="24000" b="1" dirty="0"/>
          </a:p>
        </p:txBody>
      </p:sp>
      <p:sp>
        <p:nvSpPr>
          <p:cNvPr id="101" name="Google Shape;101;p14"/>
          <p:cNvSpPr txBox="1">
            <a:spLocks noGrp="1"/>
          </p:cNvSpPr>
          <p:nvPr>
            <p:ph type="body" idx="1"/>
          </p:nvPr>
        </p:nvSpPr>
        <p:spPr>
          <a:xfrm>
            <a:off x="661219" y="3517804"/>
            <a:ext cx="10919100" cy="11955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he-IL" sz="4000" b="1" dirty="0" smtClean="0"/>
              <a:t>התכווצות והתפשטות אוויר</a:t>
            </a:r>
            <a:endParaRPr sz="4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pic>
        <p:nvPicPr>
          <p:cNvPr id="207" name="Google Shape;207;p28"/>
          <p:cNvPicPr preferRelativeResize="0"/>
          <p:nvPr/>
        </p:nvPicPr>
        <p:blipFill>
          <a:blip r:embed="rId3">
            <a:alphaModFix/>
          </a:blip>
          <a:stretch>
            <a:fillRect/>
          </a:stretch>
        </p:blipFill>
        <p:spPr>
          <a:xfrm>
            <a:off x="8380464" y="3778438"/>
            <a:ext cx="1409875" cy="3092399"/>
          </a:xfrm>
          <a:prstGeom prst="rect">
            <a:avLst/>
          </a:prstGeom>
          <a:noFill/>
          <a:ln>
            <a:noFill/>
          </a:ln>
        </p:spPr>
      </p:pic>
      <p:sp>
        <p:nvSpPr>
          <p:cNvPr id="204" name="Google Shape;204;p28"/>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ct val="28612"/>
              <a:buFont typeface="Arial"/>
              <a:buNone/>
            </a:pPr>
            <a:r>
              <a:rPr lang="x-none" sz="3600" b="1" dirty="0"/>
              <a:t>תופעות שונות אבל </a:t>
            </a:r>
            <a:r>
              <a:rPr lang="x-none" sz="3600" b="1" dirty="0" smtClean="0"/>
              <a:t>דומות</a:t>
            </a:r>
            <a:endParaRPr sz="4000" b="1" dirty="0"/>
          </a:p>
        </p:txBody>
      </p:sp>
      <p:sp>
        <p:nvSpPr>
          <p:cNvPr id="205" name="Google Shape;205;p28"/>
          <p:cNvSpPr txBox="1">
            <a:spLocks noGrp="1"/>
          </p:cNvSpPr>
          <p:nvPr>
            <p:ph type="body" idx="1"/>
          </p:nvPr>
        </p:nvSpPr>
        <p:spPr>
          <a:xfrm>
            <a:off x="-7373" y="1350400"/>
            <a:ext cx="11800500" cy="2781900"/>
          </a:xfrm>
          <a:prstGeom prst="rect">
            <a:avLst/>
          </a:prstGeom>
          <a:noFill/>
          <a:ln>
            <a:noFill/>
          </a:ln>
        </p:spPr>
        <p:txBody>
          <a:bodyPr spcFirstLastPara="1" wrap="square" lIns="91425" tIns="45700" rIns="91425" bIns="45700" anchor="t" anchorCtr="0">
            <a:normAutofit/>
          </a:bodyPr>
          <a:lstStyle/>
          <a:p>
            <a:pPr marL="0" lvl="0" indent="0" algn="ctr">
              <a:lnSpc>
                <a:spcPct val="115000"/>
              </a:lnSpc>
              <a:spcBef>
                <a:spcPts val="0"/>
              </a:spcBef>
              <a:buClr>
                <a:schemeClr val="dk1"/>
              </a:buClr>
              <a:buSzPct val="37931"/>
              <a:buNone/>
            </a:pPr>
            <a:r>
              <a:rPr lang="he-IL" sz="2400" b="1" dirty="0">
                <a:solidFill>
                  <a:srgbClr val="0070C0"/>
                </a:solidFill>
              </a:rPr>
              <a:t>התנפחות הבלון ושינוי גובה הכספית במדחום- מה הקשר בין התופעות?</a:t>
            </a:r>
          </a:p>
          <a:p>
            <a:pPr marL="0" lvl="0" indent="0">
              <a:lnSpc>
                <a:spcPct val="115000"/>
              </a:lnSpc>
              <a:spcBef>
                <a:spcPts val="1200"/>
              </a:spcBef>
              <a:buNone/>
            </a:pPr>
            <a:r>
              <a:rPr lang="he-IL" sz="2400" dirty="0"/>
              <a:t>שתי </a:t>
            </a:r>
            <a:r>
              <a:rPr lang="he-IL" sz="2400" dirty="0" smtClean="0"/>
              <a:t>המערכות </a:t>
            </a:r>
            <a:r>
              <a:rPr lang="he-IL" sz="2400" dirty="0"/>
              <a:t>מתבססות על אותה תכונה של חומרים- התפשטות והתכווצות בהתאם לטמפרטורה. בבלון גורם חימום </a:t>
            </a:r>
            <a:r>
              <a:rPr lang="he-IL" sz="2400" dirty="0" err="1"/>
              <a:t>האויר</a:t>
            </a:r>
            <a:r>
              <a:rPr lang="he-IL" sz="2400" dirty="0"/>
              <a:t> לגידול אנרגיית התנועה של חלקיקי </a:t>
            </a:r>
            <a:r>
              <a:rPr lang="he-IL" sz="2400" dirty="0" err="1"/>
              <a:t>האויר</a:t>
            </a:r>
            <a:r>
              <a:rPr lang="he-IL" sz="2400" dirty="0"/>
              <a:t> כך שהם "תופסים יותר מקום". בצורה אנלוגית- גם במדחום הכספית גורם החימום לתופעה דומה של מולקולות הכספית, התרחבות הכספית בתוך חלל זכוכית מוגבל גורם לעלייתה בצינור הזכוכית הצר. </a:t>
            </a:r>
            <a:endParaRPr lang="he-IL" sz="2400" b="1" dirty="0"/>
          </a:p>
          <a:p>
            <a:pPr marL="0" lvl="0" indent="0">
              <a:spcBef>
                <a:spcPts val="1200"/>
              </a:spcBef>
              <a:buNone/>
            </a:pPr>
            <a:endParaRPr lang="he-IL" sz="2400" b="1" dirty="0"/>
          </a:p>
          <a:p>
            <a:pPr marL="0" lvl="0" indent="0" algn="r" rtl="1">
              <a:lnSpc>
                <a:spcPct val="90000"/>
              </a:lnSpc>
              <a:spcBef>
                <a:spcPts val="1200"/>
              </a:spcBef>
              <a:spcAft>
                <a:spcPts val="0"/>
              </a:spcAft>
              <a:buNone/>
            </a:pPr>
            <a:endParaRPr sz="2400" b="1" dirty="0"/>
          </a:p>
        </p:txBody>
      </p:sp>
      <p:pic>
        <p:nvPicPr>
          <p:cNvPr id="206" name="Google Shape;206;p28"/>
          <p:cNvPicPr preferRelativeResize="0"/>
          <p:nvPr/>
        </p:nvPicPr>
        <p:blipFill>
          <a:blip r:embed="rId4">
            <a:alphaModFix/>
          </a:blip>
          <a:stretch>
            <a:fillRect/>
          </a:stretch>
        </p:blipFill>
        <p:spPr>
          <a:xfrm>
            <a:off x="1474850" y="4132300"/>
            <a:ext cx="2512218" cy="23846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9"/>
          <p:cNvSpPr txBox="1">
            <a:spLocks noGrp="1"/>
          </p:cNvSpPr>
          <p:nvPr>
            <p:ph type="title"/>
          </p:nvPr>
        </p:nvSpPr>
        <p:spPr>
          <a:xfrm>
            <a:off x="1277527" y="58324"/>
            <a:ext cx="105156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1100"/>
              <a:buFont typeface="Arial"/>
              <a:buNone/>
            </a:pPr>
            <a:r>
              <a:rPr lang="x-none" sz="3600" b="1" dirty="0"/>
              <a:t>התפשטות תרמית בעולם ההנדסה</a:t>
            </a:r>
            <a:endParaRPr sz="4000" b="1" dirty="0"/>
          </a:p>
        </p:txBody>
      </p:sp>
      <p:pic>
        <p:nvPicPr>
          <p:cNvPr id="214" name="Google Shape;214;p29" title="Railway Buckling">
            <a:hlinkClick r:id="rId3"/>
          </p:cNvPr>
          <p:cNvPicPr preferRelativeResize="0"/>
          <p:nvPr/>
        </p:nvPicPr>
        <p:blipFill>
          <a:blip r:embed="rId4">
            <a:alphaModFix/>
          </a:blip>
          <a:stretch>
            <a:fillRect/>
          </a:stretch>
        </p:blipFill>
        <p:spPr>
          <a:xfrm>
            <a:off x="5943890" y="1628709"/>
            <a:ext cx="6174435" cy="4630826"/>
          </a:xfrm>
          <a:prstGeom prst="rect">
            <a:avLst/>
          </a:prstGeom>
          <a:noFill/>
          <a:ln>
            <a:noFill/>
          </a:ln>
        </p:spPr>
      </p:pic>
      <p:sp>
        <p:nvSpPr>
          <p:cNvPr id="215" name="Google Shape;215;p29"/>
          <p:cNvSpPr txBox="1">
            <a:spLocks noGrp="1"/>
          </p:cNvSpPr>
          <p:nvPr>
            <p:ph type="body" idx="1"/>
          </p:nvPr>
        </p:nvSpPr>
        <p:spPr>
          <a:xfrm>
            <a:off x="0" y="1518557"/>
            <a:ext cx="5796900" cy="3555991"/>
          </a:xfrm>
          <a:prstGeom prst="rect">
            <a:avLst/>
          </a:prstGeom>
          <a:noFill/>
          <a:ln>
            <a:noFill/>
          </a:ln>
        </p:spPr>
        <p:txBody>
          <a:bodyPr spcFirstLastPara="1" wrap="square" lIns="91425" tIns="45700" rIns="91425" bIns="45700" anchor="t" anchorCtr="0">
            <a:noAutofit/>
          </a:bodyPr>
          <a:lstStyle/>
          <a:p>
            <a:pPr marL="0" lvl="0" indent="0" algn="r" rtl="1">
              <a:lnSpc>
                <a:spcPct val="115000"/>
              </a:lnSpc>
              <a:spcBef>
                <a:spcPts val="0"/>
              </a:spcBef>
              <a:spcAft>
                <a:spcPts val="0"/>
              </a:spcAft>
              <a:buNone/>
            </a:pPr>
            <a:r>
              <a:rPr lang="x-none" b="1" dirty="0">
                <a:solidFill>
                  <a:srgbClr val="0070C0"/>
                </a:solidFill>
              </a:rPr>
              <a:t>התפשטות תרמית בעולם ההנדסה</a:t>
            </a:r>
            <a:endParaRPr b="1" dirty="0">
              <a:solidFill>
                <a:srgbClr val="0070C0"/>
              </a:solidFill>
            </a:endParaRPr>
          </a:p>
          <a:p>
            <a:pPr marL="0" lvl="0" indent="0" algn="r" rtl="1">
              <a:lnSpc>
                <a:spcPct val="115000"/>
              </a:lnSpc>
              <a:spcBef>
                <a:spcPts val="1200"/>
              </a:spcBef>
              <a:spcAft>
                <a:spcPts val="0"/>
              </a:spcAft>
              <a:buNone/>
            </a:pPr>
            <a:r>
              <a:rPr lang="x-none" sz="2400" dirty="0"/>
              <a:t>בעולם ההנדסה נאבקים\ות מהנדסים\ות בתופעות רבות שקשורות להתפשטות תרמית. התופעה מופיעה במבני מתכת </a:t>
            </a:r>
            <a:r>
              <a:rPr lang="x-none" sz="2400" dirty="0" smtClean="0"/>
              <a:t>ובטון.</a:t>
            </a:r>
            <a:endParaRPr lang="he-IL" sz="2400" dirty="0" smtClean="0"/>
          </a:p>
          <a:p>
            <a:pPr marL="0" lvl="0" indent="0" algn="r" rtl="1">
              <a:lnSpc>
                <a:spcPct val="115000"/>
              </a:lnSpc>
              <a:spcBef>
                <a:spcPts val="1200"/>
              </a:spcBef>
              <a:spcAft>
                <a:spcPts val="0"/>
              </a:spcAft>
              <a:buNone/>
            </a:pPr>
            <a:endParaRPr lang="he-IL" sz="2400" dirty="0"/>
          </a:p>
          <a:p>
            <a:pPr marL="0" lvl="0" indent="0" algn="r" rtl="1">
              <a:lnSpc>
                <a:spcPct val="115000"/>
              </a:lnSpc>
              <a:spcBef>
                <a:spcPts val="1200"/>
              </a:spcBef>
              <a:spcAft>
                <a:spcPts val="0"/>
              </a:spcAft>
              <a:buNone/>
            </a:pPr>
            <a:r>
              <a:rPr lang="x-none" sz="2400" dirty="0" smtClean="0"/>
              <a:t>בואו </a:t>
            </a:r>
            <a:r>
              <a:rPr lang="x-none" sz="2400" dirty="0"/>
              <a:t>ננסה לחשוב ביחד על פתרונות אפשריים לבעיית ההתכופפות של פסי הרכבת. </a:t>
            </a:r>
            <a:endParaRPr sz="2400" b="1" dirty="0"/>
          </a:p>
          <a:p>
            <a:pPr marL="0" lvl="0" indent="0" algn="r" rtl="1">
              <a:lnSpc>
                <a:spcPct val="90000"/>
              </a:lnSpc>
              <a:spcBef>
                <a:spcPts val="1200"/>
              </a:spcBef>
              <a:spcAft>
                <a:spcPts val="0"/>
              </a:spcAft>
              <a:buNone/>
            </a:pPr>
            <a:endParaRPr sz="2400" b="1" dirty="0"/>
          </a:p>
        </p:txBody>
      </p:sp>
      <p:sp>
        <p:nvSpPr>
          <p:cNvPr id="216" name="Google Shape;216;p29"/>
          <p:cNvSpPr txBox="1"/>
          <p:nvPr/>
        </p:nvSpPr>
        <p:spPr>
          <a:xfrm>
            <a:off x="6610461" y="6259535"/>
            <a:ext cx="4948177"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x-none" sz="950" dirty="0">
                <a:solidFill>
                  <a:srgbClr val="202122"/>
                </a:solidFill>
                <a:highlight>
                  <a:srgbClr val="F8F9FA"/>
                </a:highlight>
              </a:rPr>
              <a:t>תפשטות תרמית של קטעים רצופים ארוכים של מסלולי רכבת היא הכוח המניע של </a:t>
            </a:r>
            <a:r>
              <a:rPr lang="x-none" sz="950" dirty="0">
                <a:solidFill>
                  <a:srgbClr val="0645AD"/>
                </a:solidFill>
                <a:highlight>
                  <a:srgbClr val="F8F9FA"/>
                </a:highlight>
                <a:uFill>
                  <a:noFill/>
                </a:u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קריסת</a:t>
            </a:r>
            <a:r>
              <a:rPr lang="x-none" sz="950" dirty="0">
                <a:solidFill>
                  <a:srgbClr val="202122"/>
                </a:solidFill>
                <a:highlight>
                  <a:srgbClr val="F8F9FA"/>
                </a:highlight>
              </a:rPr>
              <a:t> מסילות הרכבת. תופעה זו הביאה להסטת 190 רכבת מהפסים בארצות הברית במהלך 1998–2002 בלבד</a:t>
            </a:r>
            <a:endParaRPr dirty="0"/>
          </a:p>
        </p:txBody>
      </p:sp>
      <p:sp>
        <p:nvSpPr>
          <p:cNvPr id="8" name="לחצן פעולה: קדימה או הבא 7">
            <a:hlinkClick r:id="rId3" highlightClick="1"/>
          </p:cNvPr>
          <p:cNvSpPr/>
          <p:nvPr/>
        </p:nvSpPr>
        <p:spPr>
          <a:xfrm>
            <a:off x="8638278" y="4326331"/>
            <a:ext cx="1089764" cy="748217"/>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Google Shape;213;p29"/>
          <p:cNvSpPr txBox="1">
            <a:spLocks noGrp="1"/>
          </p:cNvSpPr>
          <p:nvPr>
            <p:ph type="body" idx="1"/>
          </p:nvPr>
        </p:nvSpPr>
        <p:spPr>
          <a:xfrm>
            <a:off x="7111138" y="1628709"/>
            <a:ext cx="4447500" cy="1050300"/>
          </a:xfrm>
          <a:prstGeom prst="rect">
            <a:avLst/>
          </a:prstGeom>
          <a:noFill/>
          <a:ln>
            <a:noFill/>
          </a:ln>
        </p:spPr>
        <p:txBody>
          <a:bodyPr spcFirstLastPara="1" wrap="square" lIns="91425" tIns="45700" rIns="91425" bIns="45700" anchor="t" anchorCtr="0">
            <a:normAutofit/>
          </a:bodyPr>
          <a:lstStyle/>
          <a:p>
            <a:pPr marL="0" lvl="0" indent="0" algn="ctr" rtl="1">
              <a:lnSpc>
                <a:spcPct val="115000"/>
              </a:lnSpc>
              <a:spcBef>
                <a:spcPts val="0"/>
              </a:spcBef>
              <a:spcAft>
                <a:spcPts val="1200"/>
              </a:spcAft>
              <a:buNone/>
            </a:pPr>
            <a:r>
              <a:rPr lang="x-none" b="1" dirty="0">
                <a:solidFill>
                  <a:schemeClr val="accent4">
                    <a:lumMod val="60000"/>
                    <a:lumOff val="40000"/>
                  </a:schemeClr>
                </a:solidFill>
              </a:rPr>
              <a:t>התכופפות של פסי רכבת</a:t>
            </a:r>
            <a:endParaRPr b="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0"/>
          <p:cNvSpPr txBox="1">
            <a:spLocks noGrp="1"/>
          </p:cNvSpPr>
          <p:nvPr>
            <p:ph type="title"/>
          </p:nvPr>
        </p:nvSpPr>
        <p:spPr>
          <a:xfrm>
            <a:off x="1550894" y="58324"/>
            <a:ext cx="10322918" cy="1154400"/>
          </a:xfrm>
          <a:prstGeom prst="rect">
            <a:avLst/>
          </a:prstGeom>
          <a:noFill/>
          <a:ln>
            <a:noFill/>
          </a:ln>
        </p:spPr>
        <p:txBody>
          <a:bodyPr spcFirstLastPara="1" wrap="square" lIns="91425" tIns="45700" rIns="91425" bIns="45700" anchor="ctr" anchorCtr="0">
            <a:normAutofit/>
          </a:bodyPr>
          <a:lstStyle/>
          <a:p>
            <a:pPr marL="0" lvl="0" indent="0" algn="ctr" rtl="1">
              <a:lnSpc>
                <a:spcPct val="100000"/>
              </a:lnSpc>
              <a:spcBef>
                <a:spcPts val="0"/>
              </a:spcBef>
              <a:spcAft>
                <a:spcPts val="0"/>
              </a:spcAft>
              <a:buClr>
                <a:schemeClr val="dk1"/>
              </a:buClr>
              <a:buSzPts val="1100"/>
              <a:buFont typeface="Arial"/>
              <a:buNone/>
            </a:pPr>
            <a:r>
              <a:rPr lang="x-none" sz="3600" b="1" dirty="0"/>
              <a:t>פתרונות להתפשטות תרמית בעולם ההנדסה</a:t>
            </a:r>
            <a:endParaRPr sz="4000" b="1" dirty="0"/>
          </a:p>
        </p:txBody>
      </p:sp>
      <p:pic>
        <p:nvPicPr>
          <p:cNvPr id="222" name="Google Shape;222;p30"/>
          <p:cNvPicPr preferRelativeResize="0"/>
          <p:nvPr/>
        </p:nvPicPr>
        <p:blipFill>
          <a:blip r:embed="rId3">
            <a:alphaModFix/>
          </a:blip>
          <a:stretch>
            <a:fillRect/>
          </a:stretch>
        </p:blipFill>
        <p:spPr>
          <a:xfrm>
            <a:off x="3825985" y="1404811"/>
            <a:ext cx="3663525" cy="2429075"/>
          </a:xfrm>
          <a:prstGeom prst="rect">
            <a:avLst/>
          </a:prstGeom>
          <a:noFill/>
          <a:ln>
            <a:noFill/>
          </a:ln>
        </p:spPr>
      </p:pic>
      <p:pic>
        <p:nvPicPr>
          <p:cNvPr id="223" name="Google Shape;223;p30"/>
          <p:cNvPicPr preferRelativeResize="0"/>
          <p:nvPr/>
        </p:nvPicPr>
        <p:blipFill>
          <a:blip r:embed="rId4">
            <a:alphaModFix/>
          </a:blip>
          <a:stretch>
            <a:fillRect/>
          </a:stretch>
        </p:blipFill>
        <p:spPr>
          <a:xfrm>
            <a:off x="188259" y="1404811"/>
            <a:ext cx="3355287" cy="5299739"/>
          </a:xfrm>
          <a:prstGeom prst="rect">
            <a:avLst/>
          </a:prstGeom>
          <a:noFill/>
          <a:ln>
            <a:noFill/>
          </a:ln>
        </p:spPr>
      </p:pic>
      <p:pic>
        <p:nvPicPr>
          <p:cNvPr id="224" name="Google Shape;224;p30"/>
          <p:cNvPicPr preferRelativeResize="0"/>
          <p:nvPr/>
        </p:nvPicPr>
        <p:blipFill>
          <a:blip r:embed="rId5">
            <a:alphaModFix/>
          </a:blip>
          <a:stretch>
            <a:fillRect/>
          </a:stretch>
        </p:blipFill>
        <p:spPr>
          <a:xfrm>
            <a:off x="7771947" y="4253855"/>
            <a:ext cx="3650446" cy="2450695"/>
          </a:xfrm>
          <a:prstGeom prst="rect">
            <a:avLst/>
          </a:prstGeom>
          <a:noFill/>
          <a:ln>
            <a:noFill/>
          </a:ln>
        </p:spPr>
      </p:pic>
      <p:pic>
        <p:nvPicPr>
          <p:cNvPr id="225" name="Google Shape;225;p30"/>
          <p:cNvPicPr preferRelativeResize="0"/>
          <p:nvPr/>
        </p:nvPicPr>
        <p:blipFill>
          <a:blip r:embed="rId6">
            <a:alphaModFix/>
          </a:blip>
          <a:stretch>
            <a:fillRect/>
          </a:stretch>
        </p:blipFill>
        <p:spPr>
          <a:xfrm>
            <a:off x="7771947" y="1404811"/>
            <a:ext cx="3650446" cy="2621162"/>
          </a:xfrm>
          <a:prstGeom prst="rect">
            <a:avLst/>
          </a:prstGeom>
          <a:noFill/>
          <a:ln>
            <a:noFill/>
          </a:ln>
        </p:spPr>
      </p:pic>
      <p:pic>
        <p:nvPicPr>
          <p:cNvPr id="226" name="Google Shape;226;p30"/>
          <p:cNvPicPr preferRelativeResize="0"/>
          <p:nvPr/>
        </p:nvPicPr>
        <p:blipFill>
          <a:blip r:embed="rId7">
            <a:alphaModFix/>
          </a:blip>
          <a:stretch>
            <a:fillRect/>
          </a:stretch>
        </p:blipFill>
        <p:spPr>
          <a:xfrm>
            <a:off x="3825983" y="4025973"/>
            <a:ext cx="3663527" cy="2678577"/>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36"/>
          <p:cNvSpPr txBox="1">
            <a:spLocks noGrp="1"/>
          </p:cNvSpPr>
          <p:nvPr>
            <p:ph type="body" idx="1"/>
          </p:nvPr>
        </p:nvSpPr>
        <p:spPr>
          <a:xfrm>
            <a:off x="730624" y="1337781"/>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a:t>
            </a:r>
            <a:r>
              <a:rPr lang="he-IL" sz="24000" b="1" dirty="0" smtClean="0"/>
              <a:t>5- הרחבה</a:t>
            </a:r>
            <a:endParaRPr sz="24000" b="1" dirty="0"/>
          </a:p>
        </p:txBody>
      </p:sp>
      <p:sp>
        <p:nvSpPr>
          <p:cNvPr id="272" name="Google Shape;272;p36"/>
          <p:cNvSpPr txBox="1">
            <a:spLocks noGrp="1"/>
          </p:cNvSpPr>
          <p:nvPr>
            <p:ph type="body" idx="1"/>
          </p:nvPr>
        </p:nvSpPr>
        <p:spPr>
          <a:xfrm>
            <a:off x="640977" y="3285981"/>
            <a:ext cx="10919100" cy="11955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sz="3000" dirty="0"/>
          </a:p>
          <a:p>
            <a:pPr marL="0" lvl="0" indent="0" algn="ctr" rtl="1">
              <a:lnSpc>
                <a:spcPct val="115000"/>
              </a:lnSpc>
              <a:spcBef>
                <a:spcPts val="0"/>
              </a:spcBef>
              <a:spcAft>
                <a:spcPts val="0"/>
              </a:spcAft>
              <a:buNone/>
            </a:pPr>
            <a:r>
              <a:rPr lang="x-none" sz="3000" b="1" dirty="0">
                <a:latin typeface="Assistant"/>
                <a:ea typeface="Assistant"/>
                <a:cs typeface="Assistant"/>
                <a:sym typeface="Assistant"/>
              </a:rPr>
              <a:t>הרחבה- ההיסטוריה של מדידת </a:t>
            </a:r>
            <a:r>
              <a:rPr lang="x-none" sz="3000" b="1" dirty="0" smtClean="0">
                <a:latin typeface="Assistant"/>
                <a:ea typeface="Assistant"/>
                <a:cs typeface="Assistant"/>
                <a:sym typeface="Assistant"/>
              </a:rPr>
              <a:t>הטמפרטורה</a:t>
            </a:r>
            <a:endParaRPr sz="3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829400" y="23257"/>
            <a:ext cx="11616900"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3960"/>
              <a:buFont typeface="Calibri"/>
              <a:buNone/>
            </a:pPr>
            <a:r>
              <a:rPr lang="x-none" sz="3600" b="1" dirty="0"/>
              <a:t>ההיסטוריה של מדידת הטמפרטורה</a:t>
            </a:r>
            <a:endParaRPr sz="3600" b="1" dirty="0">
              <a:sym typeface="Calibri"/>
            </a:endParaRPr>
          </a:p>
        </p:txBody>
      </p:sp>
      <p:sp>
        <p:nvSpPr>
          <p:cNvPr id="278" name="Google Shape;278;p37"/>
          <p:cNvSpPr txBox="1">
            <a:spLocks noGrp="1"/>
          </p:cNvSpPr>
          <p:nvPr>
            <p:ph type="body" idx="1"/>
          </p:nvPr>
        </p:nvSpPr>
        <p:spPr>
          <a:xfrm>
            <a:off x="917477" y="1279752"/>
            <a:ext cx="11070000" cy="755100"/>
          </a:xfrm>
          <a:prstGeom prst="rect">
            <a:avLst/>
          </a:prstGeom>
          <a:noFill/>
          <a:ln>
            <a:noFill/>
          </a:ln>
        </p:spPr>
        <p:txBody>
          <a:bodyPr spcFirstLastPara="1" wrap="square" lIns="91425" tIns="45700" rIns="91425" bIns="45700" anchor="t" anchorCtr="0">
            <a:normAutofit/>
          </a:bodyPr>
          <a:lstStyle/>
          <a:p>
            <a:pPr marL="50800" lvl="0" indent="0" algn="ctr" rtl="1">
              <a:lnSpc>
                <a:spcPct val="115000"/>
              </a:lnSpc>
              <a:spcBef>
                <a:spcPts val="0"/>
              </a:spcBef>
              <a:spcAft>
                <a:spcPts val="0"/>
              </a:spcAft>
              <a:buSzPts val="2800"/>
              <a:buNone/>
            </a:pPr>
            <a:r>
              <a:rPr lang="x-none" sz="2400" dirty="0">
                <a:solidFill>
                  <a:srgbClr val="002060"/>
                </a:solidFill>
              </a:rPr>
              <a:t>צפו בסירטון הבא וענו על השאלות המצורפות:</a:t>
            </a:r>
            <a:endParaRPr sz="2400" dirty="0">
              <a:solidFill>
                <a:srgbClr val="002060"/>
              </a:solidFill>
            </a:endParaRPr>
          </a:p>
        </p:txBody>
      </p:sp>
      <p:pic>
        <p:nvPicPr>
          <p:cNvPr id="279" name="Google Shape;279;p37" title="ההיסטוריה של מדידת הטמפרטורה  - מקוצר">
            <a:hlinkClick r:id="rId3"/>
          </p:cNvPr>
          <p:cNvPicPr preferRelativeResize="0"/>
          <p:nvPr/>
        </p:nvPicPr>
        <p:blipFill>
          <a:blip r:embed="rId4">
            <a:alphaModFix/>
          </a:blip>
          <a:stretch>
            <a:fillRect/>
          </a:stretch>
        </p:blipFill>
        <p:spPr>
          <a:xfrm>
            <a:off x="5328212" y="1819835"/>
            <a:ext cx="6659265" cy="4994456"/>
          </a:xfrm>
          <a:prstGeom prst="rect">
            <a:avLst/>
          </a:prstGeom>
          <a:noFill/>
          <a:ln>
            <a:noFill/>
          </a:ln>
        </p:spPr>
      </p:pic>
      <p:sp>
        <p:nvSpPr>
          <p:cNvPr id="280" name="Google Shape;280;p37"/>
          <p:cNvSpPr txBox="1">
            <a:spLocks noGrp="1"/>
          </p:cNvSpPr>
          <p:nvPr>
            <p:ph type="body" idx="1"/>
          </p:nvPr>
        </p:nvSpPr>
        <p:spPr>
          <a:xfrm>
            <a:off x="1" y="2263820"/>
            <a:ext cx="5387788" cy="328860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600"/>
              </a:spcBef>
              <a:spcAft>
                <a:spcPts val="0"/>
              </a:spcAft>
              <a:buClr>
                <a:schemeClr val="dk1"/>
              </a:buClr>
              <a:buSzPts val="1018"/>
              <a:buFont typeface="Arial"/>
              <a:buNone/>
            </a:pPr>
            <a:endParaRPr sz="2400" dirty="0"/>
          </a:p>
          <a:p>
            <a:pPr marL="457200" marR="0" lvl="0" indent="-404844" algn="r" rtl="1">
              <a:lnSpc>
                <a:spcPct val="100000"/>
              </a:lnSpc>
              <a:spcBef>
                <a:spcPts val="600"/>
              </a:spcBef>
              <a:spcAft>
                <a:spcPts val="0"/>
              </a:spcAft>
              <a:buSzPts val="2776"/>
              <a:buChar char="•"/>
            </a:pPr>
            <a:r>
              <a:rPr lang="x-none" sz="2400" dirty="0"/>
              <a:t>איזה חידוש הכניס ה"תרמוסקופ" הראשון?</a:t>
            </a:r>
            <a:endParaRPr sz="2400" dirty="0"/>
          </a:p>
          <a:p>
            <a:pPr marL="457200" marR="0" lvl="0" indent="-404844" algn="r" rtl="1">
              <a:lnSpc>
                <a:spcPct val="100000"/>
              </a:lnSpc>
              <a:spcBef>
                <a:spcPts val="600"/>
              </a:spcBef>
              <a:spcAft>
                <a:spcPts val="0"/>
              </a:spcAft>
              <a:buSzPts val="2776"/>
              <a:buChar char="•"/>
            </a:pPr>
            <a:r>
              <a:rPr lang="x-none" sz="2400" dirty="0"/>
              <a:t>מה החידוש הגדול שהכניס גבריאל פרנהייט לעולם מדידת הטמפרטורה?</a:t>
            </a:r>
            <a:endParaRPr sz="2400" dirty="0"/>
          </a:p>
          <a:p>
            <a:pPr marL="457200" marR="0" lvl="0" indent="-404844" algn="r" rtl="1">
              <a:lnSpc>
                <a:spcPct val="100000"/>
              </a:lnSpc>
              <a:spcBef>
                <a:spcPts val="600"/>
              </a:spcBef>
              <a:spcAft>
                <a:spcPts val="0"/>
              </a:spcAft>
              <a:buSzPts val="2776"/>
              <a:buChar char="•"/>
            </a:pPr>
            <a:r>
              <a:rPr lang="x-none" sz="2400" dirty="0"/>
              <a:t> מה היתה ה"מהפיכה" שהוביל מייקל פרדיי?</a:t>
            </a:r>
            <a:endParaRPr sz="2400" dirty="0"/>
          </a:p>
          <a:p>
            <a:pPr marL="0" marR="0" lvl="0" indent="0" algn="r" rtl="1">
              <a:lnSpc>
                <a:spcPct val="100000"/>
              </a:lnSpc>
              <a:spcBef>
                <a:spcPts val="600"/>
              </a:spcBef>
              <a:spcAft>
                <a:spcPts val="0"/>
              </a:spcAft>
              <a:buClr>
                <a:schemeClr val="dk1"/>
              </a:buClr>
              <a:buSzPts val="1018"/>
              <a:buFont typeface="Arial"/>
              <a:buNone/>
            </a:pPr>
            <a:endParaRPr sz="2400" dirty="0"/>
          </a:p>
        </p:txBody>
      </p:sp>
      <p:sp>
        <p:nvSpPr>
          <p:cNvPr id="3" name="לחצן פעולה: קדימה או הבא 2">
            <a:hlinkClick r:id="rId5" highlightClick="1"/>
          </p:cNvPr>
          <p:cNvSpPr/>
          <p:nvPr/>
        </p:nvSpPr>
        <p:spPr>
          <a:xfrm>
            <a:off x="8242126" y="3908120"/>
            <a:ext cx="1254253" cy="895789"/>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en-US"/>
          </a:p>
        </p:txBody>
      </p:sp>
      <p:sp>
        <p:nvSpPr>
          <p:cNvPr id="3" name="מציין מיקום טקסט 2"/>
          <p:cNvSpPr>
            <a:spLocks noGrp="1"/>
          </p:cNvSpPr>
          <p:nvPr>
            <p:ph type="body" idx="1"/>
          </p:nvPr>
        </p:nvSpPr>
        <p:spPr/>
        <p:txBody>
          <a:bodyPr/>
          <a:lstStyle/>
          <a:p>
            <a:endParaRPr lang="en-US"/>
          </a:p>
        </p:txBody>
      </p:sp>
      <p:pic>
        <p:nvPicPr>
          <p:cNvPr id="4" name="תמונה 3">
            <a:hlinkClick r:id="rId3"/>
          </p:cNvPr>
          <p:cNvPicPr>
            <a:picLocks noChangeAspect="1"/>
          </p:cNvPicPr>
          <p:nvPr/>
        </p:nvPicPr>
        <p:blipFill>
          <a:blip r:embed="rId4"/>
          <a:stretch>
            <a:fillRect/>
          </a:stretch>
        </p:blipFill>
        <p:spPr>
          <a:xfrm>
            <a:off x="0" y="385846"/>
            <a:ext cx="12192000" cy="6086308"/>
          </a:xfrm>
          <a:prstGeom prst="rect">
            <a:avLst/>
          </a:prstGeom>
        </p:spPr>
      </p:pic>
      <p:sp>
        <p:nvSpPr>
          <p:cNvPr id="5" name="לחצן פעולה: קדימה או הבא 4">
            <a:hlinkClick r:id="rId3" highlightClick="1"/>
          </p:cNvPr>
          <p:cNvSpPr/>
          <p:nvPr/>
        </p:nvSpPr>
        <p:spPr>
          <a:xfrm>
            <a:off x="5751097" y="3316266"/>
            <a:ext cx="1376213" cy="1143000"/>
          </a:xfrm>
          <a:prstGeom prst="actionButtonForwardNext">
            <a:avLst/>
          </a:prstGeom>
          <a:solidFill>
            <a:schemeClr val="accent5">
              <a:lumMod val="40000"/>
              <a:lumOff val="60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689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body" idx="1"/>
          </p:nvPr>
        </p:nvSpPr>
        <p:spPr>
          <a:xfrm>
            <a:off x="838200" y="1633616"/>
            <a:ext cx="10919100"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a:t>
            </a:r>
            <a:r>
              <a:rPr lang="he-IL" sz="24000" b="1" dirty="0" smtClean="0"/>
              <a:t>6 - הרחבה</a:t>
            </a:r>
            <a:endParaRPr sz="24000" b="1" dirty="0"/>
          </a:p>
        </p:txBody>
      </p:sp>
      <p:sp>
        <p:nvSpPr>
          <p:cNvPr id="233" name="Google Shape;233;p31"/>
          <p:cNvSpPr txBox="1">
            <a:spLocks noGrp="1"/>
          </p:cNvSpPr>
          <p:nvPr>
            <p:ph type="body" idx="1"/>
          </p:nvPr>
        </p:nvSpPr>
        <p:spPr>
          <a:xfrm>
            <a:off x="838200" y="3727897"/>
            <a:ext cx="10919100" cy="1195500"/>
          </a:xfrm>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endParaRPr sz="3000" dirty="0"/>
          </a:p>
          <a:p>
            <a:pPr marL="0" lvl="0" indent="0" algn="ctr" rtl="1">
              <a:lnSpc>
                <a:spcPct val="115000"/>
              </a:lnSpc>
              <a:spcBef>
                <a:spcPts val="0"/>
              </a:spcBef>
              <a:spcAft>
                <a:spcPts val="0"/>
              </a:spcAft>
              <a:buNone/>
            </a:pPr>
            <a:r>
              <a:rPr lang="x-none" sz="3000" b="1" dirty="0">
                <a:latin typeface="Assistant"/>
                <a:ea typeface="Assistant"/>
                <a:cs typeface="Assistant"/>
                <a:sym typeface="Assistant"/>
              </a:rPr>
              <a:t>המודל המתמטי המתאר את ההתפשטות </a:t>
            </a:r>
            <a:r>
              <a:rPr lang="x-none" sz="3000" b="1" dirty="0" smtClean="0">
                <a:latin typeface="Assistant"/>
                <a:ea typeface="Assistant"/>
                <a:cs typeface="Assistant"/>
                <a:sym typeface="Assistant"/>
              </a:rPr>
              <a:t>התרמית</a:t>
            </a:r>
            <a:endParaRPr sz="3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1057834" y="58325"/>
            <a:ext cx="10735315" cy="1154400"/>
          </a:xfrm>
          <a:prstGeom prst="rect">
            <a:avLst/>
          </a:prstGeom>
          <a:noFill/>
          <a:ln>
            <a:noFill/>
          </a:ln>
        </p:spPr>
        <p:txBody>
          <a:bodyPr spcFirstLastPara="1" wrap="square" lIns="91425" tIns="45700" rIns="91425" bIns="45700" anchor="ctr" anchorCtr="0">
            <a:normAutofit/>
          </a:bodyPr>
          <a:lstStyle/>
          <a:p>
            <a:pPr lvl="0" algn="ctr">
              <a:buSzPts val="3960"/>
            </a:pPr>
            <a:r>
              <a:rPr lang="x-none" sz="3600" b="1" dirty="0"/>
              <a:t>ההתפשטות </a:t>
            </a:r>
            <a:r>
              <a:rPr lang="x-none" sz="3600" b="1" dirty="0" smtClean="0"/>
              <a:t>התרמית</a:t>
            </a:r>
            <a:r>
              <a:rPr lang="he-IL" sz="3600" b="1" dirty="0" smtClean="0"/>
              <a:t>-</a:t>
            </a:r>
            <a:r>
              <a:rPr lang="x-none" sz="3600" b="1" dirty="0" smtClean="0"/>
              <a:t> </a:t>
            </a:r>
            <a:r>
              <a:rPr lang="x-none" sz="3600" b="1" dirty="0"/>
              <a:t>המודל המתמטי</a:t>
            </a:r>
            <a:endParaRPr sz="3600" b="1" dirty="0">
              <a:sym typeface="Calibri"/>
            </a:endParaRPr>
          </a:p>
        </p:txBody>
      </p:sp>
      <p:sp>
        <p:nvSpPr>
          <p:cNvPr id="239" name="Google Shape;239;p32"/>
          <p:cNvSpPr txBox="1">
            <a:spLocks noGrp="1"/>
          </p:cNvSpPr>
          <p:nvPr>
            <p:ph type="body" idx="1"/>
          </p:nvPr>
        </p:nvSpPr>
        <p:spPr>
          <a:xfrm>
            <a:off x="829400" y="1411550"/>
            <a:ext cx="11070000" cy="4056600"/>
          </a:xfrm>
          <a:prstGeom prst="rect">
            <a:avLst/>
          </a:prstGeom>
          <a:noFill/>
          <a:ln>
            <a:noFill/>
          </a:ln>
        </p:spPr>
        <p:txBody>
          <a:bodyPr spcFirstLastPara="1" wrap="square" lIns="91425" tIns="45700" rIns="91425" bIns="45700" anchor="t" anchorCtr="0">
            <a:normAutofit/>
          </a:bodyPr>
          <a:lstStyle/>
          <a:p>
            <a:pPr marL="457200" lvl="0" indent="-406400" algn="r" rtl="1">
              <a:lnSpc>
                <a:spcPct val="115000"/>
              </a:lnSpc>
              <a:spcBef>
                <a:spcPts val="0"/>
              </a:spcBef>
              <a:spcAft>
                <a:spcPts val="0"/>
              </a:spcAft>
              <a:buSzPts val="2800"/>
              <a:buChar char="•"/>
            </a:pPr>
            <a:r>
              <a:rPr lang="x-none" dirty="0"/>
              <a:t>השינוי באורך כתלות בטמפרטורה נתון על ידי הנוסחה המתמטית הבאה:</a:t>
            </a:r>
            <a:br>
              <a:rPr lang="x-none" dirty="0"/>
            </a:br>
            <a:r>
              <a:rPr lang="x-none" dirty="0"/>
              <a:t/>
            </a:r>
            <a:br>
              <a:rPr lang="x-none" dirty="0"/>
            </a:br>
            <a:r>
              <a:rPr lang="x-none" dirty="0"/>
              <a:t> </a:t>
            </a:r>
            <a:r>
              <a:rPr lang="x-none" b="1" dirty="0"/>
              <a:t>כאשר</a:t>
            </a:r>
            <a:r>
              <a:rPr lang="x-none" dirty="0"/>
              <a:t>:</a:t>
            </a:r>
            <a:endParaRPr sz="1100" dirty="0">
              <a:latin typeface="Arial"/>
              <a:ea typeface="Arial"/>
              <a:cs typeface="Arial"/>
              <a:sym typeface="Arial"/>
            </a:endParaRPr>
          </a:p>
          <a:p>
            <a:pPr marL="914400" marR="0" lvl="1" indent="-381000" algn="r" rtl="1">
              <a:lnSpc>
                <a:spcPct val="115000"/>
              </a:lnSpc>
              <a:spcBef>
                <a:spcPts val="0"/>
              </a:spcBef>
              <a:spcAft>
                <a:spcPts val="0"/>
              </a:spcAft>
              <a:buSzPts val="2400"/>
              <a:buChar char="•"/>
            </a:pPr>
            <a:r>
              <a:rPr lang="x-none" dirty="0"/>
              <a:t>המשתנה L - האורך ההתחלתי </a:t>
            </a:r>
            <a:endParaRPr dirty="0"/>
          </a:p>
          <a:p>
            <a:pPr marL="914400" marR="0" lvl="1" indent="-381000" algn="r" rtl="1">
              <a:lnSpc>
                <a:spcPct val="115000"/>
              </a:lnSpc>
              <a:spcBef>
                <a:spcPts val="0"/>
              </a:spcBef>
              <a:spcAft>
                <a:spcPts val="0"/>
              </a:spcAft>
              <a:buSzPts val="2400"/>
              <a:buChar char="•"/>
            </a:pPr>
            <a:r>
              <a:rPr lang="x-none" dirty="0"/>
              <a:t>המשתנה L∆ - השינוי באורך</a:t>
            </a:r>
            <a:endParaRPr dirty="0"/>
          </a:p>
          <a:p>
            <a:pPr marL="914400" marR="0" lvl="1" indent="-381000" algn="r" rtl="1">
              <a:lnSpc>
                <a:spcPct val="115000"/>
              </a:lnSpc>
              <a:spcBef>
                <a:spcPts val="0"/>
              </a:spcBef>
              <a:spcAft>
                <a:spcPts val="0"/>
              </a:spcAft>
              <a:buSzPts val="2400"/>
              <a:buChar char="•"/>
            </a:pPr>
            <a:r>
              <a:rPr lang="x-none" dirty="0"/>
              <a:t>המשתנה </a:t>
            </a:r>
            <a:r>
              <a:rPr lang="x-none" sz="3000" dirty="0"/>
              <a:t>α</a:t>
            </a:r>
            <a:r>
              <a:rPr lang="x-none" dirty="0"/>
              <a:t>   - קבוע ההתפשטות התרמי של החומר</a:t>
            </a:r>
            <a:endParaRPr dirty="0"/>
          </a:p>
          <a:p>
            <a:pPr marL="914400" marR="0" lvl="1" indent="-381000" algn="r" rtl="1">
              <a:lnSpc>
                <a:spcPct val="115000"/>
              </a:lnSpc>
              <a:spcBef>
                <a:spcPts val="0"/>
              </a:spcBef>
              <a:spcAft>
                <a:spcPts val="0"/>
              </a:spcAft>
              <a:buSzPts val="2400"/>
              <a:buChar char="•"/>
            </a:pPr>
            <a:r>
              <a:rPr lang="x-none" dirty="0"/>
              <a:t>המשתנה T∆ - שינוי בטמפרטורה</a:t>
            </a:r>
            <a:endParaRPr dirty="0"/>
          </a:p>
          <a:p>
            <a:pPr marL="457200" marR="0" lvl="0" indent="-406400" algn="r" rtl="1">
              <a:lnSpc>
                <a:spcPct val="115000"/>
              </a:lnSpc>
              <a:spcBef>
                <a:spcPts val="0"/>
              </a:spcBef>
              <a:spcAft>
                <a:spcPts val="0"/>
              </a:spcAft>
              <a:buSzPts val="2800"/>
              <a:buChar char="•"/>
            </a:pPr>
            <a:endParaRPr dirty="0"/>
          </a:p>
        </p:txBody>
      </p:sp>
      <p:sp>
        <p:nvSpPr>
          <p:cNvPr id="240" name="Google Shape;240;p32"/>
          <p:cNvSpPr txBox="1"/>
          <p:nvPr/>
        </p:nvSpPr>
        <p:spPr>
          <a:xfrm>
            <a:off x="587353" y="2827010"/>
            <a:ext cx="4542000" cy="985200"/>
          </a:xfrm>
          <a:prstGeom prst="rect">
            <a:avLst/>
          </a:prstGeom>
          <a:noFill/>
          <a:ln>
            <a:noFill/>
          </a:ln>
        </p:spPr>
        <p:txBody>
          <a:bodyPr spcFirstLastPara="1" wrap="square" lIns="91425" tIns="91425" rIns="91425" bIns="91425" anchor="t" anchorCtr="0">
            <a:spAutoFit/>
          </a:bodyPr>
          <a:lstStyle/>
          <a:p>
            <a:pPr marL="0" lvl="0" indent="0" algn="ctr" rtl="1">
              <a:lnSpc>
                <a:spcPct val="115000"/>
              </a:lnSpc>
              <a:spcBef>
                <a:spcPts val="0"/>
              </a:spcBef>
              <a:spcAft>
                <a:spcPts val="0"/>
              </a:spcAft>
              <a:buNone/>
            </a:pPr>
            <a:r>
              <a:rPr lang="x-none" sz="5200" dirty="0"/>
              <a:t> </a:t>
            </a:r>
            <a:r>
              <a:rPr lang="x-none" sz="5200" dirty="0">
                <a:solidFill>
                  <a:schemeClr val="dk1"/>
                </a:solidFill>
              </a:rPr>
              <a:t>ΔL</a:t>
            </a:r>
            <a:r>
              <a:rPr lang="x-none" sz="5200" dirty="0"/>
              <a:t>=LαΔT </a:t>
            </a:r>
            <a:endParaRPr sz="5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8" name="Google Shape;248;p33"/>
          <p:cNvPicPr preferRelativeResize="0"/>
          <p:nvPr/>
        </p:nvPicPr>
        <p:blipFill>
          <a:blip r:embed="rId3">
            <a:alphaModFix/>
          </a:blip>
          <a:stretch>
            <a:fillRect/>
          </a:stretch>
        </p:blipFill>
        <p:spPr>
          <a:xfrm>
            <a:off x="1" y="3021106"/>
            <a:ext cx="6866964" cy="3789887"/>
          </a:xfrm>
          <a:prstGeom prst="rect">
            <a:avLst/>
          </a:prstGeom>
          <a:noFill/>
          <a:ln>
            <a:noFill/>
          </a:ln>
        </p:spPr>
      </p:pic>
      <p:sp>
        <p:nvSpPr>
          <p:cNvPr id="246" name="Google Shape;246;p33"/>
          <p:cNvSpPr txBox="1">
            <a:spLocks noGrp="1"/>
          </p:cNvSpPr>
          <p:nvPr>
            <p:ph type="body" idx="1"/>
          </p:nvPr>
        </p:nvSpPr>
        <p:spPr>
          <a:xfrm>
            <a:off x="829400" y="1411550"/>
            <a:ext cx="11070000" cy="1842638"/>
          </a:xfrm>
          <a:prstGeom prst="rect">
            <a:avLst/>
          </a:prstGeom>
          <a:noFill/>
          <a:ln>
            <a:noFill/>
          </a:ln>
        </p:spPr>
        <p:txBody>
          <a:bodyPr spcFirstLastPara="1" wrap="square" lIns="91425" tIns="45700" rIns="91425" bIns="45700" anchor="t" anchorCtr="0">
            <a:normAutofit fontScale="92500" lnSpcReduction="10000"/>
          </a:bodyPr>
          <a:lstStyle/>
          <a:p>
            <a:pPr lvl="0" indent="-366395">
              <a:lnSpc>
                <a:spcPct val="115000"/>
              </a:lnSpc>
              <a:spcBef>
                <a:spcPts val="0"/>
              </a:spcBef>
              <a:buSzPct val="100000"/>
            </a:pPr>
            <a:r>
              <a:rPr lang="he-IL" dirty="0"/>
              <a:t>ניתן להציג נוסחה זו כגרף לינארי כשציר </a:t>
            </a:r>
            <a:r>
              <a:rPr lang="en-US" dirty="0"/>
              <a:t>X </a:t>
            </a:r>
            <a:r>
              <a:rPr lang="he-IL" dirty="0"/>
              <a:t>הוא השינוי בטמפרטורה וציר </a:t>
            </a:r>
            <a:r>
              <a:rPr lang="en-US" dirty="0"/>
              <a:t>Y </a:t>
            </a:r>
            <a:r>
              <a:rPr lang="he-IL" dirty="0"/>
              <a:t>הוא השינוי באורך (באחוזים). </a:t>
            </a:r>
          </a:p>
          <a:p>
            <a:pPr lvl="0" indent="-366395">
              <a:lnSpc>
                <a:spcPct val="115000"/>
              </a:lnSpc>
              <a:spcBef>
                <a:spcPts val="0"/>
              </a:spcBef>
              <a:buSzPct val="100000"/>
            </a:pPr>
            <a:r>
              <a:rPr lang="he-IL" dirty="0"/>
              <a:t>ניתן לראות ששיפוע הגרף יהיה שווה לקבוע ההתפשטות התרמית . </a:t>
            </a:r>
            <a:br>
              <a:rPr lang="he-IL" dirty="0"/>
            </a:br>
            <a:r>
              <a:rPr lang="he-IL" dirty="0"/>
              <a:t>כפי שניתן לראות בגרף הכללי הב</a:t>
            </a:r>
          </a:p>
          <a:p>
            <a:pPr marL="0" lvl="0" indent="0">
              <a:lnSpc>
                <a:spcPct val="115000"/>
              </a:lnSpc>
              <a:spcBef>
                <a:spcPts val="0"/>
              </a:spcBef>
              <a:buNone/>
            </a:pPr>
            <a:endParaRPr lang="he-IL" dirty="0"/>
          </a:p>
          <a:p>
            <a:pPr marL="0" marR="0" lvl="0" indent="0" algn="r" rtl="1">
              <a:lnSpc>
                <a:spcPct val="115000"/>
              </a:lnSpc>
              <a:spcBef>
                <a:spcPts val="0"/>
              </a:spcBef>
              <a:spcAft>
                <a:spcPts val="0"/>
              </a:spcAft>
              <a:buNone/>
            </a:pPr>
            <a:endParaRPr dirty="0"/>
          </a:p>
        </p:txBody>
      </p:sp>
      <p:sp>
        <p:nvSpPr>
          <p:cNvPr id="247" name="Google Shape;247;p33"/>
          <p:cNvSpPr txBox="1"/>
          <p:nvPr/>
        </p:nvSpPr>
        <p:spPr>
          <a:xfrm>
            <a:off x="7357400" y="3853100"/>
            <a:ext cx="4542000" cy="985200"/>
          </a:xfrm>
          <a:prstGeom prst="rect">
            <a:avLst/>
          </a:prstGeom>
          <a:noFill/>
          <a:ln>
            <a:noFill/>
          </a:ln>
        </p:spPr>
        <p:txBody>
          <a:bodyPr spcFirstLastPara="1" wrap="square" lIns="91425" tIns="91425" rIns="91425" bIns="91425" anchor="t" anchorCtr="0">
            <a:spAutoFit/>
          </a:bodyPr>
          <a:lstStyle/>
          <a:p>
            <a:pPr marL="0" lvl="0" indent="0" algn="ctr" rtl="1">
              <a:lnSpc>
                <a:spcPct val="115000"/>
              </a:lnSpc>
              <a:spcBef>
                <a:spcPts val="0"/>
              </a:spcBef>
              <a:spcAft>
                <a:spcPts val="0"/>
              </a:spcAft>
              <a:buNone/>
            </a:pPr>
            <a:r>
              <a:rPr lang="x-none" sz="5200"/>
              <a:t> </a:t>
            </a:r>
            <a:r>
              <a:rPr lang="x-none" sz="5200">
                <a:solidFill>
                  <a:schemeClr val="dk1"/>
                </a:solidFill>
              </a:rPr>
              <a:t>ΔL</a:t>
            </a:r>
            <a:r>
              <a:rPr lang="x-none" sz="5200"/>
              <a:t>=LαΔT </a:t>
            </a:r>
            <a:endParaRPr sz="5200"/>
          </a:p>
        </p:txBody>
      </p:sp>
      <p:sp>
        <p:nvSpPr>
          <p:cNvPr id="7" name="Google Shape;238;p32"/>
          <p:cNvSpPr txBox="1">
            <a:spLocks/>
          </p:cNvSpPr>
          <p:nvPr/>
        </p:nvSpPr>
        <p:spPr>
          <a:xfrm>
            <a:off x="1057834" y="58325"/>
            <a:ext cx="10735315" cy="1154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3960"/>
            </a:pPr>
            <a:r>
              <a:rPr lang="he-IL" sz="3600" b="1" smtClean="0"/>
              <a:t>ההתפשטות התרמית- המודל המתמטי</a:t>
            </a:r>
            <a:endParaRPr lang="he-IL" sz="36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176250" y="58325"/>
            <a:ext cx="11616900" cy="1154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960"/>
              <a:buFont typeface="Calibri"/>
              <a:buNone/>
            </a:pPr>
            <a:r>
              <a:rPr lang="x-none" sz="3259" b="1"/>
              <a:t>תרגיל 1</a:t>
            </a:r>
            <a:endParaRPr sz="3259" b="1">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54" name="Google Shape;254;p34"/>
              <p:cNvSpPr txBox="1">
                <a:spLocks noGrp="1"/>
              </p:cNvSpPr>
              <p:nvPr>
                <p:ph type="body" idx="1"/>
              </p:nvPr>
            </p:nvSpPr>
            <p:spPr>
              <a:xfrm>
                <a:off x="3632200" y="1411550"/>
                <a:ext cx="8267550" cy="2498400"/>
              </a:xfrm>
              <a:prstGeom prst="rect">
                <a:avLst/>
              </a:prstGeom>
              <a:noFill/>
              <a:ln>
                <a:noFill/>
              </a:ln>
            </p:spPr>
            <p:txBody>
              <a:bodyPr spcFirstLastPara="1" wrap="square" lIns="91425" tIns="45700" rIns="91425" bIns="45700" anchor="t" anchorCtr="0">
                <a:noAutofit/>
              </a:bodyPr>
              <a:lstStyle/>
              <a:p>
                <a:pPr marL="0" lvl="0" indent="0">
                  <a:lnSpc>
                    <a:spcPct val="95000"/>
                  </a:lnSpc>
                  <a:spcBef>
                    <a:spcPts val="0"/>
                  </a:spcBef>
                  <a:buClr>
                    <a:schemeClr val="dk1"/>
                  </a:buClr>
                  <a:buSzPts val="935"/>
                  <a:buNone/>
                </a:pPr>
                <a:r>
                  <a:rPr lang="x-none" sz="2400" dirty="0" smtClean="0"/>
                  <a:t>במדחום כספית</a:t>
                </a:r>
                <a:r>
                  <a:rPr lang="he-IL" sz="2400" dirty="0" smtClean="0"/>
                  <a:t>,</a:t>
                </a:r>
                <a:r>
                  <a:rPr lang="x-none" sz="2400" dirty="0" smtClean="0"/>
                  <a:t> הגולה מלאה בכספית בנפח </a:t>
                </a:r>
                <a:r>
                  <a:rPr lang="he-IL" sz="2400" dirty="0"/>
                  <a:t>של 100 </a:t>
                </a:r>
                <a14:m>
                  <m:oMath xmlns:m="http://schemas.openxmlformats.org/officeDocument/2006/math">
                    <m:r>
                      <a:rPr lang="en-US" sz="2400" i="1">
                        <a:latin typeface="Cambria Math" panose="02040503050406030204" pitchFamily="18" charset="0"/>
                      </a:rPr>
                      <m:t>𝑚</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oMath>
                </a14:m>
                <a:r>
                  <a:rPr lang="he-IL" sz="2400" dirty="0" smtClean="0"/>
                  <a:t> </a:t>
                </a:r>
                <a:r>
                  <a:rPr lang="x-none" sz="2400" dirty="0" smtClean="0"/>
                  <a:t>לצינור הזכוכית הקפילרי </a:t>
                </a:r>
                <a:r>
                  <a:rPr lang="x-none" sz="2400" b="1" dirty="0" smtClean="0"/>
                  <a:t>שטח חתך </a:t>
                </a:r>
                <a:r>
                  <a:rPr lang="he-IL" sz="2400" dirty="0"/>
                  <a:t>של </a:t>
                </a:r>
                <a14:m>
                  <m:oMath xmlns:m="http://schemas.openxmlformats.org/officeDocument/2006/math">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012</m:t>
                    </m:r>
                    <m:r>
                      <a:rPr lang="en-US" sz="2400" i="1">
                        <a:latin typeface="Cambria Math" panose="02040503050406030204" pitchFamily="18" charset="0"/>
                      </a:rPr>
                      <m:t>𝑚</m:t>
                    </m:r>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2</m:t>
                        </m:r>
                      </m:sup>
                    </m:sSup>
                  </m:oMath>
                </a14:m>
                <a:endParaRPr lang="he-IL" sz="2400" dirty="0" smtClean="0"/>
              </a:p>
              <a:p>
                <a:pPr marL="0" lvl="0" indent="0" algn="r" rtl="1">
                  <a:lnSpc>
                    <a:spcPct val="95000"/>
                  </a:lnSpc>
                  <a:spcBef>
                    <a:spcPts val="0"/>
                  </a:spcBef>
                  <a:spcAft>
                    <a:spcPts val="0"/>
                  </a:spcAft>
                  <a:buClr>
                    <a:schemeClr val="dk1"/>
                  </a:buClr>
                  <a:buSzPts val="935"/>
                  <a:buFont typeface="Arial"/>
                  <a:buNone/>
                </a:pPr>
                <a:endParaRPr lang="he-IL" sz="2400" dirty="0" smtClean="0"/>
              </a:p>
              <a:p>
                <a:pPr marL="0" indent="0">
                  <a:lnSpc>
                    <a:spcPct val="95000"/>
                  </a:lnSpc>
                  <a:spcBef>
                    <a:spcPts val="0"/>
                  </a:spcBef>
                  <a:buClr>
                    <a:schemeClr val="dk1"/>
                  </a:buClr>
                  <a:buSzPts val="935"/>
                  <a:buNone/>
                </a:pPr>
                <a:r>
                  <a:rPr lang="x-none" sz="2400" dirty="0" smtClean="0"/>
                  <a:t>מקדם ההתפשטות התרמית של הכספית </a:t>
                </a:r>
                <a:r>
                  <a:rPr lang="he-IL" sz="2400" dirty="0"/>
                  <a:t>הוא </a:t>
                </a:r>
                <a14:m>
                  <m:oMath xmlns:m="http://schemas.openxmlformats.org/officeDocument/2006/math">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8</m:t>
                    </m:r>
                    <m:r>
                      <a:rPr lang="en-US" sz="2400" i="1">
                        <a:latin typeface="Cambria Math" panose="02040503050406030204" pitchFamily="18" charset="0"/>
                      </a:rPr>
                      <m:t>𝑋</m:t>
                    </m:r>
                    <m:r>
                      <a:rPr lang="en-US" sz="2400" i="1">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0</m:t>
                        </m:r>
                      </m:e>
                      <m:sup>
                        <m:r>
                          <a:rPr lang="en-US" sz="2400" i="1">
                            <a:latin typeface="Cambria Math" panose="02040503050406030204" pitchFamily="18" charset="0"/>
                          </a:rPr>
                          <m:t>−</m:t>
                        </m:r>
                        <m:r>
                          <a:rPr lang="en-US" sz="2400" i="1">
                            <a:latin typeface="Cambria Math" panose="02040503050406030204" pitchFamily="18" charset="0"/>
                          </a:rPr>
                          <m:t>4</m:t>
                        </m:r>
                      </m:sup>
                    </m:sSup>
                  </m:oMath>
                </a14:m>
                <a:r>
                  <a:rPr lang="en-US" sz="2400" dirty="0"/>
                  <a:t>[</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m:t>
                        </m:r>
                      </m:den>
                    </m:f>
                  </m:oMath>
                </a14:m>
                <a:r>
                  <a:rPr lang="en-US" sz="2400" dirty="0"/>
                  <a:t>]</a:t>
                </a:r>
              </a:p>
              <a:p>
                <a:pPr marL="0" lvl="0" indent="0" algn="r" rtl="1">
                  <a:lnSpc>
                    <a:spcPct val="95000"/>
                  </a:lnSpc>
                  <a:spcBef>
                    <a:spcPts val="0"/>
                  </a:spcBef>
                  <a:spcAft>
                    <a:spcPts val="0"/>
                  </a:spcAft>
                  <a:buClr>
                    <a:schemeClr val="dk1"/>
                  </a:buClr>
                  <a:buSzPts val="935"/>
                  <a:buFont typeface="Arial"/>
                  <a:buNone/>
                </a:pPr>
                <a:r>
                  <a:rPr lang="he-IL" sz="2400" dirty="0" smtClean="0"/>
                  <a:t>[</a:t>
                </a:r>
                <a:r>
                  <a:rPr lang="x-none" sz="2400" dirty="0" smtClean="0"/>
                  <a:t>יחס גידול לנפח ל</a:t>
                </a:r>
                <a:r>
                  <a:rPr lang="he-IL" sz="2400" dirty="0" smtClean="0"/>
                  <a:t> </a:t>
                </a:r>
                <a:r>
                  <a:rPr lang="x-none" sz="2400" dirty="0" smtClean="0"/>
                  <a:t>℃</a:t>
                </a:r>
                <a:r>
                  <a:rPr lang="he-IL" sz="2400" dirty="0"/>
                  <a:t>]</a:t>
                </a:r>
                <a:endParaRPr lang="he-IL" sz="2400" dirty="0" smtClean="0"/>
              </a:p>
              <a:p>
                <a:pPr marL="0" lvl="0" indent="0" algn="r" rtl="1">
                  <a:lnSpc>
                    <a:spcPct val="95000"/>
                  </a:lnSpc>
                  <a:spcBef>
                    <a:spcPts val="0"/>
                  </a:spcBef>
                  <a:spcAft>
                    <a:spcPts val="0"/>
                  </a:spcAft>
                  <a:buClr>
                    <a:schemeClr val="dk1"/>
                  </a:buClr>
                  <a:buSzPts val="935"/>
                  <a:buFont typeface="Arial"/>
                  <a:buNone/>
                </a:pPr>
                <a:endParaRPr sz="2400" dirty="0" smtClean="0"/>
              </a:p>
              <a:p>
                <a:pPr marL="0" lvl="0" indent="0" algn="r" rtl="1">
                  <a:lnSpc>
                    <a:spcPct val="95000"/>
                  </a:lnSpc>
                  <a:spcBef>
                    <a:spcPts val="0"/>
                  </a:spcBef>
                  <a:spcAft>
                    <a:spcPts val="0"/>
                  </a:spcAft>
                  <a:buClr>
                    <a:schemeClr val="dk1"/>
                  </a:buClr>
                  <a:buSzPts val="935"/>
                  <a:buFont typeface="Arial"/>
                  <a:buNone/>
                </a:pPr>
                <a:r>
                  <a:rPr lang="x-none" sz="2400" dirty="0" smtClean="0"/>
                  <a:t>בכמה יעלה עמוד הכספית כשהטמפרטורה תגדל ב 20 [℃]</a:t>
                </a:r>
                <a:r>
                  <a:rPr lang="he-IL" sz="2400" dirty="0" smtClean="0"/>
                  <a:t> ?</a:t>
                </a:r>
                <a:endParaRPr sz="2400" dirty="0" smtClean="0"/>
              </a:p>
              <a:p>
                <a:pPr marL="0" lvl="0" indent="0" algn="r" rtl="1">
                  <a:lnSpc>
                    <a:spcPct val="95000"/>
                  </a:lnSpc>
                  <a:spcBef>
                    <a:spcPts val="0"/>
                  </a:spcBef>
                  <a:spcAft>
                    <a:spcPts val="0"/>
                  </a:spcAft>
                  <a:buClr>
                    <a:schemeClr val="dk1"/>
                  </a:buClr>
                  <a:buSzPts val="935"/>
                  <a:buFont typeface="Arial"/>
                  <a:buNone/>
                </a:pPr>
                <a:endParaRPr sz="2400" dirty="0" smtClean="0"/>
              </a:p>
              <a:p>
                <a:pPr marL="0" lvl="0" indent="0" algn="r" rtl="1">
                  <a:lnSpc>
                    <a:spcPct val="95000"/>
                  </a:lnSpc>
                  <a:spcBef>
                    <a:spcPts val="0"/>
                  </a:spcBef>
                  <a:spcAft>
                    <a:spcPts val="0"/>
                  </a:spcAft>
                  <a:buClr>
                    <a:schemeClr val="dk1"/>
                  </a:buClr>
                  <a:buSzPts val="935"/>
                  <a:buFont typeface="Arial"/>
                  <a:buNone/>
                </a:pPr>
                <a:r>
                  <a:rPr lang="x-none" sz="2400" b="1" dirty="0" smtClean="0"/>
                  <a:t>רמז: מקדם ההתפשטות פועל על הכספית בכל</a:t>
                </a:r>
                <a:r>
                  <a:rPr lang="he-IL" sz="2400" b="1" dirty="0" smtClean="0"/>
                  <a:t> 3 </a:t>
                </a:r>
                <a:r>
                  <a:rPr lang="x-none" sz="2400" b="1" dirty="0" smtClean="0"/>
                  <a:t>המימדים.</a:t>
                </a:r>
                <a:endParaRPr sz="2400" b="1" dirty="0" smtClean="0"/>
              </a:p>
              <a:p>
                <a:pPr marL="0" marR="0" lvl="0" indent="0" algn="r" rtl="1">
                  <a:lnSpc>
                    <a:spcPct val="95000"/>
                  </a:lnSpc>
                  <a:spcBef>
                    <a:spcPts val="0"/>
                  </a:spcBef>
                  <a:spcAft>
                    <a:spcPts val="0"/>
                  </a:spcAft>
                  <a:buSzPts val="935"/>
                  <a:buNone/>
                </a:pPr>
                <a:endParaRPr sz="3200" dirty="0"/>
              </a:p>
            </p:txBody>
          </p:sp>
        </mc:Choice>
        <mc:Fallback xmlns="">
          <p:sp>
            <p:nvSpPr>
              <p:cNvPr id="254" name="Google Shape;254;p34"/>
              <p:cNvSpPr txBox="1">
                <a:spLocks noGrp="1" noRot="1" noChangeAspect="1" noMove="1" noResize="1" noEditPoints="1" noAdjustHandles="1" noChangeArrowheads="1" noChangeShapeType="1" noTextEdit="1"/>
              </p:cNvSpPr>
              <p:nvPr>
                <p:ph type="body" idx="1"/>
              </p:nvPr>
            </p:nvSpPr>
            <p:spPr>
              <a:xfrm>
                <a:off x="3632200" y="1411550"/>
                <a:ext cx="8267550" cy="2498400"/>
              </a:xfrm>
              <a:prstGeom prst="rect">
                <a:avLst/>
              </a:prstGeom>
              <a:blipFill rotWithShape="0">
                <a:blip r:embed="rId3"/>
                <a:stretch>
                  <a:fillRect t="-2689" r="-1106" b="-40587"/>
                </a:stretch>
              </a:blipFill>
              <a:ln>
                <a:noFill/>
              </a:ln>
            </p:spPr>
            <p:txBody>
              <a:bodyPr/>
              <a:lstStyle/>
              <a:p>
                <a:r>
                  <a:rPr lang="en-US">
                    <a:noFill/>
                  </a:rPr>
                  <a:t> </a:t>
                </a:r>
              </a:p>
            </p:txBody>
          </p:sp>
        </mc:Fallback>
      </mc:AlternateContent>
      <p:pic>
        <p:nvPicPr>
          <p:cNvPr id="255" name="Google Shape;255;p34"/>
          <p:cNvPicPr preferRelativeResize="0"/>
          <p:nvPr/>
        </p:nvPicPr>
        <p:blipFill>
          <a:blip r:embed="rId4">
            <a:alphaModFix/>
          </a:blip>
          <a:stretch>
            <a:fillRect/>
          </a:stretch>
        </p:blipFill>
        <p:spPr>
          <a:xfrm>
            <a:off x="674200" y="1411550"/>
            <a:ext cx="2434839" cy="534047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Google Shape;107;p15"/>
          <p:cNvSpPr txBox="1">
            <a:spLocks noGrp="1"/>
          </p:cNvSpPr>
          <p:nvPr>
            <p:ph type="body" idx="1"/>
          </p:nvPr>
        </p:nvSpPr>
        <p:spPr>
          <a:xfrm>
            <a:off x="4724400" y="1476863"/>
            <a:ext cx="7256585" cy="5196781"/>
          </a:xfrm>
          <a:prstGeom prst="rect">
            <a:avLst/>
          </a:prstGeom>
          <a:noFill/>
          <a:ln>
            <a:noFill/>
          </a:ln>
        </p:spPr>
        <p:txBody>
          <a:bodyPr spcFirstLastPara="1" wrap="square" lIns="91425" tIns="45700" rIns="91425" bIns="45700" anchor="t" anchorCtr="0">
            <a:normAutofit/>
          </a:bodyPr>
          <a:lstStyle/>
          <a:p>
            <a:pPr marL="0" lvl="0" indent="0">
              <a:lnSpc>
                <a:spcPct val="100000"/>
              </a:lnSpc>
              <a:spcBef>
                <a:spcPts val="600"/>
              </a:spcBef>
              <a:buNone/>
            </a:pPr>
            <a:r>
              <a:rPr lang="he-IL" sz="2000" dirty="0" smtClean="0"/>
              <a:t>הנחיות לביצוע הניסוי/ ההדגמה </a:t>
            </a:r>
            <a:r>
              <a:rPr lang="he-IL" sz="2000" dirty="0"/>
              <a:t>פשוטה בכיתה (ניתן לתת לכל זוג תלמידים להתנסות עם בקבוק משלהם או להדגים):</a:t>
            </a:r>
            <a:br>
              <a:rPr lang="he-IL" sz="2000" dirty="0"/>
            </a:br>
            <a:endParaRPr lang="he-IL" sz="2000" dirty="0"/>
          </a:p>
          <a:p>
            <a:pPr marL="514350" lvl="0" indent="-487680">
              <a:lnSpc>
                <a:spcPct val="100000"/>
              </a:lnSpc>
              <a:spcBef>
                <a:spcPts val="600"/>
              </a:spcBef>
              <a:buSzPct val="100000"/>
              <a:buFont typeface="Calibri"/>
              <a:buAutoNum type="arabicPeriod"/>
            </a:pPr>
            <a:r>
              <a:rPr lang="he-IL" sz="2000" dirty="0"/>
              <a:t>מתחו את הבלון בפתח בקבוק הפלסטיק</a:t>
            </a:r>
          </a:p>
          <a:p>
            <a:pPr marL="514350" lvl="0" indent="-487680">
              <a:lnSpc>
                <a:spcPct val="100000"/>
              </a:lnSpc>
              <a:spcBef>
                <a:spcPts val="600"/>
              </a:spcBef>
              <a:buSzPct val="100000"/>
              <a:buFont typeface="Calibri"/>
              <a:buAutoNum type="arabicPeriod"/>
            </a:pPr>
            <a:r>
              <a:rPr lang="he-IL" sz="2000" dirty="0"/>
              <a:t>הכניסו את הבקבוק לקערת/סיר המים החמים: שימו לב כיצד הבלון מתנפח.</a:t>
            </a:r>
          </a:p>
          <a:p>
            <a:pPr marL="514350" lvl="0" indent="-487680">
              <a:lnSpc>
                <a:spcPct val="100000"/>
              </a:lnSpc>
              <a:spcBef>
                <a:spcPts val="600"/>
              </a:spcBef>
              <a:buSzPct val="100000"/>
              <a:buFont typeface="Calibri"/>
              <a:buAutoNum type="arabicPeriod"/>
            </a:pPr>
            <a:r>
              <a:rPr lang="he-IL" sz="2000" dirty="0"/>
              <a:t>הוציאו את הבקבוק מהמים הרותחים</a:t>
            </a:r>
          </a:p>
          <a:p>
            <a:pPr marL="514350" lvl="0" indent="-487680">
              <a:lnSpc>
                <a:spcPct val="100000"/>
              </a:lnSpc>
              <a:spcBef>
                <a:spcPts val="600"/>
              </a:spcBef>
              <a:buSzPct val="100000"/>
              <a:buFont typeface="Calibri"/>
              <a:buAutoNum type="arabicPeriod"/>
            </a:pPr>
            <a:r>
              <a:rPr lang="he-IL" sz="2000" dirty="0"/>
              <a:t>הכניסו את הבקבוק לקערת מי הקרח: שימו לב כיצד הבלון מתכווץ</a:t>
            </a:r>
          </a:p>
          <a:p>
            <a:pPr marL="0" lvl="0" indent="0">
              <a:lnSpc>
                <a:spcPct val="100000"/>
              </a:lnSpc>
              <a:spcBef>
                <a:spcPts val="600"/>
              </a:spcBef>
              <a:buNone/>
            </a:pPr>
            <a:endParaRPr lang="he-IL" sz="2000" dirty="0" smtClean="0"/>
          </a:p>
          <a:p>
            <a:pPr marL="0" lvl="0" indent="0">
              <a:lnSpc>
                <a:spcPct val="100000"/>
              </a:lnSpc>
              <a:spcBef>
                <a:spcPts val="600"/>
              </a:spcBef>
              <a:buNone/>
            </a:pPr>
            <a:endParaRPr lang="he-IL" sz="2000" dirty="0"/>
          </a:p>
          <a:p>
            <a:pPr marL="0" lvl="0" indent="0">
              <a:lnSpc>
                <a:spcPct val="100000"/>
              </a:lnSpc>
              <a:spcBef>
                <a:spcPts val="600"/>
              </a:spcBef>
              <a:buNone/>
            </a:pPr>
            <a:r>
              <a:rPr lang="he-IL" sz="2000" b="1" dirty="0"/>
              <a:t>ציוד דרוש</a:t>
            </a:r>
            <a:r>
              <a:rPr lang="he-IL" sz="2000" dirty="0"/>
              <a:t>: בקבוק פלסטיק (0.5 ליטר), בלון, קערת מי קרח, קערה/סיר עם מים רותחים. אפשרי: בקבוק ובלון לכל תלמיד.</a:t>
            </a:r>
          </a:p>
          <a:p>
            <a:pPr marL="0" lvl="0" indent="0" algn="r" rtl="1">
              <a:lnSpc>
                <a:spcPct val="100000"/>
              </a:lnSpc>
              <a:spcBef>
                <a:spcPts val="600"/>
              </a:spcBef>
              <a:spcAft>
                <a:spcPts val="0"/>
              </a:spcAft>
              <a:buNone/>
            </a:pPr>
            <a:endParaRPr sz="2000" dirty="0"/>
          </a:p>
        </p:txBody>
      </p:sp>
      <p:pic>
        <p:nvPicPr>
          <p:cNvPr id="108" name="Google Shape;108;p15" descr="Jared creates a cool system to measure how much air contracts and expands when it is heated and cooled.&#10;&#10;Are you a teacher? Click here to explore our teaching resources!&#10;https://sites.google.com/temple.edu/funscience/home&#10;&#10;Additional resources meeting Next Generation Science Standards for elementary through high school can be found at our website:&#10;http://new.learningscience.org/wp/" title="Air Expands &amp; Contracts">
            <a:hlinkClick r:id="rId3"/>
          </p:cNvPr>
          <p:cNvPicPr preferRelativeResize="0"/>
          <p:nvPr/>
        </p:nvPicPr>
        <p:blipFill>
          <a:blip r:embed="rId4">
            <a:alphaModFix/>
          </a:blip>
          <a:stretch>
            <a:fillRect/>
          </a:stretch>
        </p:blipFill>
        <p:spPr>
          <a:xfrm>
            <a:off x="0" y="1569576"/>
            <a:ext cx="4572000" cy="3429000"/>
          </a:xfrm>
          <a:prstGeom prst="rect">
            <a:avLst/>
          </a:prstGeom>
          <a:noFill/>
          <a:ln>
            <a:noFill/>
          </a:ln>
        </p:spPr>
      </p:pic>
      <p:sp>
        <p:nvSpPr>
          <p:cNvPr id="8" name="Google Shape;106;p15"/>
          <p:cNvSpPr txBox="1">
            <a:spLocks/>
          </p:cNvSpPr>
          <p:nvPr/>
        </p:nvSpPr>
        <p:spPr>
          <a:xfrm>
            <a:off x="287594" y="58324"/>
            <a:ext cx="11505533" cy="100356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rtl="0">
              <a:spcBef>
                <a:spcPts val="1000"/>
              </a:spcBef>
            </a:pPr>
            <a:r>
              <a:rPr lang="he-IL" sz="3200" b="1" dirty="0" smtClean="0">
                <a:latin typeface="Assistant"/>
                <a:ea typeface="Assistant"/>
                <a:cs typeface="Assistant"/>
                <a:sym typeface="Assistant"/>
              </a:rPr>
              <a:t>התכווצות והתפשטות אויר בטמפרטורות משתנות- דיון</a:t>
            </a:r>
            <a:endParaRPr lang="he-IL"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59"/>
        <p:cNvGrpSpPr/>
        <p:nvPr/>
      </p:nvGrpSpPr>
      <p:grpSpPr>
        <a:xfrm>
          <a:off x="0" y="0"/>
          <a:ext cx="0" cy="0"/>
          <a:chOff x="0" y="0"/>
          <a:chExt cx="0" cy="0"/>
        </a:xfrm>
      </p:grpSpPr>
      <p:pic>
        <p:nvPicPr>
          <p:cNvPr id="262" name="Google Shape;262;p35"/>
          <p:cNvPicPr preferRelativeResize="0"/>
          <p:nvPr/>
        </p:nvPicPr>
        <p:blipFill>
          <a:blip r:embed="rId3">
            <a:alphaModFix/>
          </a:blip>
          <a:stretch>
            <a:fillRect/>
          </a:stretch>
        </p:blipFill>
        <p:spPr>
          <a:xfrm>
            <a:off x="0" y="1440114"/>
            <a:ext cx="4648200" cy="4640479"/>
          </a:xfrm>
          <a:prstGeom prst="rect">
            <a:avLst/>
          </a:prstGeom>
          <a:noFill/>
          <a:ln>
            <a:noFill/>
          </a:ln>
        </p:spPr>
      </p:pic>
      <p:sp>
        <p:nvSpPr>
          <p:cNvPr id="260" name="Google Shape;260;p35"/>
          <p:cNvSpPr txBox="1">
            <a:spLocks noGrp="1"/>
          </p:cNvSpPr>
          <p:nvPr>
            <p:ph type="title"/>
          </p:nvPr>
        </p:nvSpPr>
        <p:spPr>
          <a:xfrm>
            <a:off x="176250" y="58325"/>
            <a:ext cx="11616900" cy="1154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960"/>
              <a:buFont typeface="Calibri"/>
              <a:buNone/>
            </a:pPr>
            <a:r>
              <a:rPr lang="x-none" sz="3600" b="1" dirty="0" smtClean="0"/>
              <a:t>תרגיל</a:t>
            </a:r>
            <a:r>
              <a:rPr lang="he-IL" sz="3600" b="1" dirty="0" smtClean="0"/>
              <a:t> 1</a:t>
            </a:r>
            <a:r>
              <a:rPr lang="x-none" sz="3600" b="1" dirty="0" smtClean="0"/>
              <a:t> </a:t>
            </a:r>
            <a:r>
              <a:rPr lang="x-none" sz="3600" b="1" dirty="0"/>
              <a:t>- פתרון</a:t>
            </a:r>
            <a:endParaRPr sz="3600" b="1" dirty="0">
              <a:sym typeface="Calibri"/>
            </a:endParaRPr>
          </a:p>
        </p:txBody>
      </p:sp>
      <p:sp>
        <p:nvSpPr>
          <p:cNvPr id="261" name="Google Shape;261;p35"/>
          <p:cNvSpPr txBox="1">
            <a:spLocks noGrp="1"/>
          </p:cNvSpPr>
          <p:nvPr>
            <p:ph type="body" idx="1"/>
          </p:nvPr>
        </p:nvSpPr>
        <p:spPr>
          <a:xfrm>
            <a:off x="4430550" y="1495200"/>
            <a:ext cx="7362600" cy="867600"/>
          </a:xfrm>
          <a:prstGeom prst="rect">
            <a:avLst/>
          </a:prstGeom>
          <a:noFill/>
          <a:ln>
            <a:noFill/>
          </a:ln>
        </p:spPr>
        <p:txBody>
          <a:bodyPr spcFirstLastPara="1" wrap="square" lIns="91425" tIns="45700" rIns="91425" bIns="45700" anchor="t" anchorCtr="0">
            <a:noAutofit/>
          </a:bodyPr>
          <a:lstStyle/>
          <a:p>
            <a:pPr marL="0" lvl="0" indent="0">
              <a:lnSpc>
                <a:spcPct val="95000"/>
              </a:lnSpc>
              <a:spcBef>
                <a:spcPts val="0"/>
              </a:spcBef>
              <a:buClr>
                <a:srgbClr val="000000"/>
              </a:buClr>
              <a:buSzPts val="935"/>
              <a:buNone/>
            </a:pPr>
            <a:r>
              <a:rPr lang="he-IL" sz="2460" dirty="0"/>
              <a:t>הגידול בנפח הכספית יהיה שווה (קבוע ההתפשטות </a:t>
            </a:r>
            <a:r>
              <a:rPr lang="en-US" sz="2460" dirty="0"/>
              <a:t>X </a:t>
            </a:r>
            <a:r>
              <a:rPr lang="he-IL" sz="2460" dirty="0"/>
              <a:t>נפח </a:t>
            </a:r>
            <a:r>
              <a:rPr lang="he-IL" sz="2460" dirty="0" smtClean="0"/>
              <a:t>הכספית</a:t>
            </a:r>
            <a:r>
              <a:rPr lang="en-US" sz="2460" dirty="0" smtClean="0"/>
              <a:t>X </a:t>
            </a:r>
            <a:r>
              <a:rPr lang="he-IL" sz="2460" dirty="0" smtClean="0"/>
              <a:t> שינוי </a:t>
            </a:r>
            <a:r>
              <a:rPr lang="he-IL" sz="2460" dirty="0"/>
              <a:t>הטמפרטורה) :</a:t>
            </a:r>
          </a:p>
          <a:p>
            <a:pPr marL="0" lvl="0" indent="0">
              <a:lnSpc>
                <a:spcPct val="95000"/>
              </a:lnSpc>
              <a:spcBef>
                <a:spcPts val="0"/>
              </a:spcBef>
              <a:buSzPts val="935"/>
              <a:buNone/>
            </a:pPr>
            <a:endParaRPr lang="he-IL" sz="2460" dirty="0"/>
          </a:p>
          <a:p>
            <a:pPr marL="0" marR="0" lvl="0" indent="0" algn="r" rtl="1">
              <a:lnSpc>
                <a:spcPct val="95000"/>
              </a:lnSpc>
              <a:spcBef>
                <a:spcPts val="0"/>
              </a:spcBef>
              <a:spcAft>
                <a:spcPts val="0"/>
              </a:spcAft>
              <a:buSzPts val="935"/>
              <a:buNone/>
            </a:pPr>
            <a:endParaRPr sz="2460" dirty="0"/>
          </a:p>
        </p:txBody>
      </p:sp>
      <p:sp>
        <p:nvSpPr>
          <p:cNvPr id="263" name="Google Shape;263;p35"/>
          <p:cNvSpPr txBox="1"/>
          <p:nvPr/>
        </p:nvSpPr>
        <p:spPr>
          <a:xfrm>
            <a:off x="4648200" y="2741175"/>
            <a:ext cx="5770800" cy="609367"/>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0"/>
              </a:spcBef>
              <a:spcAft>
                <a:spcPts val="0"/>
              </a:spcAft>
              <a:buNone/>
            </a:pPr>
            <a:r>
              <a:rPr lang="x-none" sz="2400" dirty="0"/>
              <a:t>1.8X10-4X100X20=0.36mm3</a:t>
            </a:r>
            <a:endParaRPr sz="2400" dirty="0"/>
          </a:p>
        </p:txBody>
      </p:sp>
      <p:sp>
        <p:nvSpPr>
          <p:cNvPr id="264" name="Google Shape;264;p35"/>
          <p:cNvSpPr txBox="1">
            <a:spLocks noGrp="1"/>
          </p:cNvSpPr>
          <p:nvPr>
            <p:ph type="body" idx="1"/>
          </p:nvPr>
        </p:nvSpPr>
        <p:spPr>
          <a:xfrm>
            <a:off x="3909900" y="3780250"/>
            <a:ext cx="8010300" cy="867600"/>
          </a:xfrm>
          <a:prstGeom prst="rect">
            <a:avLst/>
          </a:prstGeom>
          <a:noFill/>
          <a:ln>
            <a:noFill/>
          </a:ln>
        </p:spPr>
        <p:txBody>
          <a:bodyPr spcFirstLastPara="1" wrap="square" lIns="91425" tIns="45700" rIns="91425" bIns="45700" anchor="t" anchorCtr="0">
            <a:noAutofit/>
          </a:bodyPr>
          <a:lstStyle/>
          <a:p>
            <a:pPr marL="0" lvl="0" indent="0">
              <a:lnSpc>
                <a:spcPct val="95000"/>
              </a:lnSpc>
              <a:spcBef>
                <a:spcPts val="0"/>
              </a:spcBef>
              <a:buClr>
                <a:srgbClr val="000000"/>
              </a:buClr>
              <a:buSzPts val="935"/>
              <a:buNone/>
            </a:pPr>
            <a:r>
              <a:rPr lang="he-IL" sz="2460" dirty="0"/>
              <a:t>גידול גובה עמוד הכספית יהיה לכן (הנפח הנוסף חלקי שטח החתך):</a:t>
            </a:r>
          </a:p>
          <a:p>
            <a:pPr marL="0" lvl="0" indent="0">
              <a:lnSpc>
                <a:spcPct val="95000"/>
              </a:lnSpc>
              <a:spcBef>
                <a:spcPts val="0"/>
              </a:spcBef>
              <a:buSzPts val="935"/>
              <a:buNone/>
            </a:pPr>
            <a:endParaRPr lang="he-IL" sz="2460" dirty="0"/>
          </a:p>
          <a:p>
            <a:pPr marL="0" lvl="0" indent="0">
              <a:lnSpc>
                <a:spcPct val="95000"/>
              </a:lnSpc>
              <a:spcBef>
                <a:spcPts val="0"/>
              </a:spcBef>
              <a:buSzPts val="935"/>
              <a:buNone/>
            </a:pPr>
            <a:endParaRPr lang="he-IL" sz="2460" dirty="0"/>
          </a:p>
        </p:txBody>
      </p:sp>
      <p:sp>
        <p:nvSpPr>
          <p:cNvPr id="265" name="Google Shape;265;p35"/>
          <p:cNvSpPr txBox="1"/>
          <p:nvPr/>
        </p:nvSpPr>
        <p:spPr>
          <a:xfrm>
            <a:off x="5343750" y="4749875"/>
            <a:ext cx="5006100" cy="646500"/>
          </a:xfrm>
          <a:prstGeom prst="rect">
            <a:avLst/>
          </a:prstGeom>
          <a:noFill/>
          <a:ln>
            <a:noFill/>
          </a:ln>
        </p:spPr>
        <p:txBody>
          <a:bodyPr spcFirstLastPara="1" wrap="square" lIns="91425" tIns="91425" rIns="91425" bIns="91425" anchor="t" anchorCtr="0">
            <a:spAutoFit/>
          </a:bodyPr>
          <a:lstStyle/>
          <a:p>
            <a:pPr marL="0" lvl="0" indent="0" algn="r" rtl="1">
              <a:lnSpc>
                <a:spcPct val="115000"/>
              </a:lnSpc>
              <a:spcBef>
                <a:spcPts val="0"/>
              </a:spcBef>
              <a:spcAft>
                <a:spcPts val="0"/>
              </a:spcAft>
              <a:buNone/>
            </a:pPr>
            <a:r>
              <a:rPr lang="x-none" sz="3000" dirty="0"/>
              <a:t>h=0.360.012=30mm=3cm</a:t>
            </a:r>
            <a:endParaRPr sz="3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287594" y="58324"/>
            <a:ext cx="11505533" cy="1003560"/>
          </a:xfrm>
          <a:prstGeom prst="rect">
            <a:avLst/>
          </a:prstGeom>
          <a:noFill/>
          <a:ln>
            <a:noFill/>
          </a:ln>
        </p:spPr>
        <p:txBody>
          <a:bodyPr spcFirstLastPara="1" wrap="square" lIns="91425" tIns="45700" rIns="91425" bIns="45700" anchor="ctr" anchorCtr="0">
            <a:noAutofit/>
          </a:bodyPr>
          <a:lstStyle/>
          <a:p>
            <a:pPr lvl="0" algn="ctr" rtl="0">
              <a:spcBef>
                <a:spcPts val="1000"/>
              </a:spcBef>
            </a:pPr>
            <a:r>
              <a:rPr lang="he-IL" sz="3200" b="1" dirty="0" smtClean="0">
                <a:latin typeface="Assistant"/>
                <a:ea typeface="Assistant"/>
                <a:cs typeface="Assistant"/>
                <a:sym typeface="Assistant"/>
              </a:rPr>
              <a:t>התכווצות והתפשטות אויר בטמפרטורות משתנות- דיון</a:t>
            </a:r>
            <a:endParaRPr lang="he-IL" sz="3200" b="1" dirty="0"/>
          </a:p>
        </p:txBody>
      </p:sp>
      <p:pic>
        <p:nvPicPr>
          <p:cNvPr id="108" name="Google Shape;108;p15" descr="Jared creates a cool system to measure how much air contracts and expands when it is heated and cooled.&#10;&#10;Are you a teacher? Click here to explore our teaching resources!&#10;https://sites.google.com/temple.edu/funscience/home&#10;&#10;Additional resources meeting Next Generation Science Standards for elementary through high school can be found at our website:&#10;http://new.learningscience.org/wp/" title="Air Expands &amp; Contracts">
            <a:hlinkClick r:id="rId3"/>
          </p:cNvPr>
          <p:cNvPicPr preferRelativeResize="0"/>
          <p:nvPr/>
        </p:nvPicPr>
        <p:blipFill>
          <a:blip r:embed="rId4">
            <a:alphaModFix/>
          </a:blip>
          <a:stretch>
            <a:fillRect/>
          </a:stretch>
        </p:blipFill>
        <p:spPr>
          <a:xfrm>
            <a:off x="3009565" y="1318688"/>
            <a:ext cx="5796117" cy="4145590"/>
          </a:xfrm>
          <a:prstGeom prst="rect">
            <a:avLst/>
          </a:prstGeom>
          <a:noFill/>
          <a:ln>
            <a:noFill/>
          </a:ln>
        </p:spPr>
      </p:pic>
      <p:sp>
        <p:nvSpPr>
          <p:cNvPr id="109" name="Google Shape;109;p15"/>
          <p:cNvSpPr txBox="1">
            <a:spLocks noGrp="1"/>
          </p:cNvSpPr>
          <p:nvPr>
            <p:ph type="body" idx="1"/>
          </p:nvPr>
        </p:nvSpPr>
        <p:spPr>
          <a:xfrm>
            <a:off x="102621" y="5464278"/>
            <a:ext cx="11983682" cy="131998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1000"/>
              </a:spcBef>
              <a:spcAft>
                <a:spcPts val="0"/>
              </a:spcAft>
              <a:buNone/>
            </a:pPr>
            <a:r>
              <a:rPr lang="x-none" sz="2400" b="1" dirty="0" smtClean="0">
                <a:solidFill>
                  <a:srgbClr val="0070C0"/>
                </a:solidFill>
              </a:rPr>
              <a:t>העלו </a:t>
            </a:r>
            <a:r>
              <a:rPr lang="x-none" sz="2400" b="1" dirty="0">
                <a:solidFill>
                  <a:srgbClr val="0070C0"/>
                </a:solidFill>
              </a:rPr>
              <a:t>השערות לתופעה </a:t>
            </a:r>
            <a:r>
              <a:rPr lang="x-none" sz="2400" b="1" dirty="0" smtClean="0">
                <a:solidFill>
                  <a:srgbClr val="0070C0"/>
                </a:solidFill>
              </a:rPr>
              <a:t>שראיתם!</a:t>
            </a:r>
            <a:endParaRPr lang="he-IL" sz="2400" b="1" dirty="0" smtClean="0">
              <a:solidFill>
                <a:srgbClr val="0070C0"/>
              </a:solidFill>
            </a:endParaRPr>
          </a:p>
          <a:p>
            <a:pPr marL="0" lvl="0" indent="0" algn="ctr" rtl="1">
              <a:lnSpc>
                <a:spcPct val="90000"/>
              </a:lnSpc>
              <a:spcBef>
                <a:spcPts val="1000"/>
              </a:spcBef>
              <a:spcAft>
                <a:spcPts val="0"/>
              </a:spcAft>
              <a:buNone/>
            </a:pPr>
            <a:r>
              <a:rPr lang="x-none" sz="1050" b="1" dirty="0">
                <a:solidFill>
                  <a:srgbClr val="002060"/>
                </a:solidFill>
              </a:rPr>
              <a:t/>
            </a:r>
            <a:br>
              <a:rPr lang="x-none" sz="1050" b="1" dirty="0">
                <a:solidFill>
                  <a:srgbClr val="002060"/>
                </a:solidFill>
              </a:rPr>
            </a:br>
            <a:r>
              <a:rPr lang="x-none" sz="2400" b="1" dirty="0">
                <a:solidFill>
                  <a:srgbClr val="002060"/>
                </a:solidFill>
              </a:rPr>
              <a:t>נסחו את ההשערה </a:t>
            </a:r>
            <a:r>
              <a:rPr lang="x-none" sz="2400" b="1" dirty="0" smtClean="0">
                <a:solidFill>
                  <a:srgbClr val="002060"/>
                </a:solidFill>
              </a:rPr>
              <a:t>בצורה</a:t>
            </a:r>
            <a:r>
              <a:rPr lang="he-IL" sz="2400" b="1" dirty="0" smtClean="0">
                <a:solidFill>
                  <a:srgbClr val="002060"/>
                </a:solidFill>
              </a:rPr>
              <a:t>: </a:t>
            </a:r>
            <a:r>
              <a:rPr lang="x-none" sz="2400" b="1" dirty="0" smtClean="0">
                <a:solidFill>
                  <a:srgbClr val="002060"/>
                </a:solidFill>
              </a:rPr>
              <a:t>ההשערה </a:t>
            </a:r>
            <a:r>
              <a:rPr lang="x-none" sz="2400" b="1" dirty="0">
                <a:solidFill>
                  <a:srgbClr val="002060"/>
                </a:solidFill>
              </a:rPr>
              <a:t>שלי היא שהבלון מתרחב בזמן הכנסה למים הרותחים כי </a:t>
            </a:r>
            <a:r>
              <a:rPr lang="he-IL" sz="2400" b="1" dirty="0" smtClean="0">
                <a:solidFill>
                  <a:srgbClr val="002060"/>
                </a:solidFill>
              </a:rPr>
              <a:t>_________ </a:t>
            </a:r>
            <a:r>
              <a:rPr lang="x-none" sz="2400" b="1" dirty="0" smtClean="0">
                <a:solidFill>
                  <a:srgbClr val="002060"/>
                </a:solidFill>
              </a:rPr>
              <a:t>וכי </a:t>
            </a:r>
            <a:r>
              <a:rPr lang="x-none" sz="2400" b="1" dirty="0">
                <a:solidFill>
                  <a:srgbClr val="002060"/>
                </a:solidFill>
              </a:rPr>
              <a:t>הבלון מתכווץ במים הקרים כי ____________</a:t>
            </a:r>
            <a:endParaRPr sz="2400" b="1" dirty="0">
              <a:solidFill>
                <a:srgbClr val="002060"/>
              </a:solidFill>
              <a:sym typeface="Calibri"/>
            </a:endParaRPr>
          </a:p>
        </p:txBody>
      </p:sp>
    </p:spTree>
    <p:extLst>
      <p:ext uri="{BB962C8B-B14F-4D97-AF65-F5344CB8AC3E}">
        <p14:creationId xmlns:p14="http://schemas.microsoft.com/office/powerpoint/2010/main" val="137716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1277527" y="58324"/>
            <a:ext cx="10515600" cy="1154393"/>
          </a:xfrm>
          <a:prstGeom prst="rect">
            <a:avLst/>
          </a:prstGeom>
          <a:noFill/>
          <a:ln>
            <a:noFill/>
          </a:ln>
        </p:spPr>
        <p:txBody>
          <a:bodyPr spcFirstLastPara="1" wrap="square" lIns="91425" tIns="45700" rIns="91425" bIns="45700" anchor="ctr" anchorCtr="0">
            <a:normAutofit/>
          </a:bodyPr>
          <a:lstStyle/>
          <a:p>
            <a:pPr lvl="0">
              <a:buSzPts val="3960"/>
            </a:pPr>
            <a:r>
              <a:rPr lang="x-none" sz="3759" b="1" dirty="0"/>
              <a:t>התפשטות והתכווצות </a:t>
            </a:r>
            <a:r>
              <a:rPr lang="x-none" sz="3759" b="1" dirty="0" smtClean="0"/>
              <a:t>אוויר</a:t>
            </a:r>
            <a:r>
              <a:rPr lang="he-IL" sz="3759" b="1" dirty="0" smtClean="0"/>
              <a:t>- </a:t>
            </a:r>
            <a:r>
              <a:rPr lang="x-none" sz="3759" b="1" dirty="0" smtClean="0"/>
              <a:t>דיון כיתתי10 </a:t>
            </a:r>
            <a:r>
              <a:rPr lang="he-IL" sz="3759" b="1" dirty="0" smtClean="0"/>
              <a:t> </a:t>
            </a:r>
            <a:r>
              <a:rPr lang="x-none" sz="3759" b="1" dirty="0" smtClean="0"/>
              <a:t>דקות </a:t>
            </a:r>
            <a:r>
              <a:rPr lang="he-IL" sz="3759" b="1" dirty="0" smtClean="0"/>
              <a:t>(</a:t>
            </a:r>
            <a:r>
              <a:rPr lang="x-none" sz="3759" b="1" dirty="0" smtClean="0"/>
              <a:t>למורה</a:t>
            </a:r>
            <a:r>
              <a:rPr lang="he-IL" sz="3759" b="1" dirty="0" smtClean="0"/>
              <a:t>)</a:t>
            </a:r>
            <a:endParaRPr sz="3759" b="1" dirty="0">
              <a:latin typeface="Calibri"/>
              <a:ea typeface="Calibri"/>
              <a:cs typeface="Calibri"/>
              <a:sym typeface="Calibri"/>
            </a:endParaRPr>
          </a:p>
        </p:txBody>
      </p:sp>
      <p:sp>
        <p:nvSpPr>
          <p:cNvPr id="115" name="Google Shape;115;p16"/>
          <p:cNvSpPr txBox="1">
            <a:spLocks noGrp="1"/>
          </p:cNvSpPr>
          <p:nvPr>
            <p:ph type="body" idx="1"/>
          </p:nvPr>
        </p:nvSpPr>
        <p:spPr>
          <a:xfrm>
            <a:off x="1277525" y="1538750"/>
            <a:ext cx="10515600" cy="4807500"/>
          </a:xfrm>
          <a:prstGeom prst="rect">
            <a:avLst/>
          </a:prstGeom>
          <a:noFill/>
          <a:ln>
            <a:noFill/>
          </a:ln>
        </p:spPr>
        <p:txBody>
          <a:bodyPr spcFirstLastPara="1" wrap="square" lIns="91425" tIns="45700" rIns="91425" bIns="45700" anchor="t" anchorCtr="0">
            <a:normAutofit/>
          </a:bodyPr>
          <a:lstStyle/>
          <a:p>
            <a:pPr marL="228600" lvl="0" indent="0">
              <a:buNone/>
            </a:pPr>
            <a:r>
              <a:rPr lang="he-IL" dirty="0"/>
              <a:t>השערות אפשריות בדיון הכיתתי:</a:t>
            </a:r>
          </a:p>
          <a:p>
            <a:pPr marL="514350" lvl="0" indent="-527685">
              <a:buFont typeface="Calibri"/>
              <a:buAutoNum type="arabicPeriod"/>
            </a:pPr>
            <a:r>
              <a:rPr lang="he-IL" dirty="0"/>
              <a:t>שינוי כימי - שגוי</a:t>
            </a:r>
          </a:p>
          <a:p>
            <a:pPr marL="514350" lvl="0" indent="-527685">
              <a:buFont typeface="Calibri"/>
              <a:buAutoNum type="arabicPeriod"/>
            </a:pPr>
            <a:r>
              <a:rPr lang="he-IL" dirty="0"/>
              <a:t>כמות משתנה של אויר בבלון - שגוי</a:t>
            </a:r>
          </a:p>
          <a:p>
            <a:pPr marL="514350" lvl="0" indent="-527685">
              <a:buFont typeface="Calibri"/>
              <a:buAutoNum type="arabicPeriod"/>
            </a:pPr>
            <a:r>
              <a:rPr lang="he-IL" b="1" dirty="0"/>
              <a:t>התקרבות והתרחקות של מולקולות </a:t>
            </a:r>
            <a:r>
              <a:rPr lang="he-IL" b="1" dirty="0" err="1"/>
              <a:t>האויר</a:t>
            </a:r>
            <a:r>
              <a:rPr lang="he-IL" b="1" dirty="0"/>
              <a:t/>
            </a:r>
            <a:br>
              <a:rPr lang="he-IL" b="1" dirty="0"/>
            </a:br>
            <a:r>
              <a:rPr lang="he-IL" b="1" dirty="0"/>
              <a:t/>
            </a:r>
            <a:br>
              <a:rPr lang="he-IL" b="1" dirty="0"/>
            </a:br>
            <a:endParaRPr lang="he-IL" b="1" dirty="0"/>
          </a:p>
          <a:p>
            <a:pPr marL="0" lvl="0" indent="0">
              <a:buNone/>
            </a:pPr>
            <a:r>
              <a:rPr lang="he-IL" dirty="0"/>
              <a:t>התופעה שראינו נגרמת על ידי הוספת אנרגיה קינטית (תנועה) למולקולות האוויר בעת חימומו. האנרגיה שנוספה גורמת למולקולות להגביר את תנועתן ו"לתפוס" יותר מקום. חשוב להדגיש שאין כאן שינוי כימי (המולקולות לא משתנות) וגם לא </a:t>
            </a:r>
            <a:r>
              <a:rPr lang="he-IL" dirty="0" err="1"/>
              <a:t>לא</a:t>
            </a:r>
            <a:r>
              <a:rPr lang="he-IL" dirty="0"/>
              <a:t> שינוי של מספר המולקולות (כמות אוויר).</a:t>
            </a:r>
          </a:p>
          <a:p>
            <a:pPr marL="228600" lvl="0" indent="0" algn="r" rtl="1">
              <a:lnSpc>
                <a:spcPct val="90000"/>
              </a:lnSpc>
              <a:spcBef>
                <a:spcPts val="1000"/>
              </a:spcBef>
              <a:spcAft>
                <a:spcPts val="0"/>
              </a:spcAft>
              <a:buNone/>
            </a:pPr>
            <a:endParaRPr dirty="0"/>
          </a:p>
        </p:txBody>
      </p:sp>
      <p:pic>
        <p:nvPicPr>
          <p:cNvPr id="116" name="Google Shape;116;p16" descr="This video zooms into solids, liquids and gases at a particle level to understand why they expand and contract with the addition or removal of heat. &#10;&#10;This video answers the questions:&#10;What is expansion and contraction of matter?&#10;What is expansion and contraction of solids, liquids and gases?&#10;What is the thermal expansion and contraction of matter?&#10;What causes expansion and contraction?&#10;Does matter expand and contract?&#10;Are expansion and contraction the same?&#10;What are examples of expansion and contraction in everyday life?&#10;What are expansion and contraction experiments?&#10;&#10;The Animated Teacher specialises in videos for middle and high school science, and resources to support new or beginning teachers.&#10;&#10;Download matching classroom resource here: https://www.teacherspayteachers.com/Product/Expansion-and-Contraction-Cloze-Passage-Worksheet-7068769" title="Expansion and contraction of matter: Heat and Particle Theory">
            <a:hlinkClick r:id="rId3"/>
          </p:cNvPr>
          <p:cNvPicPr preferRelativeResize="0"/>
          <p:nvPr/>
        </p:nvPicPr>
        <p:blipFill>
          <a:blip r:embed="rId4">
            <a:alphaModFix/>
          </a:blip>
          <a:stretch>
            <a:fillRect/>
          </a:stretch>
        </p:blipFill>
        <p:spPr>
          <a:xfrm>
            <a:off x="1516625" y="1483475"/>
            <a:ext cx="3435650" cy="2576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434715" y="58324"/>
            <a:ext cx="11358412" cy="1154393"/>
          </a:xfrm>
          <a:prstGeom prst="rect">
            <a:avLst/>
          </a:prstGeom>
          <a:noFill/>
          <a:ln>
            <a:noFill/>
          </a:ln>
        </p:spPr>
        <p:txBody>
          <a:bodyPr spcFirstLastPara="1" wrap="square" lIns="91425" tIns="45700" rIns="91425" bIns="45700" anchor="ctr" anchorCtr="0">
            <a:normAutofit/>
          </a:bodyPr>
          <a:lstStyle/>
          <a:p>
            <a:pPr lvl="0" algn="ctr">
              <a:buSzPts val="3960"/>
            </a:pPr>
            <a:r>
              <a:rPr lang="x-none" sz="3200" b="1" dirty="0"/>
              <a:t>התפשטות והתכווצות </a:t>
            </a:r>
            <a:r>
              <a:rPr lang="x-none" sz="3200" b="1" dirty="0" smtClean="0"/>
              <a:t>אוויר</a:t>
            </a:r>
            <a:endParaRPr sz="3200" b="1" dirty="0">
              <a:sym typeface="Calibri"/>
            </a:endParaRPr>
          </a:p>
        </p:txBody>
      </p:sp>
      <p:sp>
        <p:nvSpPr>
          <p:cNvPr id="115" name="Google Shape;115;p16"/>
          <p:cNvSpPr txBox="1">
            <a:spLocks noGrp="1"/>
          </p:cNvSpPr>
          <p:nvPr>
            <p:ph type="body" idx="1"/>
          </p:nvPr>
        </p:nvSpPr>
        <p:spPr>
          <a:xfrm>
            <a:off x="0" y="1914044"/>
            <a:ext cx="4811843" cy="3919306"/>
          </a:xfrm>
          <a:prstGeom prst="rect">
            <a:avLst/>
          </a:prstGeom>
          <a:noFill/>
          <a:ln>
            <a:noFill/>
          </a:ln>
        </p:spPr>
        <p:txBody>
          <a:bodyPr spcFirstLastPara="1" wrap="square" lIns="91425" tIns="45700" rIns="91425" bIns="45700" anchor="t" anchorCtr="0">
            <a:noAutofit/>
          </a:bodyPr>
          <a:lstStyle/>
          <a:p>
            <a:pPr marL="0" lvl="0" indent="0" algn="ctr">
              <a:lnSpc>
                <a:spcPct val="100000"/>
              </a:lnSpc>
              <a:spcBef>
                <a:spcPts val="1200"/>
              </a:spcBef>
              <a:buNone/>
            </a:pPr>
            <a:r>
              <a:rPr lang="he-IL" sz="2400" dirty="0" smtClean="0"/>
              <a:t>התופעה </a:t>
            </a:r>
            <a:r>
              <a:rPr lang="he-IL" sz="2400" dirty="0"/>
              <a:t>שראינו נגרמת על ידי הוספת אנרגיה קינטית (תנועה) למולקולות האוויר בעת חימומו. </a:t>
            </a:r>
            <a:endParaRPr lang="he-IL" sz="2400" dirty="0" smtClean="0"/>
          </a:p>
          <a:p>
            <a:pPr marL="0" lvl="0" indent="0" algn="ctr">
              <a:lnSpc>
                <a:spcPct val="100000"/>
              </a:lnSpc>
              <a:spcBef>
                <a:spcPts val="1200"/>
              </a:spcBef>
              <a:buNone/>
            </a:pPr>
            <a:r>
              <a:rPr lang="he-IL" sz="2400" dirty="0" smtClean="0"/>
              <a:t>האנרגיה </a:t>
            </a:r>
            <a:r>
              <a:rPr lang="he-IL" sz="2400" dirty="0"/>
              <a:t>שנוספה גורמת למולקולות להגביר את תנועתן ו"לתפוס" יותר מקום. </a:t>
            </a:r>
            <a:endParaRPr lang="he-IL" sz="2400" dirty="0" smtClean="0"/>
          </a:p>
          <a:p>
            <a:pPr marL="0" lvl="0" indent="0" algn="ctr">
              <a:lnSpc>
                <a:spcPct val="100000"/>
              </a:lnSpc>
              <a:spcBef>
                <a:spcPts val="1200"/>
              </a:spcBef>
              <a:buNone/>
            </a:pPr>
            <a:r>
              <a:rPr lang="he-IL" sz="2400" dirty="0" smtClean="0"/>
              <a:t>חשוב </a:t>
            </a:r>
            <a:r>
              <a:rPr lang="he-IL" sz="2400" dirty="0"/>
              <a:t>להדגיש </a:t>
            </a:r>
            <a:r>
              <a:rPr lang="he-IL" sz="2400" b="1" dirty="0"/>
              <a:t>שאין כאן שינוי כימי </a:t>
            </a:r>
            <a:r>
              <a:rPr lang="he-IL" sz="2400" dirty="0"/>
              <a:t>(המולקולות לא משתנות) </a:t>
            </a:r>
            <a:r>
              <a:rPr lang="he-IL" sz="2400" b="1" dirty="0"/>
              <a:t>וגם לא </a:t>
            </a:r>
            <a:r>
              <a:rPr lang="he-IL" sz="2400" b="1" dirty="0" smtClean="0"/>
              <a:t>שינוי </a:t>
            </a:r>
            <a:r>
              <a:rPr lang="he-IL" sz="2400" b="1" dirty="0"/>
              <a:t>של מספר המולקולות</a:t>
            </a:r>
            <a:r>
              <a:rPr lang="he-IL" sz="2400" dirty="0"/>
              <a:t> (כמות אוויר</a:t>
            </a:r>
            <a:r>
              <a:rPr lang="he-IL" sz="2400" dirty="0" smtClean="0"/>
              <a:t>).</a:t>
            </a:r>
            <a:endParaRPr lang="he-IL" sz="2400" dirty="0"/>
          </a:p>
        </p:txBody>
      </p:sp>
      <p:pic>
        <p:nvPicPr>
          <p:cNvPr id="116" name="Google Shape;116;p16" descr="This video zooms into solids, liquids and gases at a particle level to understand why they expand and contract with the addition or removal of heat. &#10;&#10;This video answers the questions:&#10;What is expansion and contraction of matter?&#10;What is expansion and contraction of solids, liquids and gases?&#10;What is the thermal expansion and contraction of matter?&#10;What causes expansion and contraction?&#10;Does matter expand and contract?&#10;Are expansion and contraction the same?&#10;What are examples of expansion and contraction in everyday life?&#10;What are expansion and contraction experiments?&#10;&#10;The Animated Teacher specialises in videos for middle and high school science, and resources to support new or beginning teachers.&#10;&#10;Download matching classroom resource here: https://www.teacherspayteachers.com/Product/Expansion-and-Contraction-Cloze-Passage-Worksheet-7068769" title="Expansion and contraction of matter: Heat and Particle Theory">
            <a:hlinkClick r:id="rId3"/>
          </p:cNvPr>
          <p:cNvPicPr preferRelativeResize="0"/>
          <p:nvPr/>
        </p:nvPicPr>
        <p:blipFill>
          <a:blip r:embed="rId4">
            <a:alphaModFix/>
          </a:blip>
          <a:stretch>
            <a:fillRect/>
          </a:stretch>
        </p:blipFill>
        <p:spPr>
          <a:xfrm>
            <a:off x="4811843" y="1351052"/>
            <a:ext cx="7342562" cy="5506948"/>
          </a:xfrm>
          <a:prstGeom prst="rect">
            <a:avLst/>
          </a:prstGeom>
          <a:noFill/>
          <a:ln>
            <a:noFill/>
          </a:ln>
        </p:spPr>
      </p:pic>
    </p:spTree>
    <p:extLst>
      <p:ext uri="{BB962C8B-B14F-4D97-AF65-F5344CB8AC3E}">
        <p14:creationId xmlns:p14="http://schemas.microsoft.com/office/powerpoint/2010/main" val="82247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body" idx="1"/>
          </p:nvPr>
        </p:nvSpPr>
        <p:spPr>
          <a:xfrm>
            <a:off x="604684" y="1569604"/>
            <a:ext cx="11064126" cy="19482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ctr" rtl="1">
              <a:spcBef>
                <a:spcPts val="1000"/>
              </a:spcBef>
              <a:spcAft>
                <a:spcPts val="0"/>
              </a:spcAft>
              <a:buNone/>
            </a:pPr>
            <a:r>
              <a:rPr lang="x-none" sz="24000" b="1" dirty="0"/>
              <a:t>חלק 2</a:t>
            </a:r>
            <a:endParaRPr sz="24000" b="1" dirty="0"/>
          </a:p>
        </p:txBody>
      </p:sp>
      <p:sp>
        <p:nvSpPr>
          <p:cNvPr id="4" name="Google Shape;101;p14"/>
          <p:cNvSpPr txBox="1">
            <a:spLocks/>
          </p:cNvSpPr>
          <p:nvPr/>
        </p:nvSpPr>
        <p:spPr>
          <a:xfrm>
            <a:off x="661219" y="3517804"/>
            <a:ext cx="10919100" cy="11955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r" rtl="1">
              <a:lnSpc>
                <a:spcPct val="90000"/>
              </a:lnSpc>
              <a:spcBef>
                <a:spcPts val="1000"/>
              </a:spcBef>
              <a:spcAft>
                <a:spcPts val="0"/>
              </a:spcAft>
              <a:buClr>
                <a:srgbClr val="EE008B"/>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rgbClr val="EE008B"/>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rgbClr val="EE008B"/>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rgbClr val="EE008B"/>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rtl="0">
              <a:buFont typeface="Arial"/>
              <a:buNone/>
            </a:pPr>
            <a:r>
              <a:rPr lang="he-IL" sz="4000" b="1" dirty="0" smtClean="0"/>
              <a:t>האם גם מוצקים מתרחבים ומתכווצים?</a:t>
            </a:r>
            <a:endParaRPr lang="he-IL" sz="4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176250" y="58325"/>
            <a:ext cx="11616900" cy="11544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960"/>
              <a:buFont typeface="Calibri"/>
              <a:buNone/>
            </a:pPr>
            <a:r>
              <a:rPr lang="x-none" sz="3200" b="1" dirty="0"/>
              <a:t>האם ניתן להסיק באנלוגיה כי תופעה דומה מתרחשת גם בנוזלים ומוצקים?</a:t>
            </a:r>
            <a:endParaRPr sz="3200" b="1" dirty="0">
              <a:sym typeface="Calibri"/>
            </a:endParaRPr>
          </a:p>
        </p:txBody>
      </p:sp>
      <p:sp>
        <p:nvSpPr>
          <p:cNvPr id="129" name="Google Shape;129;p18"/>
          <p:cNvSpPr txBox="1">
            <a:spLocks noGrp="1"/>
          </p:cNvSpPr>
          <p:nvPr>
            <p:ph type="body" idx="1"/>
          </p:nvPr>
        </p:nvSpPr>
        <p:spPr>
          <a:xfrm>
            <a:off x="829400" y="1411550"/>
            <a:ext cx="11070000" cy="1373100"/>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0"/>
              </a:spcBef>
              <a:spcAft>
                <a:spcPts val="0"/>
              </a:spcAft>
              <a:buSzPts val="2800"/>
              <a:buChar char="•"/>
            </a:pPr>
            <a:r>
              <a:rPr lang="x-none" sz="2400" dirty="0"/>
              <a:t>כבר </a:t>
            </a:r>
            <a:r>
              <a:rPr lang="x-none" sz="2400" dirty="0" smtClean="0"/>
              <a:t>לפני2000 </a:t>
            </a:r>
            <a:r>
              <a:rPr lang="he-IL" sz="2400" dirty="0" smtClean="0"/>
              <a:t> </a:t>
            </a:r>
            <a:r>
              <a:rPr lang="x-none" sz="2400" dirty="0" smtClean="0"/>
              <a:t>שנה </a:t>
            </a:r>
            <a:r>
              <a:rPr lang="x-none" sz="2400" dirty="0"/>
              <a:t>ידעו הרומאים שהאויר מתכווץ ומתרחב בהתאם לטמפרטורה</a:t>
            </a:r>
            <a:endParaRPr sz="2400" dirty="0"/>
          </a:p>
          <a:p>
            <a:pPr marL="457200" lvl="0" indent="-406400" algn="r" rtl="1">
              <a:lnSpc>
                <a:spcPct val="90000"/>
              </a:lnSpc>
              <a:spcBef>
                <a:spcPts val="0"/>
              </a:spcBef>
              <a:spcAft>
                <a:spcPts val="0"/>
              </a:spcAft>
              <a:buSzPts val="2800"/>
              <a:buChar char="•"/>
            </a:pPr>
            <a:r>
              <a:rPr lang="x-none" sz="2400" dirty="0"/>
              <a:t>הם יצרו את מדי הטמפרטורה הראשונים שהיו מבוססים</a:t>
            </a:r>
            <a:br>
              <a:rPr lang="x-none" sz="2400" dirty="0"/>
            </a:br>
            <a:r>
              <a:rPr lang="x-none" sz="2400" dirty="0"/>
              <a:t> על אוויר אך אלו לא היו מדוייקים כלל.</a:t>
            </a:r>
            <a:endParaRPr sz="2400" dirty="0">
              <a:sym typeface="Calibri"/>
            </a:endParaRPr>
          </a:p>
        </p:txBody>
      </p:sp>
      <p:pic>
        <p:nvPicPr>
          <p:cNvPr id="130" name="Google Shape;130;p18"/>
          <p:cNvPicPr preferRelativeResize="0"/>
          <p:nvPr/>
        </p:nvPicPr>
        <p:blipFill>
          <a:blip r:embed="rId3">
            <a:alphaModFix/>
          </a:blip>
          <a:stretch>
            <a:fillRect/>
          </a:stretch>
        </p:blipFill>
        <p:spPr>
          <a:xfrm>
            <a:off x="0" y="2480500"/>
            <a:ext cx="3732652" cy="4032625"/>
          </a:xfrm>
          <a:prstGeom prst="rect">
            <a:avLst/>
          </a:prstGeom>
          <a:noFill/>
          <a:ln>
            <a:noFill/>
          </a:ln>
        </p:spPr>
      </p:pic>
      <p:sp>
        <p:nvSpPr>
          <p:cNvPr id="131" name="Google Shape;131;p18"/>
          <p:cNvSpPr txBox="1">
            <a:spLocks noGrp="1"/>
          </p:cNvSpPr>
          <p:nvPr>
            <p:ph type="body" idx="1"/>
          </p:nvPr>
        </p:nvSpPr>
        <p:spPr>
          <a:xfrm>
            <a:off x="6941669" y="3246140"/>
            <a:ext cx="4748700" cy="2289300"/>
          </a:xfrm>
          <a:prstGeom prst="rect">
            <a:avLst/>
          </a:prstGeom>
          <a:noFill/>
          <a:ln>
            <a:noFill/>
          </a:ln>
        </p:spPr>
        <p:txBody>
          <a:bodyPr spcFirstLastPara="1" wrap="square" lIns="91425" tIns="45700" rIns="91425" bIns="45700" anchor="t" anchorCtr="0">
            <a:normAutofit/>
          </a:bodyPr>
          <a:lstStyle/>
          <a:p>
            <a:pPr marL="50800" lvl="0" indent="0" algn="r" rtl="1">
              <a:lnSpc>
                <a:spcPct val="90000"/>
              </a:lnSpc>
              <a:spcBef>
                <a:spcPts val="1000"/>
              </a:spcBef>
              <a:spcAft>
                <a:spcPts val="0"/>
              </a:spcAft>
              <a:buSzPts val="2800"/>
              <a:buNone/>
            </a:pPr>
            <a:r>
              <a:rPr lang="x-none" sz="2400" b="1" dirty="0">
                <a:solidFill>
                  <a:srgbClr val="002060"/>
                </a:solidFill>
              </a:rPr>
              <a:t>הממציא והפיסיקאי דניאל פרנהייט (1686-1736)</a:t>
            </a:r>
            <a:br>
              <a:rPr lang="x-none" sz="2400" b="1" dirty="0">
                <a:solidFill>
                  <a:srgbClr val="002060"/>
                </a:solidFill>
              </a:rPr>
            </a:br>
            <a:r>
              <a:rPr lang="x-none" sz="2400" b="1" dirty="0">
                <a:solidFill>
                  <a:srgbClr val="002060"/>
                </a:solidFill>
              </a:rPr>
              <a:t> רצה לשפר את הדיוק וחקר את התלות בטמפרטורה </a:t>
            </a:r>
            <a:r>
              <a:rPr lang="x-none" sz="2400" b="1" dirty="0" smtClean="0">
                <a:solidFill>
                  <a:srgbClr val="002060"/>
                </a:solidFill>
              </a:rPr>
              <a:t>של</a:t>
            </a:r>
            <a:r>
              <a:rPr lang="he-IL" sz="2400" b="1" dirty="0" smtClean="0">
                <a:solidFill>
                  <a:srgbClr val="002060"/>
                </a:solidFill>
              </a:rPr>
              <a:t> </a:t>
            </a:r>
            <a:r>
              <a:rPr lang="x-none" sz="2400" b="1" dirty="0" smtClean="0">
                <a:solidFill>
                  <a:srgbClr val="002060"/>
                </a:solidFill>
              </a:rPr>
              <a:t>חומרים </a:t>
            </a:r>
            <a:r>
              <a:rPr lang="x-none" sz="2400" b="1" dirty="0">
                <a:solidFill>
                  <a:srgbClr val="002060"/>
                </a:solidFill>
              </a:rPr>
              <a:t>שונים </a:t>
            </a:r>
            <a:r>
              <a:rPr lang="he-IL" sz="2400" b="1" dirty="0" smtClean="0">
                <a:solidFill>
                  <a:srgbClr val="002060"/>
                </a:solidFill>
              </a:rPr>
              <a:t>(נ</a:t>
            </a:r>
            <a:r>
              <a:rPr lang="x-none" sz="2400" b="1" dirty="0" smtClean="0">
                <a:solidFill>
                  <a:srgbClr val="002060"/>
                </a:solidFill>
              </a:rPr>
              <a:t>וזלים ומוצקים</a:t>
            </a:r>
            <a:r>
              <a:rPr lang="he-IL" sz="2400" b="1" dirty="0" smtClean="0">
                <a:solidFill>
                  <a:srgbClr val="002060"/>
                </a:solidFill>
              </a:rPr>
              <a:t>)</a:t>
            </a:r>
            <a:endParaRPr sz="2400" b="1" dirty="0">
              <a:solidFill>
                <a:srgbClr val="002060"/>
              </a:solidFill>
              <a:sym typeface="Calibri"/>
            </a:endParaRPr>
          </a:p>
        </p:txBody>
      </p:sp>
      <p:pic>
        <p:nvPicPr>
          <p:cNvPr id="132" name="Google Shape;132;p18"/>
          <p:cNvPicPr preferRelativeResize="0"/>
          <p:nvPr/>
        </p:nvPicPr>
        <p:blipFill>
          <a:blip r:embed="rId4">
            <a:alphaModFix/>
          </a:blip>
          <a:stretch>
            <a:fillRect/>
          </a:stretch>
        </p:blipFill>
        <p:spPr>
          <a:xfrm>
            <a:off x="3885049" y="2619132"/>
            <a:ext cx="2847590" cy="38939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884903" y="58324"/>
            <a:ext cx="10908224" cy="1154400"/>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chemeClr val="dk1"/>
              </a:buClr>
              <a:buSzPts val="4400"/>
              <a:buFont typeface="Calibri"/>
              <a:buNone/>
            </a:pPr>
            <a:r>
              <a:rPr lang="x-none" sz="3600" b="1" dirty="0"/>
              <a:t>ניסוי </a:t>
            </a:r>
            <a:r>
              <a:rPr lang="x-none" sz="3600" b="1" dirty="0" smtClean="0"/>
              <a:t>בכיתה</a:t>
            </a:r>
            <a:r>
              <a:rPr lang="he-IL" sz="3600" b="1" dirty="0" smtClean="0"/>
              <a:t>-</a:t>
            </a:r>
            <a:r>
              <a:rPr lang="x-none" sz="3600" b="1" dirty="0" smtClean="0"/>
              <a:t> </a:t>
            </a:r>
            <a:r>
              <a:rPr lang="x-none" sz="3600" b="1" dirty="0"/>
              <a:t>פסי מתכת מתכופפים</a:t>
            </a:r>
            <a:endParaRPr sz="3600" b="1" dirty="0">
              <a:sym typeface="Calibri"/>
            </a:endParaRPr>
          </a:p>
        </p:txBody>
      </p:sp>
      <p:sp>
        <p:nvSpPr>
          <p:cNvPr id="138" name="Google Shape;138;p19"/>
          <p:cNvSpPr txBox="1">
            <a:spLocks noGrp="1"/>
          </p:cNvSpPr>
          <p:nvPr>
            <p:ph type="body" idx="1"/>
          </p:nvPr>
        </p:nvSpPr>
        <p:spPr>
          <a:xfrm>
            <a:off x="139700" y="1365124"/>
            <a:ext cx="11653675" cy="4299075"/>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he-IL" sz="2200" u="sng" dirty="0" smtClean="0"/>
              <a:t>הציוד הנדרש</a:t>
            </a:r>
            <a:r>
              <a:rPr lang="he-IL" sz="2200" dirty="0" smtClean="0"/>
              <a:t>:</a:t>
            </a:r>
          </a:p>
          <a:p>
            <a:pPr lvl="0"/>
            <a:r>
              <a:rPr lang="he-IL" sz="2200" dirty="0"/>
              <a:t>רצועת נייר אלומיניום 20</a:t>
            </a:r>
            <a:r>
              <a:rPr lang="en-US" sz="2200" dirty="0"/>
              <a:t>X</a:t>
            </a:r>
            <a:r>
              <a:rPr lang="he-IL" sz="2200" dirty="0"/>
              <a:t>3 ס"מ </a:t>
            </a:r>
            <a:endParaRPr lang="en-US" sz="2200" dirty="0"/>
          </a:p>
          <a:p>
            <a:pPr lvl="0"/>
            <a:r>
              <a:rPr lang="he-IL" sz="2200" dirty="0"/>
              <a:t>רצועת בריסטול 20</a:t>
            </a:r>
            <a:r>
              <a:rPr lang="en-US" sz="2200" dirty="0"/>
              <a:t>X</a:t>
            </a:r>
            <a:r>
              <a:rPr lang="he-IL" sz="2200" dirty="0"/>
              <a:t>3 ס"מ או מדבקות לבנות</a:t>
            </a:r>
            <a:endParaRPr lang="en-US" sz="2200" dirty="0"/>
          </a:p>
          <a:p>
            <a:pPr lvl="0"/>
            <a:r>
              <a:rPr lang="he-IL" sz="2200" dirty="0"/>
              <a:t>דבק </a:t>
            </a:r>
            <a:r>
              <a:rPr lang="he-IL" sz="2200" dirty="0" smtClean="0"/>
              <a:t>פלסטי</a:t>
            </a:r>
          </a:p>
          <a:p>
            <a:pPr lvl="0"/>
            <a:r>
              <a:rPr lang="he-IL" sz="2200" dirty="0" smtClean="0"/>
              <a:t>מקור חום: מפזר חום/ מייבש שיער/ נר</a:t>
            </a:r>
            <a:endParaRPr lang="en-US" sz="2200" dirty="0"/>
          </a:p>
          <a:p>
            <a:pPr marL="0" lvl="0" indent="0">
              <a:spcBef>
                <a:spcPts val="0"/>
              </a:spcBef>
              <a:buNone/>
            </a:pPr>
            <a:endParaRPr lang="he-IL" sz="2200" dirty="0"/>
          </a:p>
          <a:p>
            <a:pPr marL="0" lvl="0" indent="0">
              <a:spcBef>
                <a:spcPts val="0"/>
              </a:spcBef>
              <a:buNone/>
            </a:pPr>
            <a:endParaRPr lang="he-IL" sz="1050" dirty="0" smtClean="0"/>
          </a:p>
          <a:p>
            <a:pPr marL="0" lvl="0" indent="0">
              <a:spcBef>
                <a:spcPts val="0"/>
              </a:spcBef>
              <a:buNone/>
            </a:pPr>
            <a:r>
              <a:rPr lang="he-IL" sz="2200" u="sng" dirty="0" smtClean="0"/>
              <a:t>שלב ראשון</a:t>
            </a:r>
            <a:r>
              <a:rPr lang="he-IL" sz="2200" dirty="0" smtClean="0"/>
              <a:t>:</a:t>
            </a:r>
          </a:p>
          <a:p>
            <a:pPr marL="0" lvl="0" indent="0">
              <a:spcBef>
                <a:spcPts val="0"/>
              </a:spcBef>
              <a:buNone/>
            </a:pPr>
            <a:endParaRPr lang="en-US" sz="2200" dirty="0" smtClean="0"/>
          </a:p>
          <a:p>
            <a:pPr marL="514350" lvl="0" indent="-527685">
              <a:spcBef>
                <a:spcPts val="0"/>
              </a:spcBef>
              <a:buSzPct val="110000"/>
              <a:buFont typeface="Calibri"/>
              <a:buAutoNum type="arabicPeriod"/>
            </a:pPr>
            <a:r>
              <a:rPr lang="he-IL" sz="2200" dirty="0"/>
              <a:t>חיתכו את פסי המתכת על פי ההדרכה ונסו לחמם אותם על גבי הנר ולזהות אם משתנים (</a:t>
            </a:r>
            <a:r>
              <a:rPr lang="he-IL" sz="2200" dirty="0" smtClean="0"/>
              <a:t>מתארכים\מתקצרים)</a:t>
            </a:r>
          </a:p>
          <a:p>
            <a:pPr marL="0" lvl="0" indent="0" algn="ctr">
              <a:spcBef>
                <a:spcPts val="0"/>
              </a:spcBef>
              <a:buSzPct val="110000"/>
              <a:buNone/>
            </a:pPr>
            <a:endParaRPr lang="he-IL" sz="2000" b="1" dirty="0" smtClean="0">
              <a:solidFill>
                <a:srgbClr val="002060"/>
              </a:solidFill>
            </a:endParaRPr>
          </a:p>
          <a:p>
            <a:pPr marL="0" lvl="0" indent="0" algn="ctr">
              <a:spcBef>
                <a:spcPts val="0"/>
              </a:spcBef>
              <a:buSzPct val="110000"/>
              <a:buNone/>
            </a:pPr>
            <a:r>
              <a:rPr lang="he-IL" b="1" dirty="0" smtClean="0">
                <a:solidFill>
                  <a:srgbClr val="0070C0"/>
                </a:solidFill>
              </a:rPr>
              <a:t>מה יקרה לפסי המתכת?</a:t>
            </a:r>
          </a:p>
          <a:p>
            <a:pPr marL="514350" lvl="0" indent="-527685">
              <a:spcBef>
                <a:spcPts val="0"/>
              </a:spcBef>
              <a:buSzPct val="110000"/>
              <a:buFont typeface="Calibri"/>
              <a:buAutoNum type="arabicPeriod"/>
            </a:pPr>
            <a:endParaRPr lang="he-IL" sz="2200" dirty="0"/>
          </a:p>
          <a:p>
            <a:pPr marL="0" lvl="0" indent="0">
              <a:buNone/>
            </a:pPr>
            <a:endParaRPr lang="he-IL" sz="2200" dirty="0"/>
          </a:p>
          <a:p>
            <a:pPr marL="0" lvl="0" indent="0" algn="r" rtl="1">
              <a:lnSpc>
                <a:spcPct val="90000"/>
              </a:lnSpc>
              <a:spcBef>
                <a:spcPts val="1000"/>
              </a:spcBef>
              <a:spcAft>
                <a:spcPts val="0"/>
              </a:spcAft>
              <a:buNone/>
            </a:pPr>
            <a:endParaRPr sz="2200" dirty="0"/>
          </a:p>
        </p:txBody>
      </p:sp>
      <p:sp>
        <p:nvSpPr>
          <p:cNvPr id="139" name="Google Shape;139;p19"/>
          <p:cNvSpPr txBox="1">
            <a:spLocks noGrp="1"/>
          </p:cNvSpPr>
          <p:nvPr>
            <p:ph type="body" idx="1"/>
          </p:nvPr>
        </p:nvSpPr>
        <p:spPr>
          <a:xfrm>
            <a:off x="680827" y="5829300"/>
            <a:ext cx="11112300" cy="1219200"/>
          </a:xfrm>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1000"/>
              </a:spcBef>
              <a:spcAft>
                <a:spcPts val="0"/>
              </a:spcAft>
              <a:buNone/>
            </a:pPr>
            <a:r>
              <a:rPr lang="x-none" sz="2000" b="1" dirty="0" smtClean="0">
                <a:solidFill>
                  <a:srgbClr val="002060"/>
                </a:solidFill>
              </a:rPr>
              <a:t>במבט </a:t>
            </a:r>
            <a:r>
              <a:rPr lang="x-none" sz="2000" b="1" dirty="0">
                <a:solidFill>
                  <a:srgbClr val="002060"/>
                </a:solidFill>
              </a:rPr>
              <a:t>ראשון ניתן לחשוב שפסי המתכת אינם מושפעים מהחום כלל.</a:t>
            </a:r>
            <a:br>
              <a:rPr lang="x-none" sz="2000" b="1" dirty="0">
                <a:solidFill>
                  <a:srgbClr val="002060"/>
                </a:solidFill>
              </a:rPr>
            </a:br>
            <a:r>
              <a:rPr lang="x-none" sz="2000" b="1" dirty="0">
                <a:solidFill>
                  <a:srgbClr val="002060"/>
                </a:solidFill>
              </a:rPr>
              <a:t>ננסה לחשוב יחד על שיטות שיאפשרו לבדוק זאת בצורה יותר מדוייקת…..</a:t>
            </a:r>
            <a:endParaRPr sz="2000" b="1" dirty="0">
              <a:solidFill>
                <a:srgbClr val="002060"/>
              </a:solidFill>
              <a:sym typeface="Calibri"/>
            </a:endParaRPr>
          </a:p>
        </p:txBody>
      </p:sp>
      <p:pic>
        <p:nvPicPr>
          <p:cNvPr id="8" name="תמונה 7"/>
          <p:cNvPicPr/>
          <p:nvPr/>
        </p:nvPicPr>
        <p:blipFill>
          <a:blip r:embed="rId3" cstate="print">
            <a:extLst>
              <a:ext uri="{28A0092B-C50C-407E-A947-70E740481C1C}">
                <a14:useLocalDpi xmlns:a14="http://schemas.microsoft.com/office/drawing/2010/main" val="0"/>
              </a:ext>
            </a:extLst>
          </a:blip>
          <a:stretch>
            <a:fillRect/>
          </a:stretch>
        </p:blipFill>
        <p:spPr>
          <a:xfrm>
            <a:off x="411674" y="1377824"/>
            <a:ext cx="3830126" cy="29655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1963</TotalTime>
  <Words>1159</Words>
  <Application>Microsoft Office PowerPoint</Application>
  <PresentationFormat>מסך רחב</PresentationFormat>
  <Paragraphs>221</Paragraphs>
  <Slides>30</Slides>
  <Notes>30</Notes>
  <HiddenSlides>8</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30</vt:i4>
      </vt:variant>
    </vt:vector>
  </HeadingPairs>
  <TitlesOfParts>
    <vt:vector size="35" baseType="lpstr">
      <vt:lpstr>Assistant</vt:lpstr>
      <vt:lpstr>Calibri</vt:lpstr>
      <vt:lpstr>Cambria Math</vt:lpstr>
      <vt:lpstr>Arial</vt:lpstr>
      <vt:lpstr>Office Theme</vt:lpstr>
      <vt:lpstr>התפשטות תרמית   </vt:lpstr>
      <vt:lpstr>מצגת של PowerPoint</vt:lpstr>
      <vt:lpstr>מצגת של PowerPoint</vt:lpstr>
      <vt:lpstr>התכווצות והתפשטות אויר בטמפרטורות משתנות- דיון</vt:lpstr>
      <vt:lpstr>התפשטות והתכווצות אוויר- דיון כיתתי10  דקות (למורה)</vt:lpstr>
      <vt:lpstr>התפשטות והתכווצות אוויר</vt:lpstr>
      <vt:lpstr>מצגת של PowerPoint</vt:lpstr>
      <vt:lpstr>האם ניתן להסיק באנלוגיה כי תופעה דומה מתרחשת גם בנוזלים ומוצקים?</vt:lpstr>
      <vt:lpstr>ניסוי בכיתה- פסי מתכת מתכופפים</vt:lpstr>
      <vt:lpstr>ניסוי בכיתה- פסי מתכת מתכופפים</vt:lpstr>
      <vt:lpstr>התכופפות פס המתכת- דיון כיתתי- שקף למורה</vt:lpstr>
      <vt:lpstr>התכופפות פס המתכת - דיון כיתתי</vt:lpstr>
      <vt:lpstr>מצגת של PowerPoint</vt:lpstr>
      <vt:lpstr>ההמצאה של דניאל פרנהייט</vt:lpstr>
      <vt:lpstr>בואו נכיר מקרוב את מדחום הכספית</vt:lpstr>
      <vt:lpstr>הרחבה- מרכיבי המדחום ותפקידיהם</vt:lpstr>
      <vt:lpstr>הרחבה- מרכיבי המדחום ותפקידיהם</vt:lpstr>
      <vt:lpstr>מצגת של PowerPoint</vt:lpstr>
      <vt:lpstr>תופעות שונות אבל דומות </vt:lpstr>
      <vt:lpstr>תופעות שונות אבל דומות</vt:lpstr>
      <vt:lpstr>התפשטות תרמית בעולם ההנדסה</vt:lpstr>
      <vt:lpstr>פתרונות להתפשטות תרמית בעולם ההנדסה</vt:lpstr>
      <vt:lpstr>מצגת של PowerPoint</vt:lpstr>
      <vt:lpstr>ההיסטוריה של מדידת הטמפרטורה</vt:lpstr>
      <vt:lpstr>מצגת של PowerPoint</vt:lpstr>
      <vt:lpstr>מצגת של PowerPoint</vt:lpstr>
      <vt:lpstr>ההתפשטות התרמית- המודל המתמטי</vt:lpstr>
      <vt:lpstr>מצגת של PowerPoint</vt:lpstr>
      <vt:lpstr>תרגיל 1</vt:lpstr>
      <vt:lpstr>תרגיל 1 - פתרון</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התפשטות תרמית   </dc:title>
  <cp:lastModifiedBy>Sharon Mishaal</cp:lastModifiedBy>
  <cp:revision>25</cp:revision>
  <dcterms:modified xsi:type="dcterms:W3CDTF">2022-06-15T11:17:41Z</dcterms:modified>
</cp:coreProperties>
</file>