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9" r:id="rId4"/>
    <p:sldId id="258" r:id="rId5"/>
    <p:sldId id="260" r:id="rId6"/>
    <p:sldId id="272" r:id="rId7"/>
    <p:sldId id="276" r:id="rId8"/>
    <p:sldId id="262" r:id="rId9"/>
    <p:sldId id="263" r:id="rId10"/>
    <p:sldId id="264" r:id="rId11"/>
    <p:sldId id="265" r:id="rId12"/>
    <p:sldId id="266" r:id="rId13"/>
    <p:sldId id="277" r:id="rId14"/>
    <p:sldId id="278" r:id="rId15"/>
    <p:sldId id="267" r:id="rId16"/>
    <p:sldId id="268" r:id="rId17"/>
    <p:sldId id="280" r:id="rId18"/>
    <p:sldId id="281" r:id="rId19"/>
    <p:sldId id="279" r:id="rId20"/>
    <p:sldId id="269" r:id="rId21"/>
    <p:sldId id="270" r:id="rId22"/>
    <p:sldId id="271" r:id="rId23"/>
    <p:sldId id="273" r:id="rId24"/>
    <p:sldId id="282" r:id="rId25"/>
    <p:sldId id="274"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Assistant" panose="020B0604020202020204" charset="-79"/>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969" autoAdjust="0"/>
  </p:normalViewPr>
  <p:slideViewPr>
    <p:cSldViewPr snapToGrid="0">
      <p:cViewPr varScale="1">
        <p:scale>
          <a:sx n="60" d="100"/>
          <a:sy n="60" d="100"/>
        </p:scale>
        <p:origin x="48" y="2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32888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youtube.com/watch?v=CXDenT4zNF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chQ8L2-HGC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YLju_lhvcS8"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youtube.com/watch?v=66YRCjkxIcg" TargetMode="External"/><Relationship Id="rId4" Type="http://schemas.openxmlformats.org/officeDocument/2006/relationships/hyperlink" Target="https://www.youtube.com/watch?v=brx6enZoe98&amp;t=6s"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brx6enZoe98&amp;t=6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youtube.com/watch?v=66YRCjkxIc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d.onshape.com/documents/b616c259a1d7336756d62bfd/w/399b0da3a807c2957250b176/e/f8e1a0497fa01d1d18f1e084?renderMode=0&amp;uiState=61dbe7206e31e814d5b76c3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a:t>
            </a:fld>
            <a:endParaRPr/>
          </a:p>
        </p:txBody>
      </p:sp>
    </p:spTree>
    <p:extLst>
      <p:ext uri="{BB962C8B-B14F-4D97-AF65-F5344CB8AC3E}">
        <p14:creationId xmlns:p14="http://schemas.microsoft.com/office/powerpoint/2010/main" val="423380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a78dd538e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10a78dd538e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0893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a78dd538e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smtClean="0"/>
              <a:t>מתח גבוה- </a:t>
            </a:r>
            <a:r>
              <a:rPr lang="en-US" dirty="0" smtClean="0"/>
              <a:t>http://www.youtube.com/watch?v=VPMxon4aWiQ</a:t>
            </a:r>
            <a:endParaRPr lang="he-IL" dirty="0" smtClean="0"/>
          </a:p>
          <a:p>
            <a:pPr marL="0" lvl="0" indent="0" algn="r" rtl="1">
              <a:spcBef>
                <a:spcPts val="0"/>
              </a:spcBef>
              <a:spcAft>
                <a:spcPts val="0"/>
              </a:spcAft>
              <a:buNone/>
            </a:pPr>
            <a:r>
              <a:rPr lang="he-IL" dirty="0" smtClean="0"/>
              <a:t>מתח נמוך- </a:t>
            </a:r>
            <a:r>
              <a:rPr lang="en-US" dirty="0" smtClean="0"/>
              <a:t>http://www.youtube.com/watch?v=8agjMH2g_64</a:t>
            </a:r>
            <a:r>
              <a:rPr lang="he-IL" dirty="0" smtClean="0"/>
              <a:t> </a:t>
            </a:r>
            <a:endParaRPr dirty="0"/>
          </a:p>
        </p:txBody>
      </p:sp>
      <p:sp>
        <p:nvSpPr>
          <p:cNvPr id="122" name="Google Shape;122;g10a78dd538e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9450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a78dd538e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x-none" b="1" u="sng" dirty="0"/>
              <a:t>למורה</a:t>
            </a:r>
            <a:r>
              <a:rPr lang="x-none" dirty="0"/>
              <a:t>: כשהמנוע מחובר לשתי סוללות בטור לכל מטען במעגל יש  יותר אנרגיה פוטנציאלית חשמלית והמניפה תסתובב מהר יותר.</a:t>
            </a:r>
            <a:endParaRPr dirty="0"/>
          </a:p>
          <a:p>
            <a:pPr marL="0" lvl="0" indent="0" algn="r" rtl="1">
              <a:spcBef>
                <a:spcPts val="0"/>
              </a:spcBef>
              <a:spcAft>
                <a:spcPts val="0"/>
              </a:spcAft>
              <a:buNone/>
            </a:pPr>
            <a:r>
              <a:rPr lang="x-none" b="1" dirty="0"/>
              <a:t>אם רוצים להיות מדוייקים</a:t>
            </a:r>
            <a:r>
              <a:rPr lang="x-none" dirty="0"/>
              <a:t>: ככל שהמתח גדול יותר למטענים שזורמים במעגל יש אנרגיה גדולה יותר אבל כאן גם הזרם גדל כשהמתח גדל ולכן בניסוי המעגל החשמלי המניפה תסתובב מהר יותר גם כי לכל מטען יש אנרגיה (חשמלית) גדולה יותר אבל גם כי יותר מטענים זורמים כאן ליחידת זמן.</a:t>
            </a:r>
            <a:endParaRPr dirty="0"/>
          </a:p>
          <a:p>
            <a:pPr marL="0" lvl="0" indent="0" algn="r" rtl="1">
              <a:spcBef>
                <a:spcPts val="0"/>
              </a:spcBef>
              <a:spcAft>
                <a:spcPts val="0"/>
              </a:spcAft>
              <a:buNone/>
            </a:pPr>
            <a:endParaRPr dirty="0"/>
          </a:p>
          <a:p>
            <a:pPr marL="0" lvl="0" indent="0" algn="r" rtl="1">
              <a:spcBef>
                <a:spcPts val="0"/>
              </a:spcBef>
              <a:spcAft>
                <a:spcPts val="0"/>
              </a:spcAft>
              <a:buNone/>
            </a:pPr>
            <a:r>
              <a:rPr lang="x-none" dirty="0"/>
              <a:t>ולכן - מהירות הסיבוב במערכת זו תלוייה גם בכמות הסוללות (במתח) וגם בצריכת הזרם של המנוע.</a:t>
            </a:r>
            <a:endParaRPr dirty="0"/>
          </a:p>
          <a:p>
            <a:pPr marL="0" lvl="0" indent="0" algn="r" rtl="1">
              <a:spcBef>
                <a:spcPts val="0"/>
              </a:spcBef>
              <a:spcAft>
                <a:spcPts val="0"/>
              </a:spcAft>
              <a:buNone/>
            </a:pPr>
            <a:r>
              <a:rPr lang="x-none" dirty="0"/>
              <a:t>זמן סיבוב המניפ יהיה תלוי בגודל </a:t>
            </a:r>
            <a:r>
              <a:rPr lang="x-none" dirty="0" smtClean="0"/>
              <a:t>הסוללה</a:t>
            </a:r>
            <a:endParaRPr lang="he-IL" dirty="0" smtClean="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sz="1200" b="1" dirty="0" smtClean="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dirty="0" smtClean="0"/>
              <a:t>נוהל קיום הדיון: </a:t>
            </a:r>
            <a:br>
              <a:rPr lang="he-IL" sz="1200" b="1" dirty="0" smtClean="0"/>
            </a:br>
            <a:r>
              <a:rPr lang="he-IL" sz="1200" dirty="0" smtClean="0"/>
              <a:t>תנו לתלמידים לענות על השאלות הבאות בקצרה בכתב. הדגישו שחשוב מאוד שיכתבו את התשובות גם אם הן קצרות מאוד.</a:t>
            </a:r>
            <a:br>
              <a:rPr lang="he-IL" sz="1200" dirty="0" smtClean="0"/>
            </a:br>
            <a:r>
              <a:rPr lang="he-IL" sz="1200" dirty="0" smtClean="0"/>
              <a:t>בזמן קיום הדיון - </a:t>
            </a:r>
            <a:br>
              <a:rPr lang="he-IL" sz="1200" dirty="0" smtClean="0"/>
            </a:br>
            <a:r>
              <a:rPr lang="he-IL" sz="1200" dirty="0" smtClean="0"/>
              <a:t>שלב 1- בקשו תחילה מהתלמידים לקרוא רק תשובות מהדף, ללא תגובות חבריהם.</a:t>
            </a:r>
            <a:br>
              <a:rPr lang="he-IL" sz="1200" dirty="0" smtClean="0"/>
            </a:br>
            <a:r>
              <a:rPr lang="he-IL" sz="1200" dirty="0" smtClean="0"/>
              <a:t>שלב 2- תנו לתלמידים הזדמנות לשפר את תשובתם הכתובה על סמך מה ששמעו</a:t>
            </a:r>
            <a:br>
              <a:rPr lang="he-IL" sz="1200" dirty="0" smtClean="0"/>
            </a:br>
            <a:r>
              <a:rPr lang="he-IL" sz="1200" dirty="0" smtClean="0"/>
              <a:t>שלב 3 - קיימו דיון כיתתי פתוח</a:t>
            </a:r>
          </a:p>
          <a:p>
            <a:pPr marL="0" lvl="0" indent="0" algn="r" rtl="1">
              <a:spcBef>
                <a:spcPts val="0"/>
              </a:spcBef>
              <a:spcAft>
                <a:spcPts val="0"/>
              </a:spcAft>
              <a:buNone/>
            </a:pPr>
            <a:r>
              <a:rPr lang="x-none" dirty="0" smtClean="0"/>
              <a:t>.</a:t>
            </a:r>
            <a:endParaRPr dirty="0"/>
          </a:p>
        </p:txBody>
      </p:sp>
      <p:sp>
        <p:nvSpPr>
          <p:cNvPr id="131" name="Google Shape;131;g10a78dd538e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3118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a78dd538e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131" name="Google Shape;131;g10a78dd538e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22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a78dd538e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r" rtl="1"/>
            <a:r>
              <a:rPr lang="he-IL" sz="1200" b="1" i="0" u="sng" strike="noStrike" cap="none" dirty="0" smtClean="0">
                <a:solidFill>
                  <a:schemeClr val="dk1"/>
                </a:solidFill>
                <a:effectLst/>
                <a:latin typeface="Calibri"/>
                <a:ea typeface="Calibri"/>
                <a:cs typeface="Calibri"/>
                <a:sym typeface="Calibri"/>
              </a:rPr>
              <a:t>אנלוגיה בין שתי התופעות</a:t>
            </a:r>
            <a:r>
              <a:rPr lang="he-IL" sz="1200" b="0"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גובה הבקבוק אנלוגי למתח הסוללה:</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 ככל שהבקבוק גבוה יותר ביחס לבריכה לכל טיפת מים יש אנרגיה פוטנציאלית גבוהה יותר. </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 ככל שמתח הסוללה גבוהה יותר (יותר סוללות בטור) לכל מטען (אלקטרון) יש אנרגיה פוטנציאלית חשמלית גבוהה יותר.</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המטענים החשמליים אנלוגיים למולקולות המים:</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 -באנלוגיה זו נושאי האנרגיה הפוטנציאלית החשמלית הם המטענים החשמליים (האלקטרונים) </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 - נושאות האנרגיה הפוטנציאלית של הגובה הן מולקולות המים.</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את שני סוגי האנרגיה ניתן להפוך לאנרגיה של תנועה (אנרגיה קינטית)</a:t>
            </a:r>
            <a:endParaRPr lang="en-US" sz="1200" b="0" i="0" u="none" strike="noStrike" cap="none" dirty="0" smtClean="0">
              <a:solidFill>
                <a:schemeClr val="dk1"/>
              </a:solidFill>
              <a:effectLst/>
              <a:latin typeface="Calibri"/>
              <a:ea typeface="Calibri"/>
              <a:cs typeface="Calibri"/>
              <a:sym typeface="Calibri"/>
            </a:endParaRPr>
          </a:p>
          <a:p>
            <a:pPr marL="0" lvl="0" indent="0" algn="r" rtl="1">
              <a:spcBef>
                <a:spcPts val="0"/>
              </a:spcBef>
              <a:spcAft>
                <a:spcPts val="0"/>
              </a:spcAft>
              <a:buNone/>
            </a:pPr>
            <a:endParaRPr lang="he-IL" dirty="0" smtClean="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i="0" u="sng" strike="noStrike" cap="none" dirty="0" smtClean="0">
                <a:solidFill>
                  <a:schemeClr val="dk1"/>
                </a:solidFill>
                <a:effectLst/>
                <a:latin typeface="Calibri"/>
                <a:ea typeface="Calibri"/>
                <a:cs typeface="Calibri"/>
                <a:sym typeface="Calibri"/>
              </a:rPr>
              <a:t>מגבלות האנלוגיה</a:t>
            </a:r>
            <a:r>
              <a:rPr lang="he-IL" sz="1200" b="0" i="0" u="none" strike="noStrike" cap="none" dirty="0" smtClean="0">
                <a:solidFill>
                  <a:schemeClr val="dk1"/>
                </a:solidFill>
                <a:effectLst/>
                <a:latin typeface="Calibri"/>
                <a:ea typeface="Calibri"/>
                <a:cs typeface="Calibri"/>
                <a:sym typeface="Calibri"/>
              </a:rPr>
              <a:t>: במעגל החשמלי הזרם יגדל כאשר המתח יגדל, אולם בבריכת המים כמות המים הזורמת ליחידת זמן לא גדלה כאשר הבקבוק גבוה יותר אלא טיפות המים בעלות אנרגיה גדולה יותר ויזרמו מהר יותר. יש לשים לב לתפישה שגויה שעלולה להיווצר סביב התופעה הזו.</a:t>
            </a:r>
            <a:endParaRPr lang="en-US" sz="1200" b="0" i="0" u="none" strike="noStrike" cap="none" dirty="0" smtClean="0">
              <a:solidFill>
                <a:schemeClr val="dk1"/>
              </a:solidFill>
              <a:effectLst/>
              <a:latin typeface="Calibri"/>
              <a:ea typeface="Calibri"/>
              <a:cs typeface="Calibri"/>
              <a:sym typeface="Calibri"/>
            </a:endParaRPr>
          </a:p>
          <a:p>
            <a:pPr marL="0" lvl="0" indent="0" algn="r" rtl="1">
              <a:spcBef>
                <a:spcPts val="0"/>
              </a:spcBef>
              <a:spcAft>
                <a:spcPts val="0"/>
              </a:spcAft>
              <a:buNone/>
            </a:pPr>
            <a:endParaRPr dirty="0"/>
          </a:p>
        </p:txBody>
      </p:sp>
      <p:sp>
        <p:nvSpPr>
          <p:cNvPr id="131" name="Google Shape;131;g10a78dd538e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094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ae9dda4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ae9dda46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lnSpc>
                <a:spcPct val="115000"/>
              </a:lnSpc>
              <a:spcBef>
                <a:spcPts val="0"/>
              </a:spcBef>
              <a:buClr>
                <a:schemeClr val="dk1"/>
              </a:buClr>
              <a:buSzPts val="1100"/>
              <a:buNone/>
            </a:pPr>
            <a:r>
              <a:rPr lang="he-IL" sz="1200" b="1" dirty="0" smtClean="0">
                <a:latin typeface="Assistant"/>
                <a:ea typeface="Assistant"/>
                <a:cs typeface="Assistant"/>
                <a:sym typeface="Assistant"/>
              </a:rPr>
              <a:t>עבודה עצמית ודיון מסכם בכיתה</a:t>
            </a:r>
            <a:endParaRPr lang="he-IL" sz="1200" b="1" dirty="0" smtClean="0"/>
          </a:p>
          <a:p>
            <a:pPr marL="0" lvl="0" indent="0" algn="ctr" rtl="0">
              <a:spcBef>
                <a:spcPts val="1000"/>
              </a:spcBef>
              <a:spcAft>
                <a:spcPts val="0"/>
              </a:spcAft>
              <a:buNone/>
            </a:pPr>
            <a:endParaRPr lang="he-IL" sz="1200" b="1" dirty="0" smtClean="0"/>
          </a:p>
          <a:p>
            <a:pPr marL="0" lvl="0" indent="0" algn="l" rtl="0">
              <a:spcBef>
                <a:spcPts val="0"/>
              </a:spcBef>
              <a:spcAft>
                <a:spcPts val="0"/>
              </a:spcAft>
              <a:buNone/>
            </a:pPr>
            <a:endParaRPr dirty="0"/>
          </a:p>
        </p:txBody>
      </p:sp>
      <p:sp>
        <p:nvSpPr>
          <p:cNvPr id="98" name="Google Shape;98;g10ae9dda46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15</a:t>
            </a:fld>
            <a:endParaRPr/>
          </a:p>
        </p:txBody>
      </p:sp>
    </p:spTree>
    <p:extLst>
      <p:ext uri="{BB962C8B-B14F-4D97-AF65-F5344CB8AC3E}">
        <p14:creationId xmlns:p14="http://schemas.microsoft.com/office/powerpoint/2010/main" val="899769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e4a3085d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smtClean="0"/>
              <a:t>חלק הזה יכול להתבצע כלמידה</a:t>
            </a:r>
            <a:r>
              <a:rPr lang="he-IL" baseline="0" dirty="0" smtClean="0"/>
              <a:t> עצמית או דיון מרוכז בכיתה.</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en-US" dirty="0" smtClean="0">
                <a:hlinkClick r:id="rId3"/>
              </a:rPr>
              <a:t>http://www.youtube.com/watch?v=CXDenT4zNFM</a:t>
            </a:r>
            <a:r>
              <a:rPr lang="he-IL" dirty="0" smtClean="0"/>
              <a:t> </a:t>
            </a:r>
          </a:p>
          <a:p>
            <a:pPr marL="0" lvl="0" indent="0" algn="r" rtl="1">
              <a:spcBef>
                <a:spcPts val="0"/>
              </a:spcBef>
              <a:spcAft>
                <a:spcPts val="0"/>
              </a:spcAft>
              <a:buNone/>
            </a:pPr>
            <a:endParaRPr dirty="0"/>
          </a:p>
        </p:txBody>
      </p:sp>
      <p:sp>
        <p:nvSpPr>
          <p:cNvPr id="104" name="Google Shape;104;g10e4a3085d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862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e4a3085d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r" rtl="1"/>
            <a:r>
              <a:rPr lang="he-IL" sz="1200" b="1" i="0" u="none" strike="noStrike" cap="none" dirty="0" smtClean="0">
                <a:solidFill>
                  <a:schemeClr val="dk1"/>
                </a:solidFill>
                <a:effectLst/>
                <a:latin typeface="Calibri"/>
                <a:ea typeface="Calibri"/>
                <a:cs typeface="Calibri"/>
                <a:sym typeface="Calibri"/>
              </a:rPr>
              <a:t>הסבר</a:t>
            </a:r>
            <a:r>
              <a:rPr lang="he-IL" sz="1200" b="0" i="0" u="none" strike="noStrike" cap="none" dirty="0" smtClean="0">
                <a:solidFill>
                  <a:schemeClr val="dk1"/>
                </a:solidFill>
                <a:effectLst/>
                <a:latin typeface="Calibri"/>
                <a:ea typeface="Calibri"/>
                <a:cs typeface="Calibri"/>
                <a:sym typeface="Calibri"/>
              </a:rPr>
              <a:t>: ראינו בסרטון שמה שיוצר אנרגיה פוטנציאלית חשמלית היא הסוללה. הסוללה ממירה אנרגיה פוטנציאלית כימית לאנרגיה פוטנציאלית חשמלית וגם אוגרת אנרגיה זו בתוכה. המערכת האנלוגית היא המערכת שכוללת משאבת מים ובריכת אגירה – המשאבה מעניקה למים אנרגיה פוטנציאלית של גובה (אגב, לשם כך היא משתמשת באנרגיה חשמלית), אנרגיה זו נאגרת בבריכת המים הגבוהה.</a:t>
            </a:r>
            <a:endParaRPr lang="en-US" sz="1200" b="0" i="0" u="none" strike="noStrike" cap="none" dirty="0" smtClean="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0" lvl="0" indent="0" algn="r" rtl="1">
              <a:spcBef>
                <a:spcPts val="0"/>
              </a:spcBef>
              <a:spcAft>
                <a:spcPts val="0"/>
              </a:spcAft>
              <a:buNone/>
            </a:pPr>
            <a:endParaRPr dirty="0"/>
          </a:p>
        </p:txBody>
      </p:sp>
      <p:sp>
        <p:nvSpPr>
          <p:cNvPr id="104" name="Google Shape;104;g10e4a3085d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3816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ae9dda46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ae9dda46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10ae9dda461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20</a:t>
            </a:fld>
            <a:endParaRPr/>
          </a:p>
        </p:txBody>
      </p:sp>
    </p:spTree>
    <p:extLst>
      <p:ext uri="{BB962C8B-B14F-4D97-AF65-F5344CB8AC3E}">
        <p14:creationId xmlns:p14="http://schemas.microsoft.com/office/powerpoint/2010/main" val="103908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6ef47f86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r" rtl="1"/>
            <a:r>
              <a:rPr lang="he-IL" sz="1200" b="1" i="0" u="none" strike="noStrike" cap="none" dirty="0" smtClean="0">
                <a:solidFill>
                  <a:schemeClr val="dk1"/>
                </a:solidFill>
                <a:effectLst/>
                <a:latin typeface="Calibri"/>
                <a:ea typeface="Calibri"/>
                <a:cs typeface="Calibri"/>
                <a:sym typeface="Calibri"/>
              </a:rPr>
              <a:t>חלק 4- הרחבה – נבין מהו מתח שלילי בעזרת האנלוגיה </a:t>
            </a:r>
            <a:r>
              <a:rPr lang="he-IL" sz="1200" b="0" i="0" u="none" strike="noStrike" cap="none" dirty="0" smtClean="0">
                <a:solidFill>
                  <a:schemeClr val="dk1"/>
                </a:solidFill>
                <a:effectLst/>
                <a:latin typeface="Calibri"/>
                <a:ea typeface="Calibri"/>
                <a:cs typeface="Calibri"/>
                <a:sym typeface="Calibri"/>
              </a:rPr>
              <a:t>10 דקות</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חלק זה הינו הרחבה להבנת המושג "מתח שלילי" באמצעות האנלוגיות.</a:t>
            </a:r>
          </a:p>
          <a:p>
            <a:pPr algn="r" rtl="1"/>
            <a:r>
              <a:rPr lang="he-IL" sz="1200" b="1" i="0" u="none" strike="noStrike" cap="none" dirty="0" smtClean="0">
                <a:solidFill>
                  <a:schemeClr val="dk1"/>
                </a:solidFill>
                <a:effectLst/>
                <a:latin typeface="Calibri"/>
                <a:ea typeface="Calibri"/>
                <a:cs typeface="Calibri"/>
                <a:sym typeface="Calibri"/>
              </a:rPr>
              <a:t>להמחשת</a:t>
            </a:r>
            <a:r>
              <a:rPr lang="he-IL" sz="1200" b="1" i="0" u="none" strike="noStrike" cap="none" baseline="0" dirty="0" smtClean="0">
                <a:solidFill>
                  <a:schemeClr val="dk1"/>
                </a:solidFill>
                <a:effectLst/>
                <a:latin typeface="Calibri"/>
                <a:ea typeface="Calibri"/>
                <a:cs typeface="Calibri"/>
                <a:sym typeface="Calibri"/>
              </a:rPr>
              <a:t> עיקרון המתח השלילי </a:t>
            </a:r>
            <a:r>
              <a:rPr lang="he-IL" sz="1200" b="1" i="0" u="none" strike="noStrike" cap="none" dirty="0" smtClean="0">
                <a:solidFill>
                  <a:schemeClr val="dk1"/>
                </a:solidFill>
                <a:effectLst/>
                <a:latin typeface="Calibri"/>
                <a:ea typeface="Calibri"/>
                <a:cs typeface="Calibri"/>
                <a:sym typeface="Calibri"/>
              </a:rPr>
              <a:t>ניתן לבנות מערכת ניסוי או</a:t>
            </a:r>
            <a:r>
              <a:rPr lang="he-IL" sz="1200" b="1" i="0" u="none" strike="noStrike" cap="none" baseline="0" dirty="0" smtClean="0">
                <a:solidFill>
                  <a:schemeClr val="dk1"/>
                </a:solidFill>
                <a:effectLst/>
                <a:latin typeface="Calibri"/>
                <a:ea typeface="Calibri"/>
                <a:cs typeface="Calibri"/>
                <a:sym typeface="Calibri"/>
              </a:rPr>
              <a:t> להקרין את סרטון המציג את הניסוי.</a:t>
            </a:r>
            <a:endParaRPr lang="he-IL" sz="1200" b="1"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נפתח את הדיון בשאלה למחשבה- האם ניתן לייצר מתח שהוא שלילי? מה זה אומר בכלל מתח שלילי?</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נציג את מערכת הניסוי בה הבקבוק ממוקם בגובה של 1 מטר מעל השולחן. נקבע מערכת ייחוס בה השולחן הינו נקודת האפס. ( מה מעל- חיובי. מתחת- שלילי).</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נמדוד את מהירות הסיבוב של המניפה בבריכה הנמצאת בגובה אפס.</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לאחר מכן- נמקם את הבריכה על הרצפה, בגובה של 1 מטר מתחת לשולחן כאשר הבקבוק נמצא בגובה השולחן (אפס).</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מה תהיה מהירות הסיבוב של המניפה? באמצעות הדגמה זו נמחיש לתלמידים מהו מתח שלילי כאשר הפרש הגבהים נשאר קבוע אך הכיוון משתנה.</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להלן </a:t>
            </a:r>
            <a:r>
              <a:rPr lang="he-IL" sz="1200" b="1" i="0" u="none" strike="noStrike" cap="none" dirty="0" smtClean="0">
                <a:solidFill>
                  <a:schemeClr val="dk1"/>
                </a:solidFill>
                <a:effectLst/>
                <a:latin typeface="Calibri"/>
                <a:ea typeface="Calibri"/>
                <a:cs typeface="Calibri"/>
                <a:sym typeface="Calibri"/>
              </a:rPr>
              <a:t>סרטון </a:t>
            </a:r>
            <a:r>
              <a:rPr lang="he-IL" sz="1200" b="1" i="0" u="none" strike="noStrike" cap="none" dirty="0" smtClean="0">
                <a:solidFill>
                  <a:schemeClr val="dk1"/>
                </a:solidFill>
                <a:effectLst/>
                <a:latin typeface="Calibri"/>
                <a:ea typeface="Calibri"/>
                <a:cs typeface="Calibri"/>
                <a:sym typeface="Calibri"/>
              </a:rPr>
              <a:t>להדגמת מתח שלילי- </a:t>
            </a:r>
            <a:r>
              <a:rPr lang="en-US" sz="1200" b="1" i="0" u="sng" strike="noStrike" cap="none" dirty="0" smtClean="0">
                <a:solidFill>
                  <a:schemeClr val="dk1"/>
                </a:solidFill>
                <a:effectLst/>
                <a:latin typeface="Calibri"/>
                <a:ea typeface="Calibri"/>
                <a:cs typeface="Calibri"/>
                <a:sym typeface="Calibri"/>
                <a:hlinkClick r:id="rId3"/>
              </a:rPr>
              <a:t>https://www.youtube.com/watch?v=chQ8L2-HGC8</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0" lvl="0" indent="0" algn="r" rtl="1">
              <a:spcBef>
                <a:spcPts val="0"/>
              </a:spcBef>
              <a:spcAft>
                <a:spcPts val="0"/>
              </a:spcAft>
              <a:buNone/>
            </a:pPr>
            <a:endParaRPr dirty="0"/>
          </a:p>
        </p:txBody>
      </p:sp>
      <p:sp>
        <p:nvSpPr>
          <p:cNvPr id="104" name="Google Shape;104;g116ef47f86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832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45946dc3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45946dc3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smtClean="0"/>
              <a:t>הדגמה בכיתה + דיון- 15 דק'</a:t>
            </a:r>
            <a:endParaRPr dirty="0"/>
          </a:p>
        </p:txBody>
      </p:sp>
      <p:sp>
        <p:nvSpPr>
          <p:cNvPr id="98" name="Google Shape;98;g1045946dc3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2</a:t>
            </a:fld>
            <a:endParaRPr/>
          </a:p>
        </p:txBody>
      </p:sp>
    </p:spTree>
    <p:extLst>
      <p:ext uri="{BB962C8B-B14F-4D97-AF65-F5344CB8AC3E}">
        <p14:creationId xmlns:p14="http://schemas.microsoft.com/office/powerpoint/2010/main" val="1393935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ae9dda46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https://www.youtube.com/watch?v=chQ8L2-HGC8</a:t>
            </a:r>
            <a:endParaRPr dirty="0"/>
          </a:p>
        </p:txBody>
      </p:sp>
      <p:sp>
        <p:nvSpPr>
          <p:cNvPr id="110" name="Google Shape;110;g10ae9dda46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436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ae9dda46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ae9dda46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10ae9dda461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23</a:t>
            </a:fld>
            <a:endParaRPr/>
          </a:p>
        </p:txBody>
      </p:sp>
    </p:spTree>
    <p:extLst>
      <p:ext uri="{BB962C8B-B14F-4D97-AF65-F5344CB8AC3E}">
        <p14:creationId xmlns:p14="http://schemas.microsoft.com/office/powerpoint/2010/main" val="2406266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6ef47f86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r" rtl="1"/>
            <a:r>
              <a:rPr lang="he-IL" sz="1200" b="0" i="0" u="none" strike="noStrike" cap="none" dirty="0" smtClean="0">
                <a:solidFill>
                  <a:schemeClr val="dk1"/>
                </a:solidFill>
                <a:effectLst/>
                <a:latin typeface="Calibri"/>
                <a:ea typeface="Calibri"/>
                <a:cs typeface="Calibri"/>
                <a:sym typeface="Calibri"/>
              </a:rPr>
              <a:t>אחת הבעיות הקיימות בעולם החשמל היא שאין לנו יכולת לאגור אנרגיה. חברת החשמל מייצרת אנרגיה ומספקת אותה אלינו הצרכנים, אולם אם היא תייצר יותר ממה שאנחנו צורכים- האנרגיה תתבזבז. גם בעולם האנרגיות המתחדשות (סולרי, רוח, מים) אין פתרון לנושא וקיים צורך לאגור את האנרגיה העודפת שנוצרת.</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אחד הפתרונות הקיימים נקרא "אנרגיה שאובה" שבו נעשה שימוש בעודפי אנרגיה כדי לשאוב מים לבריכות גבוהות ובכך לאגור אנרגיה פוטנציאלית. כשרוצים לנצל את האנרגיה נותנים למים לזרום במורד ההר ומפיקים מאנרגיה זו אנרגיה חשמלית</a:t>
            </a:r>
            <a:r>
              <a:rPr lang="he-IL" sz="1200" b="0" i="0" u="none" strike="noStrike" cap="none" dirty="0" smtClean="0">
                <a:solidFill>
                  <a:schemeClr val="dk1"/>
                </a:solidFill>
                <a:effectLst/>
                <a:latin typeface="Calibri"/>
                <a:ea typeface="Calibri"/>
                <a:cs typeface="Calibri"/>
                <a:sym typeface="Calibri"/>
              </a:rPr>
              <a:t>.</a:t>
            </a:r>
          </a:p>
          <a:p>
            <a:pPr algn="r" rtl="1"/>
            <a:endParaRPr lang="he-IL" sz="1200" b="0" i="0" u="none" strike="noStrike" cap="none" dirty="0" smtClean="0">
              <a:solidFill>
                <a:schemeClr val="dk1"/>
              </a:solidFill>
              <a:effectLst/>
              <a:latin typeface="Calibri"/>
              <a:ea typeface="Calibri"/>
              <a:cs typeface="Calibri"/>
              <a:sym typeface="Calibri"/>
            </a:endParaRP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0" i="0" u="none" strike="noStrike" cap="none" dirty="0" smtClean="0">
                <a:solidFill>
                  <a:schemeClr val="dk1"/>
                </a:solidFill>
                <a:effectLst/>
                <a:latin typeface="Calibri"/>
                <a:ea typeface="Calibri"/>
                <a:cs typeface="Calibri"/>
                <a:sym typeface="Calibri"/>
              </a:rPr>
              <a:t>בגלבוע ישנה חווה בה הוקמה תחנת כוח הידרו-אלקטרית. בקישורים הבאים ניתן לראות הסבר אודות אגירת אנרגיה בשיטה זו.</a:t>
            </a:r>
            <a:endParaRPr lang="en-US" sz="1200" b="0" i="0" u="none" strike="noStrike" cap="none" dirty="0" smtClean="0">
              <a:solidFill>
                <a:schemeClr val="dk1"/>
              </a:solidFill>
              <a:effectLst/>
              <a:latin typeface="Calibri"/>
              <a:ea typeface="Calibri"/>
              <a:cs typeface="Calibri"/>
              <a:sym typeface="Calibri"/>
            </a:endParaRPr>
          </a:p>
          <a:p>
            <a:pPr algn="r" rtl="1"/>
            <a:endParaRPr lang="he-IL" sz="1200" b="0" i="0" u="none" strike="noStrike" cap="none" dirty="0" smtClean="0">
              <a:solidFill>
                <a:schemeClr val="dk1"/>
              </a:solidFill>
              <a:effectLst/>
              <a:latin typeface="Calibri"/>
              <a:ea typeface="Calibri"/>
              <a:cs typeface="Calibri"/>
              <a:sym typeface="Calibri"/>
            </a:endParaRP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0" i="0" u="none" strike="noStrike" cap="none" dirty="0" smtClean="0">
                <a:solidFill>
                  <a:schemeClr val="dk1"/>
                </a:solidFill>
                <a:effectLst/>
                <a:latin typeface="Calibri"/>
                <a:ea typeface="Calibri"/>
                <a:cs typeface="Calibri"/>
                <a:sym typeface="Calibri"/>
              </a:rPr>
              <a:t>להלן </a:t>
            </a:r>
            <a:r>
              <a:rPr lang="he-IL" sz="1200" b="0" i="0" u="none" strike="noStrike" cap="none" dirty="0" smtClean="0">
                <a:solidFill>
                  <a:schemeClr val="dk1"/>
                </a:solidFill>
                <a:effectLst/>
                <a:latin typeface="Calibri"/>
                <a:ea typeface="Calibri"/>
                <a:cs typeface="Calibri"/>
                <a:sym typeface="Calibri"/>
              </a:rPr>
              <a:t>קישורים לסרטונים</a:t>
            </a:r>
            <a:r>
              <a:rPr lang="he-IL" sz="1200" b="0" i="0" u="none" strike="noStrike" cap="none" baseline="0" dirty="0" smtClean="0">
                <a:solidFill>
                  <a:schemeClr val="dk1"/>
                </a:solidFill>
                <a:effectLst/>
                <a:latin typeface="Calibri"/>
                <a:ea typeface="Calibri"/>
                <a:cs typeface="Calibri"/>
                <a:sym typeface="Calibri"/>
              </a:rPr>
              <a:t> המסבירים את הנושא ואת הנעשה בישראל בחוות הגלבוע:</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en-US" sz="1200" b="0" i="0" u="sng" strike="noStrike" cap="none" dirty="0" smtClean="0">
                <a:solidFill>
                  <a:schemeClr val="dk1"/>
                </a:solidFill>
                <a:effectLst/>
                <a:latin typeface="Calibri"/>
                <a:ea typeface="Calibri"/>
                <a:cs typeface="Calibri"/>
                <a:sym typeface="Calibri"/>
                <a:hlinkClick r:id="rId3"/>
              </a:rPr>
              <a:t>https://www.youtube.com/watch?v=YLju_lhvcS8</a:t>
            </a:r>
            <a:endParaRPr lang="he-IL" sz="1200" b="0" i="0" u="sng" strike="noStrike" cap="none" dirty="0" smtClean="0">
              <a:solidFill>
                <a:schemeClr val="dk1"/>
              </a:solidFill>
              <a:effectLst/>
              <a:latin typeface="Calibri"/>
              <a:ea typeface="Calibri"/>
              <a:cs typeface="Calibri"/>
              <a:sym typeface="Calibri"/>
            </a:endParaRP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0" i="0" u="none" strike="noStrike" cap="none" baseline="0" dirty="0" smtClean="0">
                <a:solidFill>
                  <a:schemeClr val="dk1"/>
                </a:solidFill>
                <a:effectLst/>
                <a:latin typeface="Calibri"/>
                <a:ea typeface="Calibri"/>
                <a:cs typeface="Calibri"/>
                <a:sym typeface="Calibri"/>
              </a:rPr>
              <a:t> של</a:t>
            </a:r>
            <a:r>
              <a:rPr lang="he-IL" sz="1200" b="0" i="0" u="none" strike="noStrike" cap="none" dirty="0" smtClean="0">
                <a:solidFill>
                  <a:schemeClr val="dk1"/>
                </a:solidFill>
                <a:effectLst/>
                <a:latin typeface="Calibri"/>
                <a:ea typeface="Calibri"/>
                <a:cs typeface="Calibri"/>
                <a:sym typeface="Calibri"/>
              </a:rPr>
              <a:t> </a:t>
            </a:r>
            <a:r>
              <a:rPr lang="he-IL" sz="1200" b="0" i="0" u="none" strike="noStrike" cap="none" dirty="0" smtClean="0">
                <a:solidFill>
                  <a:schemeClr val="dk1"/>
                </a:solidFill>
                <a:effectLst/>
                <a:latin typeface="Calibri"/>
                <a:ea typeface="Calibri"/>
                <a:cs typeface="Calibri"/>
                <a:sym typeface="Calibri"/>
              </a:rPr>
              <a:t>חוות הגלבוע- </a:t>
            </a:r>
            <a:r>
              <a:rPr lang="en-US" dirty="0" smtClean="0">
                <a:hlinkClick r:id="rId4"/>
              </a:rPr>
              <a:t>https://www.youtube.com/watch?v=brx6enZoe98&amp;t=6s</a:t>
            </a:r>
            <a:r>
              <a:rPr lang="he-IL" dirty="0" smtClean="0"/>
              <a:t> </a:t>
            </a:r>
            <a:endParaRPr lang="he-IL" dirty="0" smtClean="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algn="r" rtl="1"/>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sng" strike="noStrike" cap="none" dirty="0" smtClean="0">
                <a:solidFill>
                  <a:schemeClr val="dk1"/>
                </a:solidFill>
                <a:effectLst/>
                <a:latin typeface="Calibri"/>
                <a:ea typeface="Calibri"/>
                <a:cs typeface="Calibri"/>
                <a:sym typeface="Calibri"/>
              </a:rPr>
              <a:t>סרטון הרחבה (באנגלית)</a:t>
            </a:r>
            <a:r>
              <a:rPr lang="he-IL" sz="1200" b="0" i="0" u="none" strike="noStrike" cap="none" dirty="0" smtClean="0">
                <a:solidFill>
                  <a:schemeClr val="dk1"/>
                </a:solidFill>
                <a:effectLst/>
                <a:latin typeface="Calibri"/>
                <a:ea typeface="Calibri"/>
                <a:cs typeface="Calibri"/>
                <a:sym typeface="Calibri"/>
              </a:rPr>
              <a:t>:</a:t>
            </a:r>
            <a:r>
              <a:rPr lang="he-IL" sz="1200" b="1" i="0" u="none" strike="noStrike" cap="none" dirty="0" smtClean="0">
                <a:solidFill>
                  <a:schemeClr val="dk1"/>
                </a:solidFill>
                <a:effectLst/>
                <a:latin typeface="Calibri"/>
                <a:ea typeface="Calibri"/>
                <a:cs typeface="Calibri"/>
                <a:sym typeface="Calibri"/>
              </a:rPr>
              <a:t> </a:t>
            </a:r>
            <a:r>
              <a:rPr lang="he-IL" sz="1200" b="1" i="0" u="none" strike="noStrike" cap="none" dirty="0" smtClean="0">
                <a:solidFill>
                  <a:schemeClr val="dk1"/>
                </a:solidFill>
                <a:effectLst/>
                <a:latin typeface="Calibri"/>
                <a:ea typeface="Calibri"/>
                <a:cs typeface="Calibri"/>
                <a:sym typeface="Calibri"/>
              </a:rPr>
              <a:t>- </a:t>
            </a:r>
            <a:r>
              <a:rPr lang="en-US" sz="1200" b="1" i="0" u="sng" strike="noStrike" cap="none" dirty="0" smtClean="0">
                <a:solidFill>
                  <a:schemeClr val="dk1"/>
                </a:solidFill>
                <a:effectLst/>
                <a:latin typeface="Calibri"/>
                <a:ea typeface="Calibri"/>
                <a:cs typeface="Calibri"/>
                <a:sym typeface="Calibri"/>
                <a:hlinkClick r:id="rId5"/>
              </a:rPr>
              <a:t>https://www.youtube.com/watch?v=66YRCjkxIcg</a:t>
            </a:r>
            <a:endParaRPr lang="he-IL" sz="1200" b="1" i="0" u="sng" strike="noStrike" cap="none" dirty="0" smtClean="0">
              <a:solidFill>
                <a:schemeClr val="dk1"/>
              </a:solidFill>
              <a:effectLst/>
              <a:latin typeface="Calibri"/>
              <a:ea typeface="Calibri"/>
              <a:cs typeface="Calibri"/>
              <a:sym typeface="Calibri"/>
            </a:endParaRPr>
          </a:p>
          <a:p>
            <a:pPr algn="r" rtl="1"/>
            <a:endParaRPr lang="he-IL" sz="1200" b="1" i="0" u="sng" strike="noStrike" cap="none" dirty="0" smtClean="0">
              <a:solidFill>
                <a:schemeClr val="dk1"/>
              </a:solidFill>
              <a:effectLst/>
              <a:latin typeface="Calibri"/>
              <a:cs typeface="Calibri"/>
              <a:sym typeface="Calibri"/>
            </a:endParaRPr>
          </a:p>
          <a:p>
            <a:pPr algn="r" rtl="1"/>
            <a:endParaRPr lang="he-IL" sz="1200" b="1" i="0" u="sng" strike="noStrike" cap="none" dirty="0" smtClean="0">
              <a:solidFill>
                <a:schemeClr val="dk1"/>
              </a:solidFill>
              <a:effectLst/>
              <a:latin typeface="Calibri"/>
              <a:cs typeface="Calibri"/>
              <a:sym typeface="Calibri"/>
            </a:endParaRPr>
          </a:p>
          <a:p>
            <a:pPr algn="r" rtl="1"/>
            <a:r>
              <a:rPr lang="he-IL" dirty="0" smtClean="0"/>
              <a:t>אתר של חוות הגלבוע- </a:t>
            </a:r>
            <a:r>
              <a:rPr lang="en-US" dirty="0" smtClean="0"/>
              <a:t>https://windfarm.co.il</a:t>
            </a:r>
            <a:r>
              <a:rPr lang="he-IL" baseline="0" dirty="0" smtClean="0"/>
              <a:t> </a:t>
            </a:r>
          </a:p>
          <a:p>
            <a:pPr algn="r" rtl="1"/>
            <a:endParaRPr lang="he-IL" baseline="0" dirty="0" smtClean="0"/>
          </a:p>
        </p:txBody>
      </p:sp>
      <p:sp>
        <p:nvSpPr>
          <p:cNvPr id="104" name="Google Shape;104;g116ef47f86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3399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6ef47f86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r" rtl="1"/>
            <a:r>
              <a:rPr lang="he-IL" sz="1200" b="0" i="0" u="none" strike="noStrike" cap="none" dirty="0" smtClean="0">
                <a:solidFill>
                  <a:schemeClr val="dk1"/>
                </a:solidFill>
                <a:effectLst/>
                <a:latin typeface="Calibri"/>
                <a:ea typeface="Calibri"/>
                <a:cs typeface="Calibri"/>
                <a:sym typeface="Calibri"/>
              </a:rPr>
              <a:t>אחת הבעיות הקיימות בעולם החשמל היא שאין לנו יכולת לאגור אנרגיה. חברת החשמל מייצרת אנרגיה ומספקת אותה אלינו הצרכנים, אולם אם היא תייצר יותר ממה שאנחנו צורכים- האנרגיה תתבזבז. גם בעולם האנרגיות המתחדשות (סולרי, רוח, מים) אין פתרון לנושא וקיים צורך לאגור את האנרגיה העודפת שנוצרת.</a:t>
            </a:r>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none" strike="noStrike" cap="none" dirty="0" smtClean="0">
                <a:solidFill>
                  <a:schemeClr val="dk1"/>
                </a:solidFill>
                <a:effectLst/>
                <a:latin typeface="Calibri"/>
                <a:ea typeface="Calibri"/>
                <a:cs typeface="Calibri"/>
                <a:sym typeface="Calibri"/>
              </a:rPr>
              <a:t>אחד הפתרונות הקיימים נקרא "אנרגיה שאובה" שבו נעשה שימוש בעודפי אנרגיה כדי לשאוב מים לבריכות גבוהות ובכך לאגור אנרגיה פוטנציאלית. כשרוצים לנצל את האנרגיה נותנים למים לזרום במורד ההר ומפיקים מאנרגיה זו אנרגיה חשמלית.</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0" i="0" u="none" strike="noStrike" cap="none" dirty="0" smtClean="0">
                <a:solidFill>
                  <a:schemeClr val="dk1"/>
                </a:solidFill>
                <a:effectLst/>
                <a:latin typeface="Calibri"/>
                <a:ea typeface="Calibri"/>
                <a:cs typeface="Calibri"/>
                <a:sym typeface="Calibri"/>
              </a:rPr>
              <a:t>להלן קישור </a:t>
            </a:r>
            <a:r>
              <a:rPr lang="he-IL" sz="1200" b="0" i="0" u="none" strike="noStrike" cap="none" dirty="0" smtClean="0">
                <a:solidFill>
                  <a:schemeClr val="dk1"/>
                </a:solidFill>
                <a:effectLst/>
                <a:latin typeface="Calibri"/>
                <a:ea typeface="Calibri"/>
                <a:cs typeface="Calibri"/>
                <a:sym typeface="Calibri"/>
              </a:rPr>
              <a:t>לסרטון</a:t>
            </a:r>
            <a:r>
              <a:rPr lang="he-IL" sz="1200" b="0" i="0" u="none" strike="noStrike" cap="none" baseline="0" dirty="0" smtClean="0">
                <a:solidFill>
                  <a:schemeClr val="dk1"/>
                </a:solidFill>
                <a:effectLst/>
                <a:latin typeface="Calibri"/>
                <a:ea typeface="Calibri"/>
                <a:cs typeface="Calibri"/>
                <a:sym typeface="Calibri"/>
              </a:rPr>
              <a:t> של</a:t>
            </a:r>
            <a:r>
              <a:rPr lang="he-IL" sz="1200" b="0" i="0" u="none" strike="noStrike" cap="none" dirty="0" smtClean="0">
                <a:solidFill>
                  <a:schemeClr val="dk1"/>
                </a:solidFill>
                <a:effectLst/>
                <a:latin typeface="Calibri"/>
                <a:ea typeface="Calibri"/>
                <a:cs typeface="Calibri"/>
                <a:sym typeface="Calibri"/>
              </a:rPr>
              <a:t> </a:t>
            </a:r>
            <a:r>
              <a:rPr lang="he-IL" sz="1200" b="0" i="0" u="none" strike="noStrike" cap="none" dirty="0" smtClean="0">
                <a:solidFill>
                  <a:schemeClr val="dk1"/>
                </a:solidFill>
                <a:effectLst/>
                <a:latin typeface="Calibri"/>
                <a:ea typeface="Calibri"/>
                <a:cs typeface="Calibri"/>
                <a:sym typeface="Calibri"/>
              </a:rPr>
              <a:t>חוות הגלבוע- </a:t>
            </a:r>
            <a:r>
              <a:rPr lang="en-US" dirty="0" smtClean="0">
                <a:hlinkClick r:id="rId3"/>
              </a:rPr>
              <a:t>https://www.youtube.com/watch?v=brx6enZoe98&amp;t=6s</a:t>
            </a:r>
            <a:r>
              <a:rPr lang="he-IL" dirty="0" smtClean="0"/>
              <a:t> </a:t>
            </a:r>
            <a:endParaRPr lang="en-US" dirty="0" smtClean="0"/>
          </a:p>
          <a:p>
            <a:pPr algn="r" rtl="1"/>
            <a:endParaRPr lang="en-US" sz="1200" b="0" i="0" u="none" strike="noStrike" cap="none" dirty="0" smtClean="0">
              <a:solidFill>
                <a:schemeClr val="dk1"/>
              </a:solidFill>
              <a:effectLst/>
              <a:latin typeface="Calibri"/>
              <a:ea typeface="Calibri"/>
              <a:cs typeface="Calibri"/>
              <a:sym typeface="Calibri"/>
            </a:endParaRPr>
          </a:p>
          <a:p>
            <a:pPr algn="r" rtl="1"/>
            <a:r>
              <a:rPr lang="he-IL" sz="1200" b="0" i="0" u="sng" strike="noStrike" cap="none" dirty="0" smtClean="0">
                <a:solidFill>
                  <a:schemeClr val="dk1"/>
                </a:solidFill>
                <a:effectLst/>
                <a:latin typeface="Calibri"/>
                <a:ea typeface="Calibri"/>
                <a:cs typeface="Calibri"/>
                <a:sym typeface="Calibri"/>
              </a:rPr>
              <a:t>להלן </a:t>
            </a:r>
            <a:r>
              <a:rPr lang="he-IL" sz="1200" b="0" i="0" u="sng" strike="noStrike" cap="none" dirty="0" smtClean="0">
                <a:solidFill>
                  <a:schemeClr val="dk1"/>
                </a:solidFill>
                <a:effectLst/>
                <a:latin typeface="Calibri"/>
                <a:ea typeface="Calibri"/>
                <a:cs typeface="Calibri"/>
                <a:sym typeface="Calibri"/>
              </a:rPr>
              <a:t>סרטון להמחשת הנושא</a:t>
            </a:r>
            <a:r>
              <a:rPr lang="he-IL" sz="1200" b="0" i="0" u="none" strike="noStrike" cap="none" dirty="0" smtClean="0">
                <a:solidFill>
                  <a:schemeClr val="dk1"/>
                </a:solidFill>
                <a:effectLst/>
                <a:latin typeface="Calibri"/>
                <a:ea typeface="Calibri"/>
                <a:cs typeface="Calibri"/>
                <a:sym typeface="Calibri"/>
              </a:rPr>
              <a:t>:</a:t>
            </a:r>
            <a:r>
              <a:rPr lang="he-IL" sz="1200" b="1" i="0" u="none" strike="noStrike" cap="none" dirty="0" smtClean="0">
                <a:solidFill>
                  <a:schemeClr val="dk1"/>
                </a:solidFill>
                <a:effectLst/>
                <a:latin typeface="Calibri"/>
                <a:ea typeface="Calibri"/>
                <a:cs typeface="Calibri"/>
                <a:sym typeface="Calibri"/>
              </a:rPr>
              <a:t> - </a:t>
            </a:r>
            <a:r>
              <a:rPr lang="en-US" sz="1200" b="1" i="0" u="sng" strike="noStrike" cap="none" dirty="0" smtClean="0">
                <a:solidFill>
                  <a:schemeClr val="dk1"/>
                </a:solidFill>
                <a:effectLst/>
                <a:latin typeface="Calibri"/>
                <a:ea typeface="Calibri"/>
                <a:cs typeface="Calibri"/>
                <a:sym typeface="Calibri"/>
                <a:hlinkClick r:id="rId4"/>
              </a:rPr>
              <a:t>https://www.youtube.com/watch?v=66YRCjkxIcg</a:t>
            </a:r>
            <a:endParaRPr lang="he-IL" sz="1200" b="1" i="0" u="sng" strike="noStrike" cap="none" dirty="0" smtClean="0">
              <a:solidFill>
                <a:schemeClr val="dk1"/>
              </a:solidFill>
              <a:effectLst/>
              <a:latin typeface="Calibri"/>
              <a:ea typeface="Calibri"/>
              <a:cs typeface="Calibri"/>
              <a:sym typeface="Calibri"/>
            </a:endParaRPr>
          </a:p>
          <a:p>
            <a:pPr algn="r" rtl="1"/>
            <a:endParaRPr lang="he-IL" sz="1200" b="1" i="0" u="sng" strike="noStrike" cap="none" dirty="0" smtClean="0">
              <a:solidFill>
                <a:schemeClr val="dk1"/>
              </a:solidFill>
              <a:effectLst/>
              <a:latin typeface="Calibri"/>
              <a:cs typeface="Calibri"/>
              <a:sym typeface="Calibri"/>
            </a:endParaRPr>
          </a:p>
          <a:p>
            <a:pPr algn="r" rtl="1"/>
            <a:endParaRPr lang="he-IL" sz="1200" b="1" i="0" u="sng" strike="noStrike" cap="none" dirty="0" smtClean="0">
              <a:solidFill>
                <a:schemeClr val="dk1"/>
              </a:solidFill>
              <a:effectLst/>
              <a:latin typeface="Calibri"/>
              <a:cs typeface="Calibri"/>
              <a:sym typeface="Calibri"/>
            </a:endParaRPr>
          </a:p>
          <a:p>
            <a:pPr algn="r" rtl="1"/>
            <a:r>
              <a:rPr lang="he-IL" dirty="0" smtClean="0"/>
              <a:t>אתר של חוות הגלבוע- </a:t>
            </a:r>
            <a:r>
              <a:rPr lang="en-US" dirty="0" smtClean="0"/>
              <a:t>https://windfarm.co.il</a:t>
            </a:r>
            <a:r>
              <a:rPr lang="he-IL" baseline="0" dirty="0" smtClean="0"/>
              <a:t> </a:t>
            </a:r>
          </a:p>
          <a:p>
            <a:pPr algn="r" rtl="1"/>
            <a:endParaRPr lang="he-IL" baseline="0" dirty="0" smtClean="0"/>
          </a:p>
          <a:p>
            <a:pPr algn="r" rtl="1"/>
            <a:r>
              <a:rPr lang="he-IL" baseline="0" dirty="0" smtClean="0"/>
              <a:t>אנרגיה שאובה היא כינוי לאנרגיה הנשמרת בצורה של אנרגיה פוטנציאלית</a:t>
            </a:r>
            <a:endParaRPr dirty="0"/>
          </a:p>
        </p:txBody>
      </p:sp>
      <p:sp>
        <p:nvSpPr>
          <p:cNvPr id="104" name="Google Shape;104;g116ef47f86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624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a78dd538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g10a78dd538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73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36443db4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buNone/>
            </a:pPr>
            <a:r>
              <a:rPr lang="he-IL" b="1" dirty="0" smtClean="0"/>
              <a:t>ציוד דרוש</a:t>
            </a:r>
            <a:r>
              <a:rPr lang="he-IL" dirty="0" smtClean="0"/>
              <a:t>: בקבוק פלסטיק (0.5 ליטר), בסיס קיבוע וזרוע , מניפת פלסטיק (ניתן להדפיס על פי תכנית מצורפת) ופיות בגדלים שונים, קערת מים, שיפוד עץ.</a:t>
            </a:r>
          </a:p>
          <a:p>
            <a:pPr marL="0" lvl="0" indent="0" algn="r" rtl="1">
              <a:buNone/>
            </a:pPr>
            <a:endParaRPr lang="he-IL" dirty="0" smtClean="0"/>
          </a:p>
          <a:p>
            <a:pPr marL="0" lvl="0" indent="0" algn="r" rtl="1">
              <a:buNone/>
            </a:pPr>
            <a:r>
              <a:rPr lang="he-IL" dirty="0" smtClean="0"/>
              <a:t>הדפסת מניפה- </a:t>
            </a:r>
            <a:r>
              <a:rPr lang="en-US" sz="1200" b="0" i="0" u="sng" strike="noStrike" cap="none" dirty="0" smtClean="0">
                <a:solidFill>
                  <a:schemeClr val="dk1"/>
                </a:solidFill>
                <a:effectLst/>
                <a:latin typeface="Calibri"/>
                <a:ea typeface="Calibri"/>
                <a:cs typeface="Calibri"/>
                <a:sym typeface="Calibri"/>
                <a:hlinkClick r:id="rId3"/>
              </a:rPr>
              <a:t>https://cad.onshape.com/documents/b616c259a1d7336756d62bfd/w/399b0da3a807c2957250b176/e/f8e1a0497fa01d1d18f1e084?renderMode=0&amp;uiState=61dbe7206e31e814d5b76c3d</a:t>
            </a:r>
            <a:endParaRPr lang="he-IL" dirty="0" smtClean="0"/>
          </a:p>
          <a:p>
            <a:pPr marL="0" lvl="0" indent="0" algn="r" rtl="1">
              <a:spcBef>
                <a:spcPts val="0"/>
              </a:spcBef>
              <a:spcAft>
                <a:spcPts val="0"/>
              </a:spcAft>
              <a:buNone/>
            </a:pPr>
            <a:endParaRPr dirty="0"/>
          </a:p>
        </p:txBody>
      </p:sp>
      <p:sp>
        <p:nvSpPr>
          <p:cNvPr id="104" name="Google Shape;104;g1036443db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437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a78dd538e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smtClean="0"/>
              <a:t>בריכה גבוהה- </a:t>
            </a:r>
            <a:r>
              <a:rPr lang="en-US" dirty="0" smtClean="0"/>
              <a:t>http://www.youtube.com/watch?v=SK65tBpxAQw</a:t>
            </a:r>
            <a:endParaRPr lang="he-IL" dirty="0" smtClean="0"/>
          </a:p>
          <a:p>
            <a:pPr marL="0" lvl="0" indent="0" algn="r" rtl="1">
              <a:spcBef>
                <a:spcPts val="0"/>
              </a:spcBef>
              <a:spcAft>
                <a:spcPts val="0"/>
              </a:spcAft>
              <a:buNone/>
            </a:pPr>
            <a:r>
              <a:rPr lang="he-IL" dirty="0" smtClean="0"/>
              <a:t>בריכה</a:t>
            </a:r>
            <a:r>
              <a:rPr lang="he-IL" baseline="0" dirty="0" smtClean="0"/>
              <a:t> נמוכה- </a:t>
            </a:r>
            <a:r>
              <a:rPr lang="en-US" baseline="0" dirty="0" smtClean="0"/>
              <a:t>http://www.youtube.com/watch?v=7WE2qkDy8wc</a:t>
            </a:r>
            <a:r>
              <a:rPr lang="he-IL" baseline="0" dirty="0" smtClean="0"/>
              <a:t> </a:t>
            </a:r>
            <a:endParaRPr dirty="0"/>
          </a:p>
        </p:txBody>
      </p:sp>
      <p:sp>
        <p:nvSpPr>
          <p:cNvPr id="122" name="Google Shape;122;g10a78dd538e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259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a78dd538e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b="1" u="sng" dirty="0" smtClean="0"/>
              <a:t>הסבר למורה</a:t>
            </a:r>
            <a:r>
              <a:rPr lang="he-IL" b="1" dirty="0" smtClean="0"/>
              <a:t>: </a:t>
            </a:r>
            <a:r>
              <a:rPr lang="he-IL" dirty="0" smtClean="0"/>
              <a:t>כשהבקבוק ממוקם גבוה יותר יש למים יותר אנרגיה פוטנציאלית ולכן עבור ספיקת מים זהה (אנחנו משתמשים באותה פיה בשני הניסויים) המניפה תסתובב מהר יותר.</a:t>
            </a:r>
          </a:p>
          <a:p>
            <a:pPr marL="0" lvl="0" indent="0" algn="r" rtl="1">
              <a:spcBef>
                <a:spcPts val="0"/>
              </a:spcBef>
              <a:spcAft>
                <a:spcPts val="0"/>
              </a:spcAft>
              <a:buNone/>
            </a:pPr>
            <a:r>
              <a:rPr lang="he-IL" dirty="0" smtClean="0"/>
              <a:t>אם רוצים להיות מדויקים: ככל שהבקבוק גבוה יותר יש למים יותר אנרגיה פוטנציאלית והמערכת מספקת יותר אנרגיה ליחידת זמן ולכן המניפה מסתובבת מהר יותר.</a:t>
            </a:r>
          </a:p>
          <a:p>
            <a:pPr marL="0" lvl="0" indent="0" algn="r" rtl="1">
              <a:spcBef>
                <a:spcPts val="0"/>
              </a:spcBef>
              <a:spcAft>
                <a:spcPts val="0"/>
              </a:spcAft>
              <a:buNone/>
            </a:pPr>
            <a:r>
              <a:rPr lang="he-IL" dirty="0" smtClean="0"/>
              <a:t>ולכן - מהירות הסיבוב במערכת זו תלויה בגובה הבקבוק ובגודל הפיה (משפיע על הכמות שיוצאת ביחידת זמן)</a:t>
            </a:r>
          </a:p>
          <a:p>
            <a:pPr marL="0" lvl="0" indent="0" algn="r" rtl="1">
              <a:spcBef>
                <a:spcPts val="0"/>
              </a:spcBef>
              <a:spcAft>
                <a:spcPts val="0"/>
              </a:spcAft>
              <a:buNone/>
            </a:pPr>
            <a:r>
              <a:rPr lang="he-IL" dirty="0" smtClean="0"/>
              <a:t>זמן סיבוב המניפה תלוי בכמות המים שבבקבוק ובגודל הפיה.</a:t>
            </a:r>
          </a:p>
          <a:p>
            <a:pPr marL="0" lvl="0" indent="0" algn="r" rtl="1">
              <a:spcBef>
                <a:spcPts val="0"/>
              </a:spcBef>
              <a:spcAft>
                <a:spcPts val="0"/>
              </a:spcAft>
              <a:buNone/>
            </a:pPr>
            <a:endParaRPr lang="he-IL" dirty="0" smtClean="0"/>
          </a:p>
          <a:p>
            <a:pPr marL="0" lvl="0" indent="0" algn="r" rtl="1">
              <a:spcBef>
                <a:spcPts val="0"/>
              </a:spcBef>
              <a:spcAft>
                <a:spcPts val="0"/>
              </a:spcAft>
              <a:buNone/>
            </a:pPr>
            <a:endParaRPr lang="he-IL" dirty="0" smtClean="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b="1" dirty="0" smtClean="0">
                <a:solidFill>
                  <a:srgbClr val="002060"/>
                </a:solidFill>
              </a:rPr>
              <a:t>נוהל קיום הדיון: </a:t>
            </a:r>
            <a:br>
              <a:rPr lang="he-IL" b="1" dirty="0" smtClean="0">
                <a:solidFill>
                  <a:srgbClr val="002060"/>
                </a:solidFill>
              </a:rPr>
            </a:br>
            <a:r>
              <a:rPr lang="he-IL" dirty="0" smtClean="0">
                <a:solidFill>
                  <a:srgbClr val="002060"/>
                </a:solidFill>
              </a:rPr>
              <a:t>תנו לתלמידים לענות על השאלות הבאות בקצרה בכתב. הדגישו שחשוב מאוד שיכתבו את התשובות גם אם הן קצרות מאוד.</a:t>
            </a:r>
            <a:br>
              <a:rPr lang="he-IL" dirty="0" smtClean="0">
                <a:solidFill>
                  <a:srgbClr val="002060"/>
                </a:solidFill>
              </a:rPr>
            </a:br>
            <a:r>
              <a:rPr lang="he-IL" dirty="0" smtClean="0">
                <a:solidFill>
                  <a:srgbClr val="002060"/>
                </a:solidFill>
              </a:rPr>
              <a:t>בזמן קיום הדיון - </a:t>
            </a:r>
            <a:br>
              <a:rPr lang="he-IL" dirty="0" smtClean="0">
                <a:solidFill>
                  <a:srgbClr val="002060"/>
                </a:solidFill>
              </a:rPr>
            </a:br>
            <a:r>
              <a:rPr lang="he-IL" dirty="0" smtClean="0">
                <a:solidFill>
                  <a:srgbClr val="002060"/>
                </a:solidFill>
              </a:rPr>
              <a:t>שלב 1- בקשו תחילה מהתלמידים לקרוא רק תשובות מהדף, ללא תגובות חבריהם.</a:t>
            </a:r>
            <a:br>
              <a:rPr lang="he-IL" dirty="0" smtClean="0">
                <a:solidFill>
                  <a:srgbClr val="002060"/>
                </a:solidFill>
              </a:rPr>
            </a:br>
            <a:r>
              <a:rPr lang="he-IL" dirty="0" smtClean="0">
                <a:solidFill>
                  <a:srgbClr val="002060"/>
                </a:solidFill>
              </a:rPr>
              <a:t>שלב 2- תנו לתלמידים הזדמנות לשפר את תשובתם הכתובה על סמך מה ששמעו</a:t>
            </a:r>
            <a:br>
              <a:rPr lang="he-IL" dirty="0" smtClean="0">
                <a:solidFill>
                  <a:srgbClr val="002060"/>
                </a:solidFill>
              </a:rPr>
            </a:br>
            <a:r>
              <a:rPr lang="he-IL" dirty="0" smtClean="0">
                <a:solidFill>
                  <a:srgbClr val="002060"/>
                </a:solidFill>
              </a:rPr>
              <a:t>שלב 3 - קיימו דיון כיתתי פתוח</a:t>
            </a:r>
          </a:p>
          <a:p>
            <a:pPr marL="0" lvl="0" indent="0" algn="r" rtl="1">
              <a:spcBef>
                <a:spcPts val="0"/>
              </a:spcBef>
              <a:spcAft>
                <a:spcPts val="0"/>
              </a:spcAft>
              <a:buNone/>
            </a:pPr>
            <a:endParaRPr dirty="0"/>
          </a:p>
        </p:txBody>
      </p:sp>
      <p:sp>
        <p:nvSpPr>
          <p:cNvPr id="131" name="Google Shape;131;g10a78dd538e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967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a78dd538e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131" name="Google Shape;131;g10a78dd538e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643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a78dd538e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a78dd538e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sz="1200" b="1" dirty="0" smtClean="0">
                <a:latin typeface="Assistant"/>
                <a:ea typeface="Assistant"/>
                <a:cs typeface="Assistant"/>
                <a:sym typeface="Assistant"/>
              </a:rPr>
              <a:t>הדגמה  בכיתה+ דיון- 30</a:t>
            </a:r>
            <a:r>
              <a:rPr lang="he-IL" sz="1200" b="1" baseline="0" dirty="0" smtClean="0">
                <a:latin typeface="Assistant"/>
                <a:ea typeface="Assistant"/>
                <a:cs typeface="Assistant"/>
                <a:sym typeface="Assistant"/>
              </a:rPr>
              <a:t> </a:t>
            </a:r>
            <a:r>
              <a:rPr lang="he-IL" sz="1200" b="1" dirty="0" smtClean="0">
                <a:latin typeface="Assistant"/>
                <a:ea typeface="Assistant"/>
                <a:cs typeface="Assistant"/>
                <a:sym typeface="Assistant"/>
              </a:rPr>
              <a:t>דק'</a:t>
            </a:r>
            <a:endParaRPr dirty="0"/>
          </a:p>
        </p:txBody>
      </p:sp>
      <p:sp>
        <p:nvSpPr>
          <p:cNvPr id="98" name="Google Shape;98;g10a78dd538e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algn="r"/>
            <a:fld id="{00000000-1234-1234-1234-123412341234}" type="slidenum">
              <a:rPr lang="x-none"/>
              <a:pPr algn="r"/>
              <a:t>8</a:t>
            </a:fld>
            <a:endParaRPr/>
          </a:p>
        </p:txBody>
      </p:sp>
    </p:spTree>
    <p:extLst>
      <p:ext uri="{BB962C8B-B14F-4D97-AF65-F5344CB8AC3E}">
        <p14:creationId xmlns:p14="http://schemas.microsoft.com/office/powerpoint/2010/main" val="410437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a78dd538e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10a78dd538e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5987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284797" y="136525"/>
            <a:ext cx="7737205" cy="23876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4975554" y="2616200"/>
            <a:ext cx="7046448" cy="1417918"/>
          </a:xfrm>
          <a:prstGeom prst="rect">
            <a:avLst/>
          </a:prstGeom>
          <a:noFill/>
          <a:ln>
            <a:noFill/>
          </a:ln>
        </p:spPr>
        <p:txBody>
          <a:bodyPr spcFirstLastPara="1" wrap="square" lIns="91425" tIns="45700" rIns="91425" bIns="45700" anchor="t" anchorCtr="0">
            <a:normAutofit/>
          </a:bodyPr>
          <a:lstStyle>
            <a:lvl1pPr lvl="0" algn="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rot="5400000">
            <a:off x="3920331" y="-1621631"/>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460500"/>
            <a:ext cx="10515600" cy="435133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EE008B"/>
              </a:buClr>
              <a:buSzPts val="2800"/>
              <a:buChar char="•"/>
              <a:defRPr/>
            </a:lvl1pPr>
            <a:lvl2pPr marL="914400" lvl="1" indent="-381000" algn="r" rtl="1">
              <a:lnSpc>
                <a:spcPct val="90000"/>
              </a:lnSpc>
              <a:spcBef>
                <a:spcPts val="500"/>
              </a:spcBef>
              <a:spcAft>
                <a:spcPts val="0"/>
              </a:spcAft>
              <a:buClr>
                <a:srgbClr val="EE008B"/>
              </a:buClr>
              <a:buSzPts val="2400"/>
              <a:buChar char="•"/>
              <a:defRPr/>
            </a:lvl2pPr>
            <a:lvl3pPr marL="1371600" lvl="2" indent="-355600" algn="r" rtl="1">
              <a:lnSpc>
                <a:spcPct val="90000"/>
              </a:lnSpc>
              <a:spcBef>
                <a:spcPts val="500"/>
              </a:spcBef>
              <a:spcAft>
                <a:spcPts val="0"/>
              </a:spcAft>
              <a:buClr>
                <a:srgbClr val="EE008B"/>
              </a:buClr>
              <a:buSzPts val="2000"/>
              <a:buChar char="•"/>
              <a:defRPr/>
            </a:lvl3pPr>
            <a:lvl4pPr marL="1828800" lvl="3" indent="-342900" algn="r" rtl="1">
              <a:lnSpc>
                <a:spcPct val="90000"/>
              </a:lnSpc>
              <a:spcBef>
                <a:spcPts val="500"/>
              </a:spcBef>
              <a:spcAft>
                <a:spcPts val="0"/>
              </a:spcAft>
              <a:buClr>
                <a:srgbClr val="EE008B"/>
              </a:buClr>
              <a:buSzPts val="1800"/>
              <a:buChar char="•"/>
              <a:defRPr/>
            </a:lvl4pPr>
            <a:lvl5pPr marL="2286000" lvl="4" indent="-342900" algn="r" rtl="1">
              <a:lnSpc>
                <a:spcPct val="90000"/>
              </a:lnSpc>
              <a:spcBef>
                <a:spcPts val="500"/>
              </a:spcBef>
              <a:spcAft>
                <a:spcPts val="0"/>
              </a:spcAft>
              <a:buClr>
                <a:srgbClr val="EE008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055549" y="1785769"/>
            <a:ext cx="10064537" cy="2591033"/>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055549" y="4629446"/>
            <a:ext cx="10064537" cy="1362563"/>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914400" y="136525"/>
            <a:ext cx="10515600" cy="1143635"/>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9CCC3C"/>
              </a:buClr>
              <a:buSzPts val="2800"/>
              <a:buChar char="•"/>
              <a:defRPr/>
            </a:lvl1pPr>
            <a:lvl2pPr marL="914400" lvl="1" indent="-381000" algn="r" rtl="1">
              <a:lnSpc>
                <a:spcPct val="90000"/>
              </a:lnSpc>
              <a:spcBef>
                <a:spcPts val="500"/>
              </a:spcBef>
              <a:spcAft>
                <a:spcPts val="0"/>
              </a:spcAft>
              <a:buClr>
                <a:srgbClr val="9CCC3C"/>
              </a:buClr>
              <a:buSzPts val="2400"/>
              <a:buChar char="•"/>
              <a:defRPr/>
            </a:lvl2pPr>
            <a:lvl3pPr marL="1371600" lvl="2" indent="-355600" algn="r" rtl="1">
              <a:lnSpc>
                <a:spcPct val="90000"/>
              </a:lnSpc>
              <a:spcBef>
                <a:spcPts val="500"/>
              </a:spcBef>
              <a:spcAft>
                <a:spcPts val="0"/>
              </a:spcAft>
              <a:buClr>
                <a:srgbClr val="9CCC3C"/>
              </a:buClr>
              <a:buSzPts val="2000"/>
              <a:buChar char="•"/>
              <a:defRPr/>
            </a:lvl3pPr>
            <a:lvl4pPr marL="1828800" lvl="3" indent="-342900" algn="r" rtl="1">
              <a:lnSpc>
                <a:spcPct val="90000"/>
              </a:lnSpc>
              <a:spcBef>
                <a:spcPts val="500"/>
              </a:spcBef>
              <a:spcAft>
                <a:spcPts val="0"/>
              </a:spcAft>
              <a:buClr>
                <a:srgbClr val="9CCC3C"/>
              </a:buClr>
              <a:buSzPts val="1800"/>
              <a:buChar char="•"/>
              <a:defRPr/>
            </a:lvl4pPr>
            <a:lvl5pPr marL="2286000" lvl="4" indent="-342900" algn="r" rtl="1">
              <a:lnSpc>
                <a:spcPct val="90000"/>
              </a:lnSpc>
              <a:spcBef>
                <a:spcPts val="500"/>
              </a:spcBef>
              <a:spcAft>
                <a:spcPts val="0"/>
              </a:spcAft>
              <a:buClr>
                <a:srgbClr val="9CCC3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9CCC3C"/>
              </a:buClr>
              <a:buSzPts val="2800"/>
              <a:buChar char="•"/>
              <a:defRPr/>
            </a:lvl1pPr>
            <a:lvl2pPr marL="914400" lvl="1" indent="-381000" algn="r" rtl="1">
              <a:lnSpc>
                <a:spcPct val="90000"/>
              </a:lnSpc>
              <a:spcBef>
                <a:spcPts val="500"/>
              </a:spcBef>
              <a:spcAft>
                <a:spcPts val="0"/>
              </a:spcAft>
              <a:buClr>
                <a:srgbClr val="9CCC3C"/>
              </a:buClr>
              <a:buSzPts val="2400"/>
              <a:buChar char="•"/>
              <a:defRPr/>
            </a:lvl2pPr>
            <a:lvl3pPr marL="1371600" lvl="2" indent="-355600" algn="r" rtl="1">
              <a:lnSpc>
                <a:spcPct val="90000"/>
              </a:lnSpc>
              <a:spcBef>
                <a:spcPts val="500"/>
              </a:spcBef>
              <a:spcAft>
                <a:spcPts val="0"/>
              </a:spcAft>
              <a:buClr>
                <a:srgbClr val="9CCC3C"/>
              </a:buClr>
              <a:buSzPts val="2000"/>
              <a:buChar char="•"/>
              <a:defRPr/>
            </a:lvl3pPr>
            <a:lvl4pPr marL="1828800" lvl="3" indent="-342900" algn="r" rtl="1">
              <a:lnSpc>
                <a:spcPct val="90000"/>
              </a:lnSpc>
              <a:spcBef>
                <a:spcPts val="500"/>
              </a:spcBef>
              <a:spcAft>
                <a:spcPts val="0"/>
              </a:spcAft>
              <a:buClr>
                <a:srgbClr val="9CCC3C"/>
              </a:buClr>
              <a:buSzPts val="1800"/>
              <a:buChar char="•"/>
              <a:defRPr/>
            </a:lvl4pPr>
            <a:lvl5pPr marL="2286000" lvl="4" indent="-342900" algn="r" rtl="1">
              <a:lnSpc>
                <a:spcPct val="90000"/>
              </a:lnSpc>
              <a:spcBef>
                <a:spcPts val="500"/>
              </a:spcBef>
              <a:spcAft>
                <a:spcPts val="0"/>
              </a:spcAft>
              <a:buClr>
                <a:srgbClr val="9CCC3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9788" y="136525"/>
            <a:ext cx="10515600" cy="1132877"/>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EE008B"/>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EE008B"/>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2"/>
          </p:nvPr>
        </p:nvSpPr>
        <p:spPr>
          <a:xfrm>
            <a:off x="839788" y="2505075"/>
            <a:ext cx="5157787" cy="3454661"/>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9CCC3C"/>
              </a:buClr>
              <a:buSzPts val="2800"/>
              <a:buChar char="•"/>
              <a:defRPr/>
            </a:lvl1pPr>
            <a:lvl2pPr marL="914400" lvl="1" indent="-381000" algn="r" rtl="1">
              <a:lnSpc>
                <a:spcPct val="90000"/>
              </a:lnSpc>
              <a:spcBef>
                <a:spcPts val="500"/>
              </a:spcBef>
              <a:spcAft>
                <a:spcPts val="0"/>
              </a:spcAft>
              <a:buClr>
                <a:srgbClr val="9CCC3C"/>
              </a:buClr>
              <a:buSzPts val="2400"/>
              <a:buChar char="•"/>
              <a:defRPr/>
            </a:lvl2pPr>
            <a:lvl3pPr marL="1371600" lvl="2" indent="-355600" algn="r" rtl="1">
              <a:lnSpc>
                <a:spcPct val="90000"/>
              </a:lnSpc>
              <a:spcBef>
                <a:spcPts val="500"/>
              </a:spcBef>
              <a:spcAft>
                <a:spcPts val="0"/>
              </a:spcAft>
              <a:buClr>
                <a:srgbClr val="9CCC3C"/>
              </a:buClr>
              <a:buSzPts val="2000"/>
              <a:buChar char="•"/>
              <a:defRPr/>
            </a:lvl3pPr>
            <a:lvl4pPr marL="1828800" lvl="3" indent="-342900" algn="r" rtl="1">
              <a:lnSpc>
                <a:spcPct val="90000"/>
              </a:lnSpc>
              <a:spcBef>
                <a:spcPts val="500"/>
              </a:spcBef>
              <a:spcAft>
                <a:spcPts val="0"/>
              </a:spcAft>
              <a:buClr>
                <a:srgbClr val="9CCC3C"/>
              </a:buClr>
              <a:buSzPts val="1800"/>
              <a:buChar char="•"/>
              <a:defRPr/>
            </a:lvl4pPr>
            <a:lvl5pPr marL="2286000" lvl="4" indent="-342900" algn="r" rtl="1">
              <a:lnSpc>
                <a:spcPct val="90000"/>
              </a:lnSpc>
              <a:spcBef>
                <a:spcPts val="500"/>
              </a:spcBef>
              <a:spcAft>
                <a:spcPts val="0"/>
              </a:spcAft>
              <a:buClr>
                <a:srgbClr val="9CCC3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EE008B"/>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4"/>
          </p:nvPr>
        </p:nvSpPr>
        <p:spPr>
          <a:xfrm>
            <a:off x="6172200" y="2505075"/>
            <a:ext cx="5183188" cy="3454661"/>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9CCC3C"/>
              </a:buClr>
              <a:buSzPts val="2800"/>
              <a:buChar char="•"/>
              <a:defRPr/>
            </a:lvl1pPr>
            <a:lvl2pPr marL="914400" lvl="1" indent="-381000" algn="r" rtl="1">
              <a:lnSpc>
                <a:spcPct val="90000"/>
              </a:lnSpc>
              <a:spcBef>
                <a:spcPts val="500"/>
              </a:spcBef>
              <a:spcAft>
                <a:spcPts val="0"/>
              </a:spcAft>
              <a:buClr>
                <a:srgbClr val="9CCC3C"/>
              </a:buClr>
              <a:buSzPts val="2400"/>
              <a:buChar char="•"/>
              <a:defRPr/>
            </a:lvl2pPr>
            <a:lvl3pPr marL="1371600" lvl="2" indent="-355600" algn="r" rtl="1">
              <a:lnSpc>
                <a:spcPct val="90000"/>
              </a:lnSpc>
              <a:spcBef>
                <a:spcPts val="500"/>
              </a:spcBef>
              <a:spcAft>
                <a:spcPts val="0"/>
              </a:spcAft>
              <a:buClr>
                <a:srgbClr val="9CCC3C"/>
              </a:buClr>
              <a:buSzPts val="2000"/>
              <a:buChar char="•"/>
              <a:defRPr/>
            </a:lvl3pPr>
            <a:lvl4pPr marL="1828800" lvl="3" indent="-342900" algn="r" rtl="1">
              <a:lnSpc>
                <a:spcPct val="90000"/>
              </a:lnSpc>
              <a:spcBef>
                <a:spcPts val="500"/>
              </a:spcBef>
              <a:spcAft>
                <a:spcPts val="0"/>
              </a:spcAft>
              <a:buClr>
                <a:srgbClr val="9CCC3C"/>
              </a:buClr>
              <a:buSzPts val="1800"/>
              <a:buChar char="•"/>
              <a:defRPr/>
            </a:lvl4pPr>
            <a:lvl5pPr marL="2286000" lvl="4" indent="-342900" algn="r" rtl="1">
              <a:lnSpc>
                <a:spcPct val="90000"/>
              </a:lnSpc>
              <a:spcBef>
                <a:spcPts val="500"/>
              </a:spcBef>
              <a:spcAft>
                <a:spcPts val="0"/>
              </a:spcAft>
              <a:buClr>
                <a:srgbClr val="9CCC3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a:spLocks noGrp="1"/>
          </p:cNvSpPr>
          <p:nvPr>
            <p:ph type="pic" idx="2"/>
          </p:nvPr>
        </p:nvSpPr>
        <p:spPr>
          <a:xfrm>
            <a:off x="5183188" y="987425"/>
            <a:ext cx="6172200" cy="4873625"/>
          </a:xfrm>
          <a:prstGeom prst="rect">
            <a:avLst/>
          </a:prstGeom>
          <a:noFill/>
          <a:ln>
            <a:noFill/>
          </a:ln>
        </p:spPr>
      </p:sp>
      <p:sp>
        <p:nvSpPr>
          <p:cNvPr id="66" name="Google Shape;66;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460500"/>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8agjMH2g_6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youtube.com/watch?v=VPMxon4aWiQ"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VPMxon4aWiQ"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youtube.com/watch?v=SK65tBpxAQw"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CXDenT4zNF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chQ8L2-HGC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chQ8L2-HGC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brx6enZoe98&amp;t=6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7WE2qkDy8w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youtube.com/watch?v=SK65tBpxAQw"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ctrTitle"/>
          </p:nvPr>
        </p:nvSpPr>
        <p:spPr>
          <a:xfrm>
            <a:off x="787050" y="583650"/>
            <a:ext cx="11235000" cy="19404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6000"/>
              <a:buFont typeface="Calibri"/>
              <a:buNone/>
            </a:pPr>
            <a:r>
              <a:rPr lang="x-none" b="1" dirty="0"/>
              <a:t>אנלוגיית האנרגיה הפוטנציאלית</a:t>
            </a:r>
            <a:endParaRPr dirty="0"/>
          </a:p>
        </p:txBody>
      </p:sp>
      <p:sp>
        <p:nvSpPr>
          <p:cNvPr id="88" name="Google Shape;88;p13"/>
          <p:cNvSpPr txBox="1">
            <a:spLocks noGrp="1"/>
          </p:cNvSpPr>
          <p:nvPr>
            <p:ph type="subTitle" idx="1"/>
          </p:nvPr>
        </p:nvSpPr>
        <p:spPr>
          <a:xfrm>
            <a:off x="4018659" y="2616200"/>
            <a:ext cx="8003343" cy="1417918"/>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2400"/>
              <a:buNone/>
            </a:pPr>
            <a:r>
              <a:rPr lang="x-none" sz="2800" dirty="0"/>
              <a:t>אנרגיה פוטנציאלית של גובה ואנרגיה פוטנציאלית חשמלית</a:t>
            </a:r>
            <a:endParaRPr sz="2800" dirty="0"/>
          </a:p>
        </p:txBody>
      </p:sp>
      <p:grpSp>
        <p:nvGrpSpPr>
          <p:cNvPr id="89" name="Google Shape;89;p13"/>
          <p:cNvGrpSpPr/>
          <p:nvPr/>
        </p:nvGrpSpPr>
        <p:grpSpPr>
          <a:xfrm>
            <a:off x="540055" y="5680390"/>
            <a:ext cx="5867219" cy="1121244"/>
            <a:chOff x="215121" y="5752488"/>
            <a:chExt cx="5867219" cy="1121244"/>
          </a:xfrm>
        </p:grpSpPr>
        <p:pic>
          <p:nvPicPr>
            <p:cNvPr id="90" name="Google Shape;90;p13"/>
            <p:cNvPicPr preferRelativeResize="0"/>
            <p:nvPr/>
          </p:nvPicPr>
          <p:blipFill rotWithShape="1">
            <a:blip r:embed="rId3">
              <a:alphaModFix/>
            </a:blip>
            <a:srcRect/>
            <a:stretch/>
          </p:blipFill>
          <p:spPr>
            <a:xfrm>
              <a:off x="2166995" y="5962084"/>
              <a:ext cx="1526730" cy="788531"/>
            </a:xfrm>
            <a:prstGeom prst="rect">
              <a:avLst/>
            </a:prstGeom>
            <a:noFill/>
            <a:ln>
              <a:noFill/>
            </a:ln>
          </p:spPr>
        </p:pic>
        <p:pic>
          <p:nvPicPr>
            <p:cNvPr id="91" name="Google Shape;91;p13"/>
            <p:cNvPicPr preferRelativeResize="0"/>
            <p:nvPr/>
          </p:nvPicPr>
          <p:blipFill rotWithShape="1">
            <a:blip r:embed="rId4">
              <a:alphaModFix/>
            </a:blip>
            <a:srcRect/>
            <a:stretch/>
          </p:blipFill>
          <p:spPr>
            <a:xfrm>
              <a:off x="215121" y="5752488"/>
              <a:ext cx="1586332" cy="1121244"/>
            </a:xfrm>
            <a:prstGeom prst="rect">
              <a:avLst/>
            </a:prstGeom>
            <a:noFill/>
            <a:ln>
              <a:noFill/>
            </a:ln>
          </p:spPr>
        </p:pic>
        <p:pic>
          <p:nvPicPr>
            <p:cNvPr id="92" name="Google Shape;92;p13"/>
            <p:cNvPicPr preferRelativeResize="0"/>
            <p:nvPr/>
          </p:nvPicPr>
          <p:blipFill rotWithShape="1">
            <a:blip r:embed="rId5">
              <a:alphaModFix/>
            </a:blip>
            <a:srcRect/>
            <a:stretch/>
          </p:blipFill>
          <p:spPr>
            <a:xfrm>
              <a:off x="4181116" y="5973790"/>
              <a:ext cx="1901224" cy="574304"/>
            </a:xfrm>
            <a:prstGeom prst="rect">
              <a:avLst/>
            </a:prstGeom>
            <a:noFill/>
            <a:ln>
              <a:noFill/>
            </a:ln>
          </p:spPr>
        </p:pic>
        <p:cxnSp>
          <p:nvCxnSpPr>
            <p:cNvPr id="93" name="Google Shape;93;p13"/>
            <p:cNvCxnSpPr/>
            <p:nvPr/>
          </p:nvCxnSpPr>
          <p:spPr>
            <a:xfrm>
              <a:off x="3937420" y="6089348"/>
              <a:ext cx="0" cy="458746"/>
            </a:xfrm>
            <a:prstGeom prst="straightConnector1">
              <a:avLst/>
            </a:prstGeom>
            <a:noFill/>
            <a:ln w="12700" cap="flat" cmpd="sng">
              <a:solidFill>
                <a:schemeClr val="dk1"/>
              </a:solidFill>
              <a:prstDash val="solid"/>
              <a:miter lim="800000"/>
              <a:headEnd type="none" w="sm" len="sm"/>
              <a:tailEnd type="none" w="sm" len="sm"/>
            </a:ln>
          </p:spPr>
        </p:cxnSp>
        <p:cxnSp>
          <p:nvCxnSpPr>
            <p:cNvPr id="94" name="Google Shape;94;p13"/>
            <p:cNvCxnSpPr/>
            <p:nvPr/>
          </p:nvCxnSpPr>
          <p:spPr>
            <a:xfrm>
              <a:off x="1923300" y="6089348"/>
              <a:ext cx="0" cy="458746"/>
            </a:xfrm>
            <a:prstGeom prst="straightConnector1">
              <a:avLst/>
            </a:prstGeom>
            <a:noFill/>
            <a:ln w="12700" cap="flat" cmpd="sng">
              <a:solidFill>
                <a:schemeClr val="dk1"/>
              </a:solidFill>
              <a:prstDash val="solid"/>
              <a:miter lim="800000"/>
              <a:headEnd type="none" w="sm" len="sm"/>
              <a:tailEnd type="none" w="sm" len="sm"/>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6"/>
          <p:cNvSpPr txBox="1">
            <a:spLocks noGrp="1"/>
          </p:cNvSpPr>
          <p:nvPr>
            <p:ph type="body" idx="1"/>
          </p:nvPr>
        </p:nvSpPr>
        <p:spPr>
          <a:xfrm>
            <a:off x="163791" y="1336625"/>
            <a:ext cx="11758578" cy="1080000"/>
          </a:xfrm>
          <a:prstGeom prst="rect">
            <a:avLst/>
          </a:prstGeom>
          <a:noFill/>
          <a:ln>
            <a:noFill/>
          </a:ln>
        </p:spPr>
        <p:txBody>
          <a:bodyPr spcFirstLastPara="1" wrap="square" lIns="91425" tIns="45700" rIns="91425" bIns="45700" anchor="t" anchorCtr="0">
            <a:normAutofit/>
          </a:bodyPr>
          <a:lstStyle/>
          <a:p>
            <a:pPr marL="0" indent="0">
              <a:buClr>
                <a:schemeClr val="dk1"/>
              </a:buClr>
              <a:buSzPts val="1100"/>
              <a:buNone/>
            </a:pPr>
            <a:r>
              <a:rPr lang="he-IL" sz="2400" b="1" dirty="0"/>
              <a:t>ציוד דרוש</a:t>
            </a:r>
            <a:r>
              <a:rPr lang="he-IL" sz="2400" dirty="0"/>
              <a:t>: מנוע (</a:t>
            </a:r>
            <a:r>
              <a:rPr lang="en-US" sz="2400" dirty="0"/>
              <a:t>DC</a:t>
            </a:r>
            <a:r>
              <a:rPr lang="he-IL" sz="2400" dirty="0"/>
              <a:t> צהוב) עם</a:t>
            </a:r>
            <a:r>
              <a:rPr lang="en-US" sz="2400" dirty="0"/>
              <a:t>Gearbox </a:t>
            </a:r>
            <a:r>
              <a:rPr lang="he-IL" sz="2400" dirty="0"/>
              <a:t>, חוטי חיבור, 2 סוללת 1.5 וולט, 2 סוללות</a:t>
            </a:r>
            <a:r>
              <a:rPr lang="en-US" sz="2400" dirty="0"/>
              <a:t>AA </a:t>
            </a:r>
            <a:r>
              <a:rPr lang="he-IL" sz="2400" dirty="0"/>
              <a:t> 1.5 וולט מחוברות בטור, מניפת פלסטיק .</a:t>
            </a:r>
          </a:p>
          <a:p>
            <a:pPr marL="0" indent="0">
              <a:spcBef>
                <a:spcPts val="0"/>
              </a:spcBef>
              <a:buNone/>
            </a:pPr>
            <a:endParaRPr lang="he-IL" sz="2400" b="1" dirty="0"/>
          </a:p>
          <a:p>
            <a:pPr marL="0" indent="0">
              <a:spcBef>
                <a:spcPts val="0"/>
              </a:spcBef>
              <a:buNone/>
            </a:pPr>
            <a:endParaRPr lang="he-IL" sz="2400" b="1" dirty="0"/>
          </a:p>
          <a:p>
            <a:pPr marL="0" indent="0">
              <a:spcBef>
                <a:spcPts val="0"/>
              </a:spcBef>
              <a:buNone/>
            </a:pPr>
            <a:endParaRPr lang="he-IL" sz="2400" b="1" dirty="0"/>
          </a:p>
        </p:txBody>
      </p:sp>
      <p:sp>
        <p:nvSpPr>
          <p:cNvPr id="114" name="Google Shape;114;p16"/>
          <p:cNvSpPr txBox="1">
            <a:spLocks noGrp="1"/>
          </p:cNvSpPr>
          <p:nvPr>
            <p:ph type="body" idx="1"/>
          </p:nvPr>
        </p:nvSpPr>
        <p:spPr>
          <a:xfrm>
            <a:off x="8709514" y="5474375"/>
            <a:ext cx="2922000" cy="8082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1000"/>
              </a:spcBef>
              <a:spcAft>
                <a:spcPts val="0"/>
              </a:spcAft>
              <a:buNone/>
            </a:pPr>
            <a:r>
              <a:rPr lang="x-none" sz="2400" b="1" dirty="0" smtClean="0">
                <a:solidFill>
                  <a:srgbClr val="0070C0"/>
                </a:solidFill>
              </a:rPr>
              <a:t>סוללותAA </a:t>
            </a:r>
            <a:r>
              <a:rPr lang="he-IL" sz="2400" b="1" dirty="0" smtClean="0">
                <a:solidFill>
                  <a:srgbClr val="0070C0"/>
                </a:solidFill>
              </a:rPr>
              <a:t> </a:t>
            </a:r>
            <a:r>
              <a:rPr lang="x-none" sz="2400" b="1" dirty="0" smtClean="0">
                <a:solidFill>
                  <a:srgbClr val="0070C0"/>
                </a:solidFill>
              </a:rPr>
              <a:t>וחוטים</a:t>
            </a:r>
            <a:endParaRPr sz="2400" b="1" dirty="0">
              <a:solidFill>
                <a:srgbClr val="0070C0"/>
              </a:solidFill>
            </a:endParaRPr>
          </a:p>
        </p:txBody>
      </p:sp>
      <p:sp>
        <p:nvSpPr>
          <p:cNvPr id="115" name="Google Shape;115;p16"/>
          <p:cNvSpPr txBox="1">
            <a:spLocks noGrp="1"/>
          </p:cNvSpPr>
          <p:nvPr>
            <p:ph type="body" idx="1"/>
          </p:nvPr>
        </p:nvSpPr>
        <p:spPr>
          <a:xfrm>
            <a:off x="4783516" y="5474375"/>
            <a:ext cx="2922000" cy="8082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1000"/>
              </a:spcBef>
              <a:spcAft>
                <a:spcPts val="0"/>
              </a:spcAft>
              <a:buNone/>
            </a:pPr>
            <a:r>
              <a:rPr lang="x-none" sz="2400" b="1" dirty="0">
                <a:solidFill>
                  <a:srgbClr val="0070C0"/>
                </a:solidFill>
              </a:rPr>
              <a:t>מניפת פלסטיק</a:t>
            </a:r>
            <a:endParaRPr sz="2400" b="1" dirty="0">
              <a:solidFill>
                <a:srgbClr val="0070C0"/>
              </a:solidFill>
            </a:endParaRPr>
          </a:p>
        </p:txBody>
      </p:sp>
      <p:sp>
        <p:nvSpPr>
          <p:cNvPr id="116" name="Google Shape;116;p16"/>
          <p:cNvSpPr txBox="1">
            <a:spLocks noGrp="1"/>
          </p:cNvSpPr>
          <p:nvPr>
            <p:ph type="body" idx="1"/>
          </p:nvPr>
        </p:nvSpPr>
        <p:spPr>
          <a:xfrm>
            <a:off x="509681" y="5464434"/>
            <a:ext cx="3214800" cy="808200"/>
          </a:xfrm>
          <a:prstGeom prst="rect">
            <a:avLst/>
          </a:prstGeom>
          <a:noFill/>
          <a:ln>
            <a:noFill/>
          </a:ln>
        </p:spPr>
        <p:txBody>
          <a:bodyPr spcFirstLastPara="1" wrap="square" lIns="91425" tIns="45700" rIns="91425" bIns="45700" anchor="t" anchorCtr="0">
            <a:normAutofit/>
          </a:bodyPr>
          <a:lstStyle/>
          <a:p>
            <a:pPr marL="0" indent="0" algn="ctr">
              <a:buNone/>
            </a:pPr>
            <a:r>
              <a:rPr lang="he-IL" sz="2400" b="1" dirty="0" smtClean="0">
                <a:solidFill>
                  <a:srgbClr val="0070C0"/>
                </a:solidFill>
              </a:rPr>
              <a:t>מנוע</a:t>
            </a:r>
            <a:r>
              <a:rPr lang="en-US" sz="2400" b="1" dirty="0" smtClean="0">
                <a:solidFill>
                  <a:srgbClr val="0070C0"/>
                </a:solidFill>
              </a:rPr>
              <a:t>DC </a:t>
            </a:r>
            <a:r>
              <a:rPr lang="he-IL" sz="2400" b="1" dirty="0" smtClean="0">
                <a:solidFill>
                  <a:srgbClr val="0070C0"/>
                </a:solidFill>
              </a:rPr>
              <a:t> ו- </a:t>
            </a:r>
            <a:r>
              <a:rPr lang="en-US" sz="2400" b="1" dirty="0">
                <a:solidFill>
                  <a:srgbClr val="0070C0"/>
                </a:solidFill>
              </a:rPr>
              <a:t>GearBox</a:t>
            </a:r>
          </a:p>
          <a:p>
            <a:pPr marL="0" lvl="0" indent="0" algn="ctr" rtl="1">
              <a:lnSpc>
                <a:spcPct val="90000"/>
              </a:lnSpc>
              <a:spcBef>
                <a:spcPts val="1000"/>
              </a:spcBef>
              <a:spcAft>
                <a:spcPts val="0"/>
              </a:spcAft>
              <a:buNone/>
            </a:pPr>
            <a:endParaRPr sz="2400" b="1" dirty="0">
              <a:solidFill>
                <a:srgbClr val="0070C0"/>
              </a:solidFill>
            </a:endParaRPr>
          </a:p>
        </p:txBody>
      </p:sp>
      <p:pic>
        <p:nvPicPr>
          <p:cNvPr id="117" name="Google Shape;117;p16"/>
          <p:cNvPicPr preferRelativeResize="0"/>
          <p:nvPr/>
        </p:nvPicPr>
        <p:blipFill>
          <a:blip r:embed="rId3">
            <a:alphaModFix/>
          </a:blip>
          <a:stretch>
            <a:fillRect/>
          </a:stretch>
        </p:blipFill>
        <p:spPr>
          <a:xfrm>
            <a:off x="163791" y="2540625"/>
            <a:ext cx="3906580" cy="2933750"/>
          </a:xfrm>
          <a:prstGeom prst="rect">
            <a:avLst/>
          </a:prstGeom>
          <a:noFill/>
          <a:ln>
            <a:noFill/>
          </a:ln>
        </p:spPr>
      </p:pic>
      <p:pic>
        <p:nvPicPr>
          <p:cNvPr id="118" name="Google Shape;118;p16"/>
          <p:cNvPicPr preferRelativeResize="0"/>
          <p:nvPr/>
        </p:nvPicPr>
        <p:blipFill>
          <a:blip r:embed="rId4">
            <a:alphaModFix/>
          </a:blip>
          <a:stretch>
            <a:fillRect/>
          </a:stretch>
        </p:blipFill>
        <p:spPr>
          <a:xfrm>
            <a:off x="4291226" y="2540625"/>
            <a:ext cx="3906580" cy="2933750"/>
          </a:xfrm>
          <a:prstGeom prst="rect">
            <a:avLst/>
          </a:prstGeom>
          <a:noFill/>
          <a:ln>
            <a:noFill/>
          </a:ln>
        </p:spPr>
      </p:pic>
      <p:pic>
        <p:nvPicPr>
          <p:cNvPr id="119" name="Google Shape;119;p16"/>
          <p:cNvPicPr preferRelativeResize="0"/>
          <p:nvPr/>
        </p:nvPicPr>
        <p:blipFill>
          <a:blip r:embed="rId5">
            <a:alphaModFix/>
          </a:blip>
          <a:stretch>
            <a:fillRect/>
          </a:stretch>
        </p:blipFill>
        <p:spPr>
          <a:xfrm>
            <a:off x="8418660" y="2562372"/>
            <a:ext cx="3503709" cy="2912003"/>
          </a:xfrm>
          <a:prstGeom prst="rect">
            <a:avLst/>
          </a:prstGeom>
          <a:noFill/>
          <a:ln>
            <a:noFill/>
          </a:ln>
        </p:spPr>
      </p:pic>
      <p:sp>
        <p:nvSpPr>
          <p:cNvPr id="11" name="Google Shape;106;p15"/>
          <p:cNvSpPr txBox="1">
            <a:spLocks/>
          </p:cNvSpPr>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he-IL" sz="3600" b="1" dirty="0" smtClean="0"/>
              <a:t>אנרגיה פוטנציאלית חשמלית</a:t>
            </a:r>
            <a:endParaRPr lang="he-IL" sz="3600" b="1" dirty="0"/>
          </a:p>
        </p:txBody>
      </p:sp>
    </p:spTree>
    <p:extLst>
      <p:ext uri="{BB962C8B-B14F-4D97-AF65-F5344CB8AC3E}">
        <p14:creationId xmlns:p14="http://schemas.microsoft.com/office/powerpoint/2010/main" val="114375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6912131" y="5864052"/>
            <a:ext cx="4193016" cy="808200"/>
          </a:xfrm>
          <a:prstGeom prst="rect">
            <a:avLst/>
          </a:prstGeom>
          <a:noFill/>
          <a:ln>
            <a:noFill/>
          </a:ln>
        </p:spPr>
        <p:txBody>
          <a:bodyPr spcFirstLastPara="1" wrap="square" lIns="91425" tIns="45700" rIns="91425" bIns="45700" anchor="t" anchorCtr="0">
            <a:normAutofit/>
          </a:bodyPr>
          <a:lstStyle/>
          <a:p>
            <a:pPr marL="0" indent="0" algn="ctr">
              <a:buNone/>
            </a:pPr>
            <a:r>
              <a:rPr lang="he-IL" b="1">
                <a:solidFill>
                  <a:srgbClr val="0070C0"/>
                </a:solidFill>
              </a:rPr>
              <a:t>מתח </a:t>
            </a:r>
            <a:r>
              <a:rPr lang="he-IL" b="1" smtClean="0">
                <a:solidFill>
                  <a:srgbClr val="0070C0"/>
                </a:solidFill>
              </a:rPr>
              <a:t>נמוך- </a:t>
            </a:r>
            <a:r>
              <a:rPr lang="he-IL" b="1" dirty="0">
                <a:solidFill>
                  <a:srgbClr val="0070C0"/>
                </a:solidFill>
              </a:rPr>
              <a:t>סוללה </a:t>
            </a:r>
            <a:r>
              <a:rPr lang="he-IL" b="1" dirty="0" smtClean="0">
                <a:solidFill>
                  <a:srgbClr val="0070C0"/>
                </a:solidFill>
              </a:rPr>
              <a:t>אחת</a:t>
            </a:r>
            <a:endParaRPr lang="he-IL" b="1" dirty="0">
              <a:solidFill>
                <a:srgbClr val="0070C0"/>
              </a:solidFill>
            </a:endParaRPr>
          </a:p>
        </p:txBody>
      </p:sp>
      <p:sp>
        <p:nvSpPr>
          <p:cNvPr id="126" name="Google Shape;126;p17"/>
          <p:cNvSpPr txBox="1">
            <a:spLocks noGrp="1"/>
          </p:cNvSpPr>
          <p:nvPr>
            <p:ph type="body" idx="1"/>
          </p:nvPr>
        </p:nvSpPr>
        <p:spPr>
          <a:xfrm>
            <a:off x="1115615" y="5864052"/>
            <a:ext cx="4210363" cy="808200"/>
          </a:xfrm>
          <a:prstGeom prst="rect">
            <a:avLst/>
          </a:prstGeom>
          <a:noFill/>
          <a:ln>
            <a:noFill/>
          </a:ln>
        </p:spPr>
        <p:txBody>
          <a:bodyPr spcFirstLastPara="1" wrap="square" lIns="91425" tIns="45700" rIns="91425" bIns="45700" anchor="t" anchorCtr="0">
            <a:normAutofit/>
          </a:bodyPr>
          <a:lstStyle/>
          <a:p>
            <a:pPr marL="0" indent="0" algn="ctr">
              <a:buNone/>
            </a:pPr>
            <a:r>
              <a:rPr lang="he-IL" b="1" dirty="0">
                <a:solidFill>
                  <a:srgbClr val="0070C0"/>
                </a:solidFill>
              </a:rPr>
              <a:t>מתח גבוה- 2 </a:t>
            </a:r>
            <a:r>
              <a:rPr lang="he-IL" b="1" dirty="0" smtClean="0">
                <a:solidFill>
                  <a:srgbClr val="0070C0"/>
                </a:solidFill>
              </a:rPr>
              <a:t>סוללות</a:t>
            </a:r>
            <a:endParaRPr lang="he-IL" b="1" dirty="0">
              <a:solidFill>
                <a:srgbClr val="0070C0"/>
              </a:solidFill>
            </a:endParaRPr>
          </a:p>
        </p:txBody>
      </p:sp>
      <p:pic>
        <p:nvPicPr>
          <p:cNvPr id="127" name="Google Shape;127;p17" descr="אנרגיה פוטנציאלית חשמלית - מתח נמוך" title="אנרגיה פוטנציאלית חשמלית - מתח נמוך">
            <a:hlinkClick r:id="rId3"/>
          </p:cNvPr>
          <p:cNvPicPr preferRelativeResize="0"/>
          <p:nvPr/>
        </p:nvPicPr>
        <p:blipFill>
          <a:blip r:embed="rId4">
            <a:alphaModFix/>
          </a:blip>
          <a:stretch>
            <a:fillRect/>
          </a:stretch>
        </p:blipFill>
        <p:spPr>
          <a:xfrm>
            <a:off x="6260123" y="1655513"/>
            <a:ext cx="5533052" cy="4209625"/>
          </a:xfrm>
          <a:prstGeom prst="rect">
            <a:avLst/>
          </a:prstGeom>
          <a:noFill/>
          <a:ln>
            <a:noFill/>
          </a:ln>
        </p:spPr>
      </p:pic>
      <p:pic>
        <p:nvPicPr>
          <p:cNvPr id="128" name="Google Shape;128;p17" descr="אנרגיה פוטנציאלית חשמלית - מתח גבוה" title="אנרגיה פוטנציאלית חשמלית - מתח גבוה">
            <a:hlinkClick r:id="rId5"/>
          </p:cNvPr>
          <p:cNvPicPr preferRelativeResize="0"/>
          <p:nvPr/>
        </p:nvPicPr>
        <p:blipFill>
          <a:blip r:embed="rId6">
            <a:alphaModFix/>
          </a:blip>
          <a:stretch>
            <a:fillRect/>
          </a:stretch>
        </p:blipFill>
        <p:spPr>
          <a:xfrm>
            <a:off x="412689" y="1655513"/>
            <a:ext cx="5612825" cy="4209625"/>
          </a:xfrm>
          <a:prstGeom prst="rect">
            <a:avLst/>
          </a:prstGeom>
          <a:noFill/>
          <a:ln>
            <a:noFill/>
          </a:ln>
        </p:spPr>
      </p:pic>
      <p:sp>
        <p:nvSpPr>
          <p:cNvPr id="8" name="לחצן פעולה: קדימה או הבא 7">
            <a:hlinkClick r:id="rId5" highlightClick="1"/>
          </p:cNvPr>
          <p:cNvSpPr/>
          <p:nvPr/>
        </p:nvSpPr>
        <p:spPr>
          <a:xfrm>
            <a:off x="2198606" y="3498527"/>
            <a:ext cx="1137720" cy="900478"/>
          </a:xfrm>
          <a:prstGeom prst="actionButtonForwardNext">
            <a:avLst/>
          </a:prstGeom>
          <a:solidFill>
            <a:schemeClr val="accent5">
              <a:lumMod val="40000"/>
              <a:lumOff val="60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לחצן פעולה: קדימה או הבא 8">
            <a:hlinkClick r:id="rId3" highlightClick="1"/>
          </p:cNvPr>
          <p:cNvSpPr/>
          <p:nvPr/>
        </p:nvSpPr>
        <p:spPr>
          <a:xfrm>
            <a:off x="8282249" y="3498527"/>
            <a:ext cx="1137720" cy="900478"/>
          </a:xfrm>
          <a:prstGeom prst="actionButtonForwardNext">
            <a:avLst/>
          </a:prstGeom>
          <a:solidFill>
            <a:schemeClr val="accent5">
              <a:lumMod val="40000"/>
              <a:lumOff val="60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06;p15"/>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lvl="0">
              <a:buSzPct val="100000"/>
            </a:pPr>
            <a:r>
              <a:rPr lang="x-none" sz="3600" b="1" dirty="0" smtClean="0"/>
              <a:t>אנרגיה </a:t>
            </a:r>
            <a:r>
              <a:rPr lang="x-none" sz="3600" b="1" dirty="0"/>
              <a:t>פוטנציאלית </a:t>
            </a:r>
            <a:r>
              <a:rPr lang="x-none" sz="3600" b="1" dirty="0" smtClean="0"/>
              <a:t>חשמלית</a:t>
            </a:r>
            <a:r>
              <a:rPr lang="he-IL" sz="3600" b="1" dirty="0" smtClean="0"/>
              <a:t>- הדגמת הניסוי</a:t>
            </a:r>
            <a:endParaRPr sz="3600" b="1" dirty="0">
              <a:sym typeface="Calibri"/>
            </a:endParaRPr>
          </a:p>
        </p:txBody>
      </p:sp>
    </p:spTree>
    <p:extLst>
      <p:ext uri="{BB962C8B-B14F-4D97-AF65-F5344CB8AC3E}">
        <p14:creationId xmlns:p14="http://schemas.microsoft.com/office/powerpoint/2010/main" val="83943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smtClean="0"/>
              <a:t>אנרגיה </a:t>
            </a:r>
            <a:r>
              <a:rPr lang="x-none" sz="3600" b="1" dirty="0"/>
              <a:t>פוטנציאלית </a:t>
            </a:r>
            <a:r>
              <a:rPr lang="x-none" sz="3600" b="1" dirty="0" smtClean="0"/>
              <a:t>חשמלית</a:t>
            </a:r>
            <a:r>
              <a:rPr lang="he-IL" sz="3600" b="1" dirty="0" smtClean="0"/>
              <a:t>- דיון</a:t>
            </a:r>
            <a:endParaRPr sz="3600" b="1" dirty="0">
              <a:sym typeface="Calibri"/>
            </a:endParaRPr>
          </a:p>
        </p:txBody>
      </p:sp>
      <p:sp>
        <p:nvSpPr>
          <p:cNvPr id="134" name="Google Shape;134;p18"/>
          <p:cNvSpPr txBox="1">
            <a:spLocks noGrp="1"/>
          </p:cNvSpPr>
          <p:nvPr>
            <p:ph type="body" idx="1"/>
          </p:nvPr>
        </p:nvSpPr>
        <p:spPr>
          <a:xfrm>
            <a:off x="212596" y="1326091"/>
            <a:ext cx="11648478" cy="50310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600"/>
              </a:spcBef>
              <a:buSzPts val="935"/>
              <a:buNone/>
            </a:pPr>
            <a:r>
              <a:rPr lang="he-IL" sz="2200" b="1" dirty="0" smtClean="0"/>
              <a:t>שאלות </a:t>
            </a:r>
            <a:r>
              <a:rPr lang="he-IL" sz="2200" b="1" dirty="0"/>
              <a:t>לדיון</a:t>
            </a:r>
            <a:r>
              <a:rPr lang="he-IL" sz="2200" dirty="0"/>
              <a:t>: </a:t>
            </a:r>
          </a:p>
          <a:p>
            <a:pPr lvl="0" indent="-417830">
              <a:lnSpc>
                <a:spcPct val="100000"/>
              </a:lnSpc>
              <a:spcBef>
                <a:spcPts val="600"/>
              </a:spcBef>
              <a:buSzPts val="2980"/>
            </a:pPr>
            <a:r>
              <a:rPr lang="he-IL" sz="2200" dirty="0"/>
              <a:t>מה גורם לסיבוב המניפה?</a:t>
            </a:r>
          </a:p>
          <a:p>
            <a:pPr lvl="0" indent="-417830">
              <a:lnSpc>
                <a:spcPct val="100000"/>
              </a:lnSpc>
              <a:spcBef>
                <a:spcPts val="600"/>
              </a:spcBef>
              <a:buSzPts val="2980"/>
            </a:pPr>
            <a:r>
              <a:rPr lang="he-IL" sz="2200" dirty="0"/>
              <a:t>האם היה הבדל בסיבוב המניפה כשהמנוע היה מחובר לסוללה אחת או </a:t>
            </a:r>
            <a:r>
              <a:rPr lang="he-IL" sz="2200" dirty="0" smtClean="0"/>
              <a:t>לשתיים</a:t>
            </a:r>
            <a:r>
              <a:rPr lang="he-IL" sz="2200" dirty="0"/>
              <a:t>? </a:t>
            </a:r>
          </a:p>
          <a:p>
            <a:pPr lvl="0" indent="-417830">
              <a:lnSpc>
                <a:spcPct val="100000"/>
              </a:lnSpc>
              <a:spcBef>
                <a:spcPts val="600"/>
              </a:spcBef>
              <a:buSzPts val="2980"/>
            </a:pPr>
            <a:r>
              <a:rPr lang="he-IL" sz="2200" dirty="0"/>
              <a:t>במה תלויה מהירות הסיבוב של המניפה? מה היה עלינו לעשות אם היינו רוצים שהמניפה תסתובב אפילו מהר יותר?</a:t>
            </a:r>
          </a:p>
          <a:p>
            <a:pPr lvl="0" indent="-417830">
              <a:lnSpc>
                <a:spcPct val="100000"/>
              </a:lnSpc>
              <a:spcBef>
                <a:spcPts val="600"/>
              </a:spcBef>
              <a:buSzPts val="2980"/>
            </a:pPr>
            <a:r>
              <a:rPr lang="he-IL" sz="2200" dirty="0"/>
              <a:t>במה תלוי משך סיבוב המניפה</a:t>
            </a:r>
            <a:r>
              <a:rPr lang="he-IL" sz="2200" dirty="0" smtClean="0"/>
              <a:t>? מה </a:t>
            </a:r>
            <a:r>
              <a:rPr lang="he-IL" sz="2200" dirty="0"/>
              <a:t>היה עלינו לעשות אם היינו רוצים שהמניפה תסתובב זמן ארוך יותר</a:t>
            </a:r>
            <a:r>
              <a:rPr lang="he-IL" sz="2200" dirty="0" smtClean="0"/>
              <a:t>?</a:t>
            </a:r>
            <a:endParaRPr lang="he-IL" sz="2200" b="1" dirty="0"/>
          </a:p>
        </p:txBody>
      </p:sp>
      <p:sp>
        <p:nvSpPr>
          <p:cNvPr id="4" name="TextBox 3"/>
          <p:cNvSpPr txBox="1"/>
          <p:nvPr/>
        </p:nvSpPr>
        <p:spPr>
          <a:xfrm>
            <a:off x="3030583" y="4275910"/>
            <a:ext cx="6940730" cy="2062103"/>
          </a:xfrm>
          <a:prstGeom prst="rect">
            <a:avLst/>
          </a:prstGeom>
          <a:noFill/>
          <a:ln>
            <a:solidFill>
              <a:schemeClr val="accent1"/>
            </a:solidFill>
          </a:ln>
        </p:spPr>
        <p:txBody>
          <a:bodyPr wrap="square" rtlCol="0">
            <a:spAutoFit/>
          </a:bodyPr>
          <a:lstStyle/>
          <a:p>
            <a:pPr marL="50800" lvl="0" algn="r" rtl="1">
              <a:spcBef>
                <a:spcPts val="600"/>
              </a:spcBef>
            </a:pPr>
            <a:r>
              <a:rPr lang="he-IL" sz="1800" b="1" dirty="0">
                <a:solidFill>
                  <a:srgbClr val="002060"/>
                </a:solidFill>
                <a:latin typeface="Calibri" panose="020F0502020204030204" pitchFamily="34" charset="0"/>
                <a:cs typeface="Calibri" panose="020F0502020204030204" pitchFamily="34" charset="0"/>
              </a:rPr>
              <a:t>נוהל קיום הדיון</a:t>
            </a:r>
            <a:r>
              <a:rPr lang="he-IL" sz="1800" dirty="0">
                <a:solidFill>
                  <a:srgbClr val="002060"/>
                </a:solidFill>
                <a:latin typeface="Calibri" panose="020F0502020204030204" pitchFamily="34" charset="0"/>
                <a:cs typeface="Calibri" panose="020F0502020204030204" pitchFamily="34" charset="0"/>
              </a:rPr>
              <a:t>: </a:t>
            </a:r>
            <a:br>
              <a:rPr lang="he-IL" sz="1800" dirty="0">
                <a:solidFill>
                  <a:srgbClr val="002060"/>
                </a:solidFill>
                <a:latin typeface="Calibri" panose="020F0502020204030204" pitchFamily="34" charset="0"/>
                <a:cs typeface="Calibri" panose="020F0502020204030204" pitchFamily="34" charset="0"/>
              </a:rPr>
            </a:br>
            <a:r>
              <a:rPr lang="he-IL" sz="1800" dirty="0">
                <a:solidFill>
                  <a:srgbClr val="002060"/>
                </a:solidFill>
                <a:latin typeface="Calibri" panose="020F0502020204030204" pitchFamily="34" charset="0"/>
                <a:cs typeface="Calibri" panose="020F0502020204030204" pitchFamily="34" charset="0"/>
              </a:rPr>
              <a:t>1. כתבו את תשובותיכם לשאלות במחברת. חשוב לכתוב גם אם התשובות קצרות!</a:t>
            </a:r>
          </a:p>
          <a:p>
            <a:pPr marL="50800" lvl="0" algn="r" rtl="1">
              <a:spcBef>
                <a:spcPts val="600"/>
              </a:spcBef>
            </a:pPr>
            <a:r>
              <a:rPr lang="he-IL" sz="1800" dirty="0">
                <a:solidFill>
                  <a:srgbClr val="002060"/>
                </a:solidFill>
                <a:latin typeface="Calibri" panose="020F0502020204030204" pitchFamily="34" charset="0"/>
                <a:cs typeface="Calibri" panose="020F0502020204030204" pitchFamily="34" charset="0"/>
              </a:rPr>
              <a:t>2. דיון כיתתי בשלושה שלבים:</a:t>
            </a:r>
          </a:p>
          <a:p>
            <a:pPr marL="50800" lvl="0" algn="r" rtl="1">
              <a:spcBef>
                <a:spcPts val="600"/>
              </a:spcBef>
            </a:pPr>
            <a:r>
              <a:rPr lang="en-US" sz="1800" dirty="0" smtClean="0">
                <a:solidFill>
                  <a:srgbClr val="002060"/>
                </a:solidFill>
                <a:latin typeface="Calibri" panose="020F0502020204030204" pitchFamily="34" charset="0"/>
                <a:cs typeface="Calibri" panose="020F0502020204030204" pitchFamily="34" charset="0"/>
              </a:rPr>
              <a:t>	</a:t>
            </a:r>
            <a:r>
              <a:rPr lang="he-IL" sz="1800" dirty="0" smtClean="0">
                <a:solidFill>
                  <a:srgbClr val="002060"/>
                </a:solidFill>
                <a:latin typeface="Calibri" panose="020F0502020204030204" pitchFamily="34" charset="0"/>
                <a:cs typeface="Calibri" panose="020F0502020204030204" pitchFamily="34" charset="0"/>
              </a:rPr>
              <a:t>1- </a:t>
            </a:r>
            <a:r>
              <a:rPr lang="he-IL" sz="1800" dirty="0">
                <a:solidFill>
                  <a:srgbClr val="002060"/>
                </a:solidFill>
                <a:latin typeface="Calibri" panose="020F0502020204030204" pitchFamily="34" charset="0"/>
                <a:cs typeface="Calibri" panose="020F0502020204030204" pitchFamily="34" charset="0"/>
              </a:rPr>
              <a:t>קריאת התשובות מהדף- ללא תגובות.</a:t>
            </a:r>
          </a:p>
          <a:p>
            <a:pPr marL="50800" lvl="0" algn="r" rtl="1">
              <a:spcBef>
                <a:spcPts val="600"/>
              </a:spcBef>
            </a:pPr>
            <a:r>
              <a:rPr lang="en-US" sz="1800" dirty="0" smtClean="0">
                <a:solidFill>
                  <a:srgbClr val="002060"/>
                </a:solidFill>
                <a:latin typeface="Calibri" panose="020F0502020204030204" pitchFamily="34" charset="0"/>
                <a:cs typeface="Calibri" panose="020F0502020204030204" pitchFamily="34" charset="0"/>
              </a:rPr>
              <a:t>	</a:t>
            </a:r>
            <a:r>
              <a:rPr lang="he-IL" sz="1800" dirty="0" smtClean="0">
                <a:solidFill>
                  <a:srgbClr val="002060"/>
                </a:solidFill>
                <a:latin typeface="Calibri" panose="020F0502020204030204" pitchFamily="34" charset="0"/>
                <a:cs typeface="Calibri" panose="020F0502020204030204" pitchFamily="34" charset="0"/>
              </a:rPr>
              <a:t>2- </a:t>
            </a:r>
            <a:r>
              <a:rPr lang="he-IL" sz="1800" dirty="0">
                <a:solidFill>
                  <a:srgbClr val="002060"/>
                </a:solidFill>
                <a:latin typeface="Calibri" panose="020F0502020204030204" pitchFamily="34" charset="0"/>
                <a:cs typeface="Calibri" panose="020F0502020204030204" pitchFamily="34" charset="0"/>
              </a:rPr>
              <a:t>בהתאם לנאמר- חשבו ושפרו את תשובתכם.</a:t>
            </a:r>
          </a:p>
          <a:p>
            <a:pPr marL="50800" lvl="0" algn="r" rtl="1">
              <a:spcBef>
                <a:spcPts val="600"/>
              </a:spcBef>
            </a:pPr>
            <a:r>
              <a:rPr lang="en-US" sz="1800" dirty="0" smtClean="0">
                <a:solidFill>
                  <a:srgbClr val="002060"/>
                </a:solidFill>
                <a:latin typeface="Calibri" panose="020F0502020204030204" pitchFamily="34" charset="0"/>
                <a:cs typeface="Calibri" panose="020F0502020204030204" pitchFamily="34" charset="0"/>
              </a:rPr>
              <a:t>	</a:t>
            </a:r>
            <a:r>
              <a:rPr lang="he-IL" sz="1800" dirty="0" smtClean="0">
                <a:solidFill>
                  <a:srgbClr val="002060"/>
                </a:solidFill>
                <a:latin typeface="Calibri" panose="020F0502020204030204" pitchFamily="34" charset="0"/>
                <a:cs typeface="Calibri" panose="020F0502020204030204" pitchFamily="34" charset="0"/>
              </a:rPr>
              <a:t>3- </a:t>
            </a:r>
            <a:r>
              <a:rPr lang="he-IL" sz="1800" dirty="0">
                <a:solidFill>
                  <a:srgbClr val="002060"/>
                </a:solidFill>
                <a:latin typeface="Calibri" panose="020F0502020204030204" pitchFamily="34" charset="0"/>
                <a:cs typeface="Calibri" panose="020F0502020204030204" pitchFamily="34" charset="0"/>
              </a:rPr>
              <a:t>נקיים דיון פתוח</a:t>
            </a:r>
          </a:p>
        </p:txBody>
      </p:sp>
    </p:spTree>
    <p:extLst>
      <p:ext uri="{BB962C8B-B14F-4D97-AF65-F5344CB8AC3E}">
        <p14:creationId xmlns:p14="http://schemas.microsoft.com/office/powerpoint/2010/main" val="1657477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smtClean="0"/>
              <a:t>אנרגיה </a:t>
            </a:r>
            <a:r>
              <a:rPr lang="x-none" sz="3600" b="1" dirty="0"/>
              <a:t>פוטנציאלית </a:t>
            </a:r>
            <a:r>
              <a:rPr lang="he-IL" sz="3600" b="1" dirty="0" smtClean="0"/>
              <a:t>חשמלית- דיון</a:t>
            </a:r>
            <a:endParaRPr sz="3600" b="1" dirty="0">
              <a:sym typeface="Calibri"/>
            </a:endParaRPr>
          </a:p>
        </p:txBody>
      </p:sp>
      <p:sp>
        <p:nvSpPr>
          <p:cNvPr id="134" name="Google Shape;134;p18"/>
          <p:cNvSpPr txBox="1">
            <a:spLocks noGrp="1"/>
          </p:cNvSpPr>
          <p:nvPr>
            <p:ph type="body" idx="1"/>
          </p:nvPr>
        </p:nvSpPr>
        <p:spPr>
          <a:xfrm>
            <a:off x="393701" y="1283062"/>
            <a:ext cx="11264900" cy="4800238"/>
          </a:xfrm>
          <a:prstGeom prst="rect">
            <a:avLst/>
          </a:prstGeom>
          <a:noFill/>
          <a:ln>
            <a:noFill/>
          </a:ln>
        </p:spPr>
        <p:txBody>
          <a:bodyPr spcFirstLastPara="1" wrap="square" lIns="91425" tIns="45700" rIns="91425" bIns="45700" anchor="t" anchorCtr="0">
            <a:noAutofit/>
          </a:bodyPr>
          <a:lstStyle/>
          <a:p>
            <a:pPr marL="50800" indent="0" algn="ctr">
              <a:lnSpc>
                <a:spcPct val="100000"/>
              </a:lnSpc>
              <a:spcBef>
                <a:spcPts val="1800"/>
              </a:spcBef>
              <a:buNone/>
            </a:pPr>
            <a:r>
              <a:rPr lang="he-IL" b="1" dirty="0">
                <a:solidFill>
                  <a:srgbClr val="002060"/>
                </a:solidFill>
              </a:rPr>
              <a:t>נחדד ונסביר את התופעה: </a:t>
            </a:r>
            <a:endParaRPr lang="he-IL" b="1" dirty="0" smtClean="0">
              <a:solidFill>
                <a:srgbClr val="002060"/>
              </a:solidFill>
            </a:endParaRPr>
          </a:p>
          <a:p>
            <a:pPr marL="50800" indent="0">
              <a:lnSpc>
                <a:spcPct val="100000"/>
              </a:lnSpc>
              <a:spcBef>
                <a:spcPts val="1800"/>
              </a:spcBef>
              <a:buNone/>
            </a:pPr>
            <a:r>
              <a:rPr lang="he-IL" sz="2400" dirty="0"/>
              <a:t>כשהמנוע מחובר לשתי סוללות בטור המתח גבוה יותר, כלומר לכל מטען במעגל יש יותר אנרגיה פוטנציאלית חשמלית ולכן המניפה תסתובב מהר יותר. </a:t>
            </a:r>
            <a:endParaRPr lang="en-US" sz="2400" dirty="0"/>
          </a:p>
          <a:p>
            <a:pPr marL="50800" indent="0">
              <a:lnSpc>
                <a:spcPct val="100000"/>
              </a:lnSpc>
              <a:spcBef>
                <a:spcPts val="1800"/>
              </a:spcBef>
              <a:buNone/>
            </a:pPr>
            <a:r>
              <a:rPr lang="he-IL" sz="2400" dirty="0"/>
              <a:t>נזכיר שמתח הוא מידת האנרגיה הפוטנציאלית החשמלית שיש לכל מטען במעגל. זרם- כמות המטענים ליחידת זמן.</a:t>
            </a:r>
            <a:endParaRPr lang="en-US" sz="2400" dirty="0"/>
          </a:p>
          <a:p>
            <a:pPr marL="50800" indent="0">
              <a:lnSpc>
                <a:spcPct val="100000"/>
              </a:lnSpc>
              <a:spcBef>
                <a:spcPts val="1800"/>
              </a:spcBef>
              <a:buNone/>
            </a:pPr>
            <a:r>
              <a:rPr lang="he-IL" sz="2400" b="1" dirty="0">
                <a:solidFill>
                  <a:srgbClr val="0070C0"/>
                </a:solidFill>
              </a:rPr>
              <a:t>ככל שהמתח גדול יותר למטענים שזורמים במעגל יש אנרגיה גדולה יותר</a:t>
            </a:r>
            <a:endParaRPr lang="en-US" sz="2400" dirty="0">
              <a:solidFill>
                <a:srgbClr val="0070C0"/>
              </a:solidFill>
            </a:endParaRPr>
          </a:p>
        </p:txBody>
      </p:sp>
    </p:spTree>
    <p:extLst>
      <p:ext uri="{BB962C8B-B14F-4D97-AF65-F5344CB8AC3E}">
        <p14:creationId xmlns:p14="http://schemas.microsoft.com/office/powerpoint/2010/main" val="2500329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he-IL" sz="3600" b="1" dirty="0" smtClean="0"/>
              <a:t>אנלוגיה בין שתי התופעות</a:t>
            </a:r>
            <a:endParaRPr sz="3600" b="1" dirty="0">
              <a:sym typeface="Calibri"/>
            </a:endParaRPr>
          </a:p>
        </p:txBody>
      </p:sp>
      <p:sp>
        <p:nvSpPr>
          <p:cNvPr id="134" name="Google Shape;134;p18"/>
          <p:cNvSpPr txBox="1">
            <a:spLocks noGrp="1"/>
          </p:cNvSpPr>
          <p:nvPr>
            <p:ph type="body" idx="1"/>
          </p:nvPr>
        </p:nvSpPr>
        <p:spPr>
          <a:xfrm>
            <a:off x="393700" y="1283062"/>
            <a:ext cx="11518899" cy="1117238"/>
          </a:xfrm>
          <a:prstGeom prst="rect">
            <a:avLst/>
          </a:prstGeom>
          <a:noFill/>
          <a:ln>
            <a:noFill/>
          </a:ln>
        </p:spPr>
        <p:txBody>
          <a:bodyPr spcFirstLastPara="1" wrap="square" lIns="91425" tIns="45700" rIns="91425" bIns="45700" anchor="t" anchorCtr="0">
            <a:noAutofit/>
          </a:bodyPr>
          <a:lstStyle/>
          <a:p>
            <a:pPr marL="50800" indent="0" algn="ctr">
              <a:lnSpc>
                <a:spcPct val="100000"/>
              </a:lnSpc>
              <a:spcBef>
                <a:spcPts val="1800"/>
              </a:spcBef>
              <a:buNone/>
            </a:pPr>
            <a:r>
              <a:rPr lang="he-IL" sz="3200" b="1" dirty="0" smtClean="0">
                <a:solidFill>
                  <a:srgbClr val="002060"/>
                </a:solidFill>
              </a:rPr>
              <a:t>מה הקשר בין שני הניסויים שביצענו?</a:t>
            </a:r>
          </a:p>
        </p:txBody>
      </p:sp>
      <p:pic>
        <p:nvPicPr>
          <p:cNvPr id="4" name="Google Shape;128;p17" descr="אנרגיה פוטנציאלית חשמלית - מתח גבוה" title="אנרגיה פוטנציאלית חשמלית - מתח גבוה">
            <a:hlinkClick r:id="rId3"/>
          </p:cNvPr>
          <p:cNvPicPr preferRelativeResize="0"/>
          <p:nvPr/>
        </p:nvPicPr>
        <p:blipFill rotWithShape="1">
          <a:blip r:embed="rId4">
            <a:alphaModFix/>
          </a:blip>
          <a:srcRect l="5092" t="10045" r="5092" b="10045"/>
          <a:stretch/>
        </p:blipFill>
        <p:spPr>
          <a:xfrm>
            <a:off x="1277527" y="3073401"/>
            <a:ext cx="4546599" cy="3251728"/>
          </a:xfrm>
          <a:prstGeom prst="rect">
            <a:avLst/>
          </a:prstGeom>
          <a:noFill/>
          <a:ln>
            <a:noFill/>
          </a:ln>
        </p:spPr>
      </p:pic>
      <p:pic>
        <p:nvPicPr>
          <p:cNvPr id="5" name="Google Shape;128;p17" descr="אנרגיה פוטנציאלית - בריכה גבוהה" title="אנרגיה פוטנציאלית - בריכה גבוהה">
            <a:hlinkClick r:id="rId5"/>
          </p:cNvPr>
          <p:cNvPicPr preferRelativeResize="0"/>
          <p:nvPr/>
        </p:nvPicPr>
        <p:blipFill rotWithShape="1">
          <a:blip r:embed="rId6">
            <a:alphaModFix/>
          </a:blip>
          <a:srcRect l="4722" t="9886" r="12086" b="9886"/>
          <a:stretch/>
        </p:blipFill>
        <p:spPr>
          <a:xfrm>
            <a:off x="6535327" y="3073401"/>
            <a:ext cx="4495799" cy="3251728"/>
          </a:xfrm>
          <a:prstGeom prst="rect">
            <a:avLst/>
          </a:prstGeom>
          <a:noFill/>
          <a:ln>
            <a:noFill/>
          </a:ln>
        </p:spPr>
      </p:pic>
      <p:sp>
        <p:nvSpPr>
          <p:cNvPr id="2" name="מלבן 1"/>
          <p:cNvSpPr/>
          <p:nvPr/>
        </p:nvSpPr>
        <p:spPr>
          <a:xfrm>
            <a:off x="2438401" y="2400300"/>
            <a:ext cx="7482654" cy="1061829"/>
          </a:xfrm>
          <a:prstGeom prst="rect">
            <a:avLst/>
          </a:prstGeom>
        </p:spPr>
        <p:txBody>
          <a:bodyPr wrap="square">
            <a:spAutoFit/>
          </a:bodyPr>
          <a:lstStyle/>
          <a:p>
            <a:pPr marL="50800" algn="ctr">
              <a:spcBef>
                <a:spcPts val="1800"/>
              </a:spcBef>
            </a:pPr>
            <a:r>
              <a:rPr lang="he-IL" sz="2400" b="1" dirty="0">
                <a:solidFill>
                  <a:srgbClr val="002060"/>
                </a:solidFill>
                <a:latin typeface="Calibri" panose="020F0502020204030204" pitchFamily="34" charset="0"/>
                <a:cs typeface="Calibri" panose="020F0502020204030204" pitchFamily="34" charset="0"/>
              </a:rPr>
              <a:t>גובה הבקבוק		</a:t>
            </a:r>
            <a:r>
              <a:rPr lang="he-IL" sz="2400" b="1" dirty="0" smtClean="0">
                <a:solidFill>
                  <a:srgbClr val="002060"/>
                </a:solidFill>
                <a:latin typeface="Calibri" panose="020F0502020204030204" pitchFamily="34" charset="0"/>
                <a:cs typeface="Calibri" panose="020F0502020204030204" pitchFamily="34" charset="0"/>
              </a:rPr>
              <a:t>	</a:t>
            </a:r>
            <a:r>
              <a:rPr lang="he-IL" sz="2400" b="1" dirty="0">
                <a:solidFill>
                  <a:srgbClr val="002060"/>
                </a:solidFill>
                <a:latin typeface="Calibri" panose="020F0502020204030204" pitchFamily="34" charset="0"/>
                <a:cs typeface="Calibri" panose="020F0502020204030204" pitchFamily="34" charset="0"/>
              </a:rPr>
              <a:t>	 מתח </a:t>
            </a:r>
            <a:r>
              <a:rPr lang="he-IL" sz="2400" b="1" dirty="0" smtClean="0">
                <a:solidFill>
                  <a:srgbClr val="002060"/>
                </a:solidFill>
                <a:latin typeface="Calibri" panose="020F0502020204030204" pitchFamily="34" charset="0"/>
                <a:cs typeface="Calibri" panose="020F0502020204030204" pitchFamily="34" charset="0"/>
              </a:rPr>
              <a:t>הסוללה</a:t>
            </a:r>
          </a:p>
          <a:p>
            <a:pPr marL="50800" algn="ctr">
              <a:spcBef>
                <a:spcPts val="1800"/>
              </a:spcBef>
            </a:pPr>
            <a:endParaRPr lang="en-US" sz="24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6562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838200" y="1622825"/>
            <a:ext cx="10919100" cy="19482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ctr" rtl="1">
              <a:spcBef>
                <a:spcPts val="1000"/>
              </a:spcBef>
              <a:spcAft>
                <a:spcPts val="0"/>
              </a:spcAft>
              <a:buNone/>
            </a:pPr>
            <a:r>
              <a:rPr lang="x-none" sz="24000" b="1"/>
              <a:t>חלק 3</a:t>
            </a:r>
            <a:endParaRPr sz="24000" b="1"/>
          </a:p>
        </p:txBody>
      </p:sp>
      <p:sp>
        <p:nvSpPr>
          <p:cNvPr id="101" name="Google Shape;101;p14"/>
          <p:cNvSpPr txBox="1">
            <a:spLocks noGrp="1"/>
          </p:cNvSpPr>
          <p:nvPr>
            <p:ph type="body" idx="1"/>
          </p:nvPr>
        </p:nvSpPr>
        <p:spPr>
          <a:xfrm>
            <a:off x="838200" y="3686147"/>
            <a:ext cx="10919100" cy="1195500"/>
          </a:xfrm>
          <a:prstGeom prst="rect">
            <a:avLst/>
          </a:prstGeom>
        </p:spPr>
        <p:txBody>
          <a:bodyPr spcFirstLastPara="1" wrap="square" lIns="91425" tIns="45700" rIns="91425" bIns="45700" anchor="t" anchorCtr="0">
            <a:noAutofit/>
          </a:bodyPr>
          <a:lstStyle/>
          <a:p>
            <a:pPr marL="0" lvl="0" indent="0" algn="ctr" rtl="0">
              <a:buNone/>
            </a:pPr>
            <a:endParaRPr lang="he-IL" sz="1800" dirty="0"/>
          </a:p>
          <a:p>
            <a:pPr marL="0" lvl="0" indent="0" algn="ctr">
              <a:lnSpc>
                <a:spcPct val="115000"/>
              </a:lnSpc>
              <a:spcBef>
                <a:spcPts val="0"/>
              </a:spcBef>
              <a:buClr>
                <a:schemeClr val="dk1"/>
              </a:buClr>
              <a:buSzPts val="1100"/>
              <a:buNone/>
            </a:pPr>
            <a:r>
              <a:rPr lang="he-IL" sz="2700" b="1" dirty="0" smtClean="0">
                <a:latin typeface="Assistant"/>
                <a:ea typeface="Assistant"/>
                <a:cs typeface="Assistant"/>
                <a:sym typeface="Assistant"/>
              </a:rPr>
              <a:t>הרחבת האנלוגיה- סוללה חשמלית, משאבת מים ובריכה</a:t>
            </a:r>
            <a:endParaRPr sz="2700" b="1" dirty="0"/>
          </a:p>
        </p:txBody>
      </p:sp>
    </p:spTree>
    <p:extLst>
      <p:ext uri="{BB962C8B-B14F-4D97-AF65-F5344CB8AC3E}">
        <p14:creationId xmlns:p14="http://schemas.microsoft.com/office/powerpoint/2010/main" val="1916004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lvl="0" algn="ctr"/>
            <a:r>
              <a:rPr lang="x-none" sz="3600" b="1" dirty="0" smtClean="0"/>
              <a:t>האנלוגי</a:t>
            </a:r>
            <a:r>
              <a:rPr lang="he-IL" sz="3600" b="1" dirty="0" smtClean="0"/>
              <a:t>ה-</a:t>
            </a:r>
            <a:r>
              <a:rPr lang="x-none" sz="3600" b="1" dirty="0" smtClean="0"/>
              <a:t> </a:t>
            </a:r>
            <a:r>
              <a:rPr lang="x-none" sz="3600" b="1" dirty="0"/>
              <a:t>דמיון בין שתי </a:t>
            </a:r>
            <a:r>
              <a:rPr lang="x-none" sz="3600" b="1" dirty="0" smtClean="0"/>
              <a:t>המערכות</a:t>
            </a:r>
            <a:endParaRPr sz="3600" b="1" dirty="0">
              <a:sym typeface="Calibri"/>
            </a:endParaRPr>
          </a:p>
        </p:txBody>
      </p:sp>
      <p:pic>
        <p:nvPicPr>
          <p:cNvPr id="107" name="Google Shape;107;p15" descr="חשמלי (מתח) ומשאבה שמייצרת מאגר מים גבוה עם אנרגיה פוטנציאלית של גובה.בסרטון זה נראה את הדמיון שבין סוללה שמייצרת מאגר של מטענים עם הפרש פוטנציאל" title="אנלוגיית הסוללה והמשאבה  אייסטים">
            <a:hlinkClick r:id="rId3"/>
          </p:cNvPr>
          <p:cNvPicPr preferRelativeResize="0"/>
          <p:nvPr/>
        </p:nvPicPr>
        <p:blipFill rotWithShape="1">
          <a:blip r:embed="rId4">
            <a:alphaModFix/>
          </a:blip>
          <a:srcRect t="7916" b="7415"/>
          <a:stretch/>
        </p:blipFill>
        <p:spPr>
          <a:xfrm>
            <a:off x="2087691" y="1419867"/>
            <a:ext cx="8406138" cy="5233482"/>
          </a:xfrm>
          <a:prstGeom prst="rect">
            <a:avLst/>
          </a:prstGeom>
          <a:noFill/>
          <a:ln>
            <a:noFill/>
          </a:ln>
        </p:spPr>
      </p:pic>
      <p:sp>
        <p:nvSpPr>
          <p:cNvPr id="6" name="לחצן פעולה: קדימה או הבא 5">
            <a:hlinkClick r:id="rId3" highlightClick="1"/>
          </p:cNvPr>
          <p:cNvSpPr/>
          <p:nvPr/>
        </p:nvSpPr>
        <p:spPr>
          <a:xfrm>
            <a:off x="5842264" y="4119082"/>
            <a:ext cx="1165250" cy="922102"/>
          </a:xfrm>
          <a:prstGeom prst="actionButtonForwardNext">
            <a:avLst/>
          </a:prstGeom>
          <a:solidFill>
            <a:schemeClr val="accent5">
              <a:lumMod val="40000"/>
              <a:lumOff val="60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15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36525"/>
            <a:ext cx="10706100" cy="1154393"/>
          </a:xfrm>
        </p:spPr>
        <p:txBody>
          <a:bodyPr>
            <a:normAutofit/>
          </a:bodyPr>
          <a:lstStyle/>
          <a:p>
            <a:pPr algn="ctr"/>
            <a:r>
              <a:rPr lang="he-IL" sz="3600" b="1" dirty="0" smtClean="0"/>
              <a:t>אנלוגיית הסוללה והמשאבה</a:t>
            </a:r>
            <a:endParaRPr lang="en-US" sz="3600" b="1" dirty="0"/>
          </a:p>
        </p:txBody>
      </p:sp>
      <p:pic>
        <p:nvPicPr>
          <p:cNvPr id="4" name="תמונה 3"/>
          <p:cNvPicPr>
            <a:picLocks noChangeAspect="1"/>
          </p:cNvPicPr>
          <p:nvPr/>
        </p:nvPicPr>
        <p:blipFill>
          <a:blip r:embed="rId2"/>
          <a:stretch>
            <a:fillRect/>
          </a:stretch>
        </p:blipFill>
        <p:spPr>
          <a:xfrm>
            <a:off x="127001" y="2252382"/>
            <a:ext cx="12007808" cy="4281943"/>
          </a:xfrm>
          <a:prstGeom prst="rect">
            <a:avLst/>
          </a:prstGeom>
        </p:spPr>
      </p:pic>
      <p:sp>
        <p:nvSpPr>
          <p:cNvPr id="5" name="מציין מיקום טקסט 4"/>
          <p:cNvSpPr>
            <a:spLocks noGrp="1"/>
          </p:cNvSpPr>
          <p:nvPr>
            <p:ph type="body" idx="1"/>
          </p:nvPr>
        </p:nvSpPr>
        <p:spPr>
          <a:xfrm>
            <a:off x="838200" y="1460500"/>
            <a:ext cx="10515600" cy="622300"/>
          </a:xfrm>
        </p:spPr>
        <p:txBody>
          <a:bodyPr/>
          <a:lstStyle/>
          <a:p>
            <a:pPr marL="50800" indent="0" algn="ctr">
              <a:buNone/>
            </a:pPr>
            <a:r>
              <a:rPr lang="he-IL" dirty="0" smtClean="0"/>
              <a:t>התאימו בין הזוגות</a:t>
            </a:r>
            <a:endParaRPr lang="en-US" dirty="0"/>
          </a:p>
        </p:txBody>
      </p:sp>
    </p:spTree>
    <p:extLst>
      <p:ext uri="{BB962C8B-B14F-4D97-AF65-F5344CB8AC3E}">
        <p14:creationId xmlns:p14="http://schemas.microsoft.com/office/powerpoint/2010/main" val="1750905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36525"/>
            <a:ext cx="10706100" cy="1154393"/>
          </a:xfrm>
        </p:spPr>
        <p:txBody>
          <a:bodyPr>
            <a:normAutofit/>
          </a:bodyPr>
          <a:lstStyle/>
          <a:p>
            <a:pPr algn="ctr"/>
            <a:r>
              <a:rPr lang="he-IL" sz="3600" b="1" dirty="0" smtClean="0"/>
              <a:t>אנלוגיית הסוללה והמשאבה</a:t>
            </a:r>
            <a:endParaRPr lang="en-US" sz="3600" b="1" dirty="0"/>
          </a:p>
        </p:txBody>
      </p:sp>
      <p:pic>
        <p:nvPicPr>
          <p:cNvPr id="4" name="תמונה 3"/>
          <p:cNvPicPr>
            <a:picLocks noChangeAspect="1"/>
          </p:cNvPicPr>
          <p:nvPr/>
        </p:nvPicPr>
        <p:blipFill>
          <a:blip r:embed="rId2"/>
          <a:stretch>
            <a:fillRect/>
          </a:stretch>
        </p:blipFill>
        <p:spPr>
          <a:xfrm>
            <a:off x="127001" y="2252382"/>
            <a:ext cx="12007808" cy="4281943"/>
          </a:xfrm>
          <a:prstGeom prst="rect">
            <a:avLst/>
          </a:prstGeom>
        </p:spPr>
      </p:pic>
      <p:sp>
        <p:nvSpPr>
          <p:cNvPr id="5" name="מציין מיקום טקסט 4"/>
          <p:cNvSpPr>
            <a:spLocks noGrp="1"/>
          </p:cNvSpPr>
          <p:nvPr>
            <p:ph type="body" idx="1"/>
          </p:nvPr>
        </p:nvSpPr>
        <p:spPr>
          <a:xfrm>
            <a:off x="838200" y="1460500"/>
            <a:ext cx="10515600" cy="622300"/>
          </a:xfrm>
        </p:spPr>
        <p:txBody>
          <a:bodyPr/>
          <a:lstStyle/>
          <a:p>
            <a:pPr marL="50800" indent="0" algn="ctr">
              <a:buNone/>
            </a:pPr>
            <a:r>
              <a:rPr lang="he-IL" dirty="0" smtClean="0"/>
              <a:t>התאימו בין הזוגות</a:t>
            </a:r>
            <a:endParaRPr lang="en-US" dirty="0"/>
          </a:p>
        </p:txBody>
      </p:sp>
      <p:cxnSp>
        <p:nvCxnSpPr>
          <p:cNvPr id="6" name="מחבר ישר 5"/>
          <p:cNvCxnSpPr/>
          <p:nvPr/>
        </p:nvCxnSpPr>
        <p:spPr>
          <a:xfrm flipH="1">
            <a:off x="4813300" y="2870200"/>
            <a:ext cx="2590800" cy="3009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מחבר ישר 6"/>
          <p:cNvCxnSpPr/>
          <p:nvPr/>
        </p:nvCxnSpPr>
        <p:spPr>
          <a:xfrm flipH="1" flipV="1">
            <a:off x="4889500" y="3905251"/>
            <a:ext cx="2438400" cy="2016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מחבר ישר 7"/>
          <p:cNvCxnSpPr/>
          <p:nvPr/>
        </p:nvCxnSpPr>
        <p:spPr>
          <a:xfrm flipH="1">
            <a:off x="4889500" y="3851538"/>
            <a:ext cx="2438400" cy="10887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מחבר ישר 8"/>
          <p:cNvCxnSpPr/>
          <p:nvPr/>
        </p:nvCxnSpPr>
        <p:spPr>
          <a:xfrm flipH="1" flipV="1">
            <a:off x="4889500" y="2853018"/>
            <a:ext cx="2514600" cy="208728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133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lvl="0" algn="ctr"/>
            <a:r>
              <a:rPr lang="x-none" sz="3600" b="1" dirty="0" smtClean="0"/>
              <a:t>האנלוגי</a:t>
            </a:r>
            <a:r>
              <a:rPr lang="he-IL" sz="3600" b="1" dirty="0" smtClean="0"/>
              <a:t>ה-</a:t>
            </a:r>
            <a:r>
              <a:rPr lang="x-none" sz="3600" b="1" dirty="0" smtClean="0"/>
              <a:t> </a:t>
            </a:r>
            <a:r>
              <a:rPr lang="x-none" sz="3600" b="1" dirty="0"/>
              <a:t>דמיון בין שתי </a:t>
            </a:r>
            <a:r>
              <a:rPr lang="x-none" sz="3600" b="1" dirty="0" smtClean="0"/>
              <a:t>המערכות</a:t>
            </a:r>
            <a:endParaRPr sz="3600" b="1" dirty="0">
              <a:sym typeface="Calibri"/>
            </a:endParaRPr>
          </a:p>
        </p:txBody>
      </p:sp>
      <p:sp>
        <p:nvSpPr>
          <p:cNvPr id="7" name="Google Shape;134;p18"/>
          <p:cNvSpPr txBox="1">
            <a:spLocks/>
          </p:cNvSpPr>
          <p:nvPr/>
        </p:nvSpPr>
        <p:spPr>
          <a:xfrm>
            <a:off x="212596" y="1529291"/>
            <a:ext cx="11648478" cy="160760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rgbClr val="EE008B"/>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rgbClr val="EE008B"/>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rgbClr val="EE008B"/>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rgbClr val="EE008B"/>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rgbClr val="EE008B"/>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he-IL" sz="2400" dirty="0" smtClean="0"/>
              <a:t>רשמו </a:t>
            </a:r>
            <a:r>
              <a:rPr lang="he-IL" sz="2400" dirty="0"/>
              <a:t>על דף מה המרכיבים האנלוגיים לעולם החשמל: משאבת המים, למים עצמם, לבריכת </a:t>
            </a:r>
            <a:r>
              <a:rPr lang="he-IL" sz="2400" dirty="0" smtClean="0"/>
              <a:t>המים.</a:t>
            </a:r>
            <a:endParaRPr lang="en-US" sz="2400" dirty="0"/>
          </a:p>
          <a:p>
            <a:pPr lvl="0"/>
            <a:r>
              <a:rPr lang="he-IL" sz="2400" dirty="0"/>
              <a:t>מאיפה מקבלות המערכות שלנו אנרגיה כדי להפוך אותה לאנרגיה פוטנציאלית (חשמלית ואנרגיה פוטנציאלית של גובה):  מהיכן מקבלת הסוללה אנרגיה? מהיכן מקבלת המשאבה אנרגיה?</a:t>
            </a:r>
            <a:endParaRPr lang="en-US" sz="2400" dirty="0"/>
          </a:p>
        </p:txBody>
      </p:sp>
      <p:sp>
        <p:nvSpPr>
          <p:cNvPr id="4" name="מלבן 3"/>
          <p:cNvSpPr/>
          <p:nvPr/>
        </p:nvSpPr>
        <p:spPr>
          <a:xfrm>
            <a:off x="711200" y="3666309"/>
            <a:ext cx="10782300" cy="2398589"/>
          </a:xfrm>
          <a:prstGeom prst="rect">
            <a:avLst/>
          </a:prstGeom>
          <a:solidFill>
            <a:srgbClr val="ED008C">
              <a:alpha val="21176"/>
            </a:srgbClr>
          </a:solidFill>
          <a:ln>
            <a:solidFill>
              <a:schemeClr val="accent1"/>
            </a:solidFill>
          </a:ln>
        </p:spPr>
        <p:txBody>
          <a:bodyPr wrap="square" anchor="ctr">
            <a:noAutofit/>
          </a:bodyPr>
          <a:lstStyle/>
          <a:p>
            <a:pPr algn="ctr" rtl="1">
              <a:spcBef>
                <a:spcPts val="600"/>
              </a:spcBef>
            </a:pPr>
            <a:r>
              <a:rPr lang="he-IL" sz="2400" b="1" dirty="0" smtClean="0">
                <a:solidFill>
                  <a:srgbClr val="002060"/>
                </a:solidFill>
                <a:latin typeface="Arial" panose="020B0604020202020204" pitchFamily="34" charset="0"/>
                <a:ea typeface="Arial" panose="020B0604020202020204" pitchFamily="34" charset="0"/>
                <a:cs typeface="Calibri" panose="020F0502020204030204" pitchFamily="34" charset="0"/>
              </a:rPr>
              <a:t>מה שיוצר </a:t>
            </a:r>
            <a:r>
              <a:rPr lang="he-IL" sz="2400" b="1" dirty="0">
                <a:solidFill>
                  <a:srgbClr val="002060"/>
                </a:solidFill>
                <a:latin typeface="Arial" panose="020B0604020202020204" pitchFamily="34" charset="0"/>
                <a:ea typeface="Arial" panose="020B0604020202020204" pitchFamily="34" charset="0"/>
                <a:cs typeface="Calibri" panose="020F0502020204030204" pitchFamily="34" charset="0"/>
              </a:rPr>
              <a:t>אנרגיה פוטנציאלית חשמלית היא הסוללה. הסוללה ממירה אנרגיה פוטנציאלית כימית לאנרגיה פוטנציאלית חשמלית וגם אוגרת אנרגיה זו בתוכה. </a:t>
            </a:r>
            <a:endParaRPr lang="he-IL" sz="2400" b="1" dirty="0" smtClean="0">
              <a:solidFill>
                <a:srgbClr val="002060"/>
              </a:solidFill>
              <a:latin typeface="Arial" panose="020B0604020202020204" pitchFamily="34" charset="0"/>
              <a:ea typeface="Arial" panose="020B0604020202020204" pitchFamily="34" charset="0"/>
              <a:cs typeface="Calibri" panose="020F0502020204030204" pitchFamily="34" charset="0"/>
            </a:endParaRPr>
          </a:p>
          <a:p>
            <a:pPr algn="ctr" rtl="1">
              <a:spcBef>
                <a:spcPts val="1800"/>
              </a:spcBef>
            </a:pPr>
            <a:r>
              <a:rPr lang="he-IL" sz="2400" b="1" dirty="0" smtClean="0">
                <a:solidFill>
                  <a:srgbClr val="002060"/>
                </a:solidFill>
                <a:latin typeface="Arial" panose="020B0604020202020204" pitchFamily="34" charset="0"/>
                <a:ea typeface="Arial" panose="020B0604020202020204" pitchFamily="34" charset="0"/>
                <a:cs typeface="Calibri" panose="020F0502020204030204" pitchFamily="34" charset="0"/>
              </a:rPr>
              <a:t>המערכת </a:t>
            </a:r>
            <a:r>
              <a:rPr lang="he-IL" sz="2400" b="1" dirty="0">
                <a:solidFill>
                  <a:srgbClr val="002060"/>
                </a:solidFill>
                <a:latin typeface="Arial" panose="020B0604020202020204" pitchFamily="34" charset="0"/>
                <a:ea typeface="Arial" panose="020B0604020202020204" pitchFamily="34" charset="0"/>
                <a:cs typeface="Calibri" panose="020F0502020204030204" pitchFamily="34" charset="0"/>
              </a:rPr>
              <a:t>האנלוגית היא המערכת שכוללת משאבת מים ובריכת אגירה – המשאבה מעניקה למים אנרגיה פוטנציאלית של גובה (אגב, לשם כך היא משתמשת באנרגיה חשמלית), אנרגיה זו נאגרת בבריכת המים הגבוהה.</a:t>
            </a:r>
            <a:endParaRPr lang="en-US" sz="2400" b="1" dirty="0">
              <a:solidFill>
                <a:srgbClr val="00206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473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838200" y="1622825"/>
            <a:ext cx="10919100" cy="19482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ctr" rtl="1">
              <a:spcBef>
                <a:spcPts val="1000"/>
              </a:spcBef>
              <a:spcAft>
                <a:spcPts val="0"/>
              </a:spcAft>
              <a:buNone/>
            </a:pPr>
            <a:r>
              <a:rPr lang="x-none" sz="24000" b="1"/>
              <a:t>חלק 1</a:t>
            </a:r>
            <a:endParaRPr sz="24000" b="1"/>
          </a:p>
        </p:txBody>
      </p:sp>
      <p:sp>
        <p:nvSpPr>
          <p:cNvPr id="101" name="Google Shape;101;p14"/>
          <p:cNvSpPr txBox="1">
            <a:spLocks noGrp="1"/>
          </p:cNvSpPr>
          <p:nvPr>
            <p:ph type="body" idx="1"/>
          </p:nvPr>
        </p:nvSpPr>
        <p:spPr>
          <a:xfrm>
            <a:off x="744600" y="3725850"/>
            <a:ext cx="10919100" cy="11955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sz="1800" dirty="0"/>
          </a:p>
          <a:p>
            <a:pPr marL="0" lvl="0" indent="0" algn="ctr" rtl="1">
              <a:lnSpc>
                <a:spcPct val="115000"/>
              </a:lnSpc>
              <a:spcBef>
                <a:spcPts val="0"/>
              </a:spcBef>
              <a:spcAft>
                <a:spcPts val="0"/>
              </a:spcAft>
              <a:buClr>
                <a:schemeClr val="dk1"/>
              </a:buClr>
              <a:buSzPts val="1100"/>
              <a:buFont typeface="Arial"/>
              <a:buNone/>
            </a:pPr>
            <a:r>
              <a:rPr lang="x-none" sz="2700" b="1" dirty="0" smtClean="0">
                <a:latin typeface="Assistant"/>
                <a:ea typeface="Assistant"/>
                <a:cs typeface="Assistant"/>
                <a:sym typeface="Assistant"/>
              </a:rPr>
              <a:t>אנרגיה </a:t>
            </a:r>
            <a:r>
              <a:rPr lang="x-none" sz="2700" b="1" dirty="0">
                <a:latin typeface="Assistant"/>
                <a:ea typeface="Assistant"/>
                <a:cs typeface="Assistant"/>
                <a:sym typeface="Assistant"/>
              </a:rPr>
              <a:t>פוטנציאלית של </a:t>
            </a:r>
            <a:r>
              <a:rPr lang="x-none" sz="2700" b="1" dirty="0" smtClean="0">
                <a:latin typeface="Assistant"/>
                <a:ea typeface="Assistant"/>
                <a:cs typeface="Assistant"/>
                <a:sym typeface="Assistant"/>
              </a:rPr>
              <a:t>גובה</a:t>
            </a:r>
            <a:r>
              <a:rPr lang="he-IL" sz="2700" b="1" dirty="0" smtClean="0">
                <a:latin typeface="Assistant"/>
                <a:ea typeface="Assistant"/>
                <a:cs typeface="Assistant"/>
                <a:sym typeface="Assistant"/>
              </a:rPr>
              <a:t> </a:t>
            </a:r>
            <a:endParaRPr sz="27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838200" y="1622825"/>
            <a:ext cx="10919100" cy="19482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ctr" rtl="1">
              <a:spcBef>
                <a:spcPts val="1000"/>
              </a:spcBef>
              <a:spcAft>
                <a:spcPts val="0"/>
              </a:spcAft>
              <a:buNone/>
            </a:pPr>
            <a:r>
              <a:rPr lang="x-none" sz="24000" b="1"/>
              <a:t>חלק 4</a:t>
            </a:r>
            <a:endParaRPr sz="24000" b="1"/>
          </a:p>
        </p:txBody>
      </p:sp>
      <p:sp>
        <p:nvSpPr>
          <p:cNvPr id="101" name="Google Shape;101;p14"/>
          <p:cNvSpPr txBox="1">
            <a:spLocks noGrp="1"/>
          </p:cNvSpPr>
          <p:nvPr>
            <p:ph type="body" idx="1"/>
          </p:nvPr>
        </p:nvSpPr>
        <p:spPr>
          <a:xfrm>
            <a:off x="838200" y="3777950"/>
            <a:ext cx="10919100" cy="11955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sz="1800" dirty="0"/>
          </a:p>
          <a:p>
            <a:pPr marL="0" lvl="0" indent="0" algn="ctr" rtl="1">
              <a:lnSpc>
                <a:spcPct val="115000"/>
              </a:lnSpc>
              <a:spcBef>
                <a:spcPts val="0"/>
              </a:spcBef>
              <a:spcAft>
                <a:spcPts val="0"/>
              </a:spcAft>
              <a:buClr>
                <a:schemeClr val="dk1"/>
              </a:buClr>
              <a:buSzPts val="1100"/>
              <a:buFont typeface="Arial"/>
              <a:buNone/>
            </a:pPr>
            <a:r>
              <a:rPr lang="he-IL" sz="2700" b="1" dirty="0" smtClean="0">
                <a:latin typeface="Assistant"/>
                <a:ea typeface="Assistant"/>
                <a:cs typeface="Assistant"/>
                <a:sym typeface="Assistant"/>
              </a:rPr>
              <a:t>הרחבה- </a:t>
            </a:r>
            <a:r>
              <a:rPr lang="x-none" sz="2700" b="1" dirty="0" smtClean="0">
                <a:latin typeface="Assistant"/>
                <a:ea typeface="Assistant"/>
                <a:cs typeface="Assistant"/>
                <a:sym typeface="Assistant"/>
              </a:rPr>
              <a:t>אתגר </a:t>
            </a:r>
            <a:r>
              <a:rPr lang="x-none" sz="2700" b="1" dirty="0">
                <a:latin typeface="Assistant"/>
                <a:ea typeface="Assistant"/>
                <a:cs typeface="Assistant"/>
                <a:sym typeface="Assistant"/>
              </a:rPr>
              <a:t>המתח השלילי</a:t>
            </a:r>
            <a:endParaRPr sz="2700" b="1" dirty="0"/>
          </a:p>
        </p:txBody>
      </p:sp>
    </p:spTree>
    <p:extLst>
      <p:ext uri="{BB962C8B-B14F-4D97-AF65-F5344CB8AC3E}">
        <p14:creationId xmlns:p14="http://schemas.microsoft.com/office/powerpoint/2010/main" val="3141100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smtClean="0"/>
              <a:t>מתח </a:t>
            </a:r>
            <a:r>
              <a:rPr lang="x-none" sz="3600" b="1" dirty="0"/>
              <a:t>חשמלי שלילי</a:t>
            </a:r>
            <a:endParaRPr sz="3600" b="1" dirty="0">
              <a:sym typeface="Calibri"/>
            </a:endParaRPr>
          </a:p>
        </p:txBody>
      </p:sp>
      <p:sp>
        <p:nvSpPr>
          <p:cNvPr id="107" name="Google Shape;107;p15"/>
          <p:cNvSpPr txBox="1">
            <a:spLocks noGrp="1"/>
          </p:cNvSpPr>
          <p:nvPr>
            <p:ph type="body" idx="1"/>
          </p:nvPr>
        </p:nvSpPr>
        <p:spPr>
          <a:xfrm>
            <a:off x="803325" y="1212724"/>
            <a:ext cx="11112300" cy="1062274"/>
          </a:xfrm>
          <a:prstGeom prst="rect">
            <a:avLst/>
          </a:prstGeom>
          <a:noFill/>
          <a:ln>
            <a:noFill/>
          </a:ln>
        </p:spPr>
        <p:txBody>
          <a:bodyPr spcFirstLastPara="1" wrap="square" lIns="91425" tIns="45700" rIns="91425" bIns="45700" anchor="t" anchorCtr="0">
            <a:noAutofit/>
          </a:bodyPr>
          <a:lstStyle/>
          <a:p>
            <a:pPr marL="39370" lvl="0" indent="0" algn="ctr">
              <a:lnSpc>
                <a:spcPct val="100000"/>
              </a:lnSpc>
              <a:spcBef>
                <a:spcPts val="600"/>
              </a:spcBef>
              <a:buSzPts val="2980"/>
              <a:buNone/>
            </a:pPr>
            <a:r>
              <a:rPr lang="he-IL" b="1" dirty="0" smtClean="0">
                <a:solidFill>
                  <a:srgbClr val="002060"/>
                </a:solidFill>
              </a:rPr>
              <a:t>האם ניתן לייצר מתח שהוא שלילי?</a:t>
            </a:r>
          </a:p>
          <a:p>
            <a:pPr marL="39370" lvl="0" indent="0" algn="ctr">
              <a:lnSpc>
                <a:spcPct val="100000"/>
              </a:lnSpc>
              <a:spcBef>
                <a:spcPts val="600"/>
              </a:spcBef>
              <a:buSzPts val="2980"/>
              <a:buNone/>
            </a:pPr>
            <a:r>
              <a:rPr lang="he-IL" b="1" dirty="0" smtClean="0">
                <a:solidFill>
                  <a:srgbClr val="002060"/>
                </a:solidFill>
              </a:rPr>
              <a:t>מה זה אומר בכלל מתח שלילי?</a:t>
            </a:r>
            <a:endParaRPr lang="he-IL" b="1" dirty="0">
              <a:solidFill>
                <a:srgbClr val="002060"/>
              </a:solidFill>
            </a:endParaRPr>
          </a:p>
          <a:p>
            <a:pPr lvl="0" indent="-417830">
              <a:lnSpc>
                <a:spcPct val="100000"/>
              </a:lnSpc>
              <a:spcBef>
                <a:spcPts val="600"/>
              </a:spcBef>
              <a:buSzPts val="2980"/>
            </a:pPr>
            <a:endParaRPr lang="he-IL" b="1" dirty="0" smtClean="0">
              <a:solidFill>
                <a:srgbClr val="002060"/>
              </a:solidFill>
            </a:endParaRPr>
          </a:p>
          <a:p>
            <a:pPr marL="0" lvl="0" indent="0" algn="l" rtl="0">
              <a:lnSpc>
                <a:spcPct val="100000"/>
              </a:lnSpc>
              <a:spcBef>
                <a:spcPts val="600"/>
              </a:spcBef>
              <a:buSzPts val="935"/>
              <a:buNone/>
            </a:pPr>
            <a:endParaRPr lang="he-IL" sz="2980" b="1" dirty="0">
              <a:solidFill>
                <a:srgbClr val="002060"/>
              </a:solidFill>
            </a:endParaRPr>
          </a:p>
          <a:p>
            <a:pPr marL="0" lvl="0" indent="0" algn="l" rtl="0">
              <a:lnSpc>
                <a:spcPct val="100000"/>
              </a:lnSpc>
              <a:spcBef>
                <a:spcPts val="600"/>
              </a:spcBef>
              <a:spcAft>
                <a:spcPts val="0"/>
              </a:spcAft>
              <a:buSzPts val="935"/>
              <a:buNone/>
            </a:pPr>
            <a:endParaRPr sz="2980" b="1" dirty="0">
              <a:solidFill>
                <a:srgbClr val="002060"/>
              </a:solidFill>
            </a:endParaRPr>
          </a:p>
        </p:txBody>
      </p:sp>
      <p:pic>
        <p:nvPicPr>
          <p:cNvPr id="4" name="Google Shape;114;p16" title="אנרגיה פוטנציאלית שלילית">
            <a:hlinkClick r:id="rId3"/>
          </p:cNvPr>
          <p:cNvPicPr preferRelativeResize="0"/>
          <p:nvPr/>
        </p:nvPicPr>
        <p:blipFill rotWithShape="1">
          <a:blip r:embed="rId4">
            <a:alphaModFix/>
          </a:blip>
          <a:srcRect l="2406" t="5727" r="9643" b="6154"/>
          <a:stretch/>
        </p:blipFill>
        <p:spPr>
          <a:xfrm>
            <a:off x="2946401" y="2514600"/>
            <a:ext cx="6032500" cy="4165600"/>
          </a:xfrm>
          <a:prstGeom prst="rect">
            <a:avLst/>
          </a:prstGeom>
          <a:noFill/>
          <a:ln>
            <a:noFill/>
          </a:ln>
        </p:spPr>
      </p:pic>
      <p:sp>
        <p:nvSpPr>
          <p:cNvPr id="5" name="לחצן פעולה: קדימה או הבא 4">
            <a:hlinkClick r:id="rId3" highlightClick="1"/>
          </p:cNvPr>
          <p:cNvSpPr/>
          <p:nvPr/>
        </p:nvSpPr>
        <p:spPr>
          <a:xfrm>
            <a:off x="6295975" y="4003309"/>
            <a:ext cx="1227034" cy="1045668"/>
          </a:xfrm>
          <a:prstGeom prst="actionButtonForwardNext">
            <a:avLst/>
          </a:prstGeom>
          <a:solidFill>
            <a:schemeClr val="accent5">
              <a:lumMod val="40000"/>
              <a:lumOff val="60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4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smtClean="0"/>
              <a:t>מתח </a:t>
            </a:r>
            <a:r>
              <a:rPr lang="he-IL" sz="3600" b="1" dirty="0" smtClean="0"/>
              <a:t>חשמלי </a:t>
            </a:r>
            <a:r>
              <a:rPr lang="x-none" sz="3600" b="1" dirty="0" smtClean="0"/>
              <a:t>שלילי</a:t>
            </a:r>
            <a:endParaRPr sz="3600" b="1" dirty="0">
              <a:sym typeface="Calibri"/>
            </a:endParaRPr>
          </a:p>
        </p:txBody>
      </p:sp>
      <p:sp>
        <p:nvSpPr>
          <p:cNvPr id="113" name="Google Shape;113;p16"/>
          <p:cNvSpPr txBox="1">
            <a:spLocks noGrp="1"/>
          </p:cNvSpPr>
          <p:nvPr>
            <p:ph type="body" idx="1"/>
          </p:nvPr>
        </p:nvSpPr>
        <p:spPr>
          <a:xfrm>
            <a:off x="2040976" y="6254904"/>
            <a:ext cx="2922000" cy="808200"/>
          </a:xfrm>
          <a:prstGeom prst="rect">
            <a:avLst/>
          </a:prstGeom>
          <a:noFill/>
          <a:ln>
            <a:noFill/>
          </a:ln>
        </p:spPr>
        <p:txBody>
          <a:bodyPr spcFirstLastPara="1" wrap="square" lIns="91425" tIns="45700" rIns="91425" bIns="45700" anchor="t" anchorCtr="0">
            <a:normAutofit/>
          </a:bodyPr>
          <a:lstStyle/>
          <a:p>
            <a:pPr marL="0" indent="0">
              <a:buNone/>
            </a:pPr>
            <a:r>
              <a:rPr lang="he-IL" b="1" dirty="0"/>
              <a:t>"בריכה" בגובה </a:t>
            </a:r>
            <a:r>
              <a:rPr lang="he-IL" b="1" dirty="0" smtClean="0"/>
              <a:t>0</a:t>
            </a:r>
            <a:endParaRPr lang="he-IL" b="1" dirty="0"/>
          </a:p>
        </p:txBody>
      </p:sp>
      <p:pic>
        <p:nvPicPr>
          <p:cNvPr id="114" name="Google Shape;114;p16" title="אנרגיה פוטנציאלית שלילית">
            <a:hlinkClick r:id="rId3"/>
          </p:cNvPr>
          <p:cNvPicPr preferRelativeResize="0"/>
          <p:nvPr/>
        </p:nvPicPr>
        <p:blipFill rotWithShape="1">
          <a:blip r:embed="rId4">
            <a:alphaModFix/>
          </a:blip>
          <a:srcRect l="2406" t="5727" r="9643" b="6154"/>
          <a:stretch/>
        </p:blipFill>
        <p:spPr>
          <a:xfrm>
            <a:off x="85675" y="1413076"/>
            <a:ext cx="7151000" cy="4879928"/>
          </a:xfrm>
          <a:prstGeom prst="rect">
            <a:avLst/>
          </a:prstGeom>
          <a:noFill/>
          <a:ln>
            <a:noFill/>
          </a:ln>
        </p:spPr>
      </p:pic>
      <p:sp>
        <p:nvSpPr>
          <p:cNvPr id="115" name="Google Shape;115;p16"/>
          <p:cNvSpPr txBox="1"/>
          <p:nvPr/>
        </p:nvSpPr>
        <p:spPr>
          <a:xfrm>
            <a:off x="7236675" y="1304736"/>
            <a:ext cx="4955325" cy="3660900"/>
          </a:xfrm>
          <a:prstGeom prst="rect">
            <a:avLst/>
          </a:prstGeom>
          <a:noFill/>
          <a:ln>
            <a:noFill/>
          </a:ln>
        </p:spPr>
        <p:txBody>
          <a:bodyPr spcFirstLastPara="1" wrap="square" lIns="91425" tIns="45700" rIns="91425" bIns="45700" anchor="t" anchorCtr="0">
            <a:noAutofit/>
          </a:bodyPr>
          <a:lstStyle/>
          <a:p>
            <a:pPr lvl="0" algn="r" rtl="1">
              <a:spcBef>
                <a:spcPts val="1000"/>
              </a:spcBef>
            </a:pPr>
            <a:r>
              <a:rPr lang="he-IL" sz="2400" b="1" dirty="0" smtClean="0">
                <a:latin typeface="Calibri"/>
                <a:ea typeface="Calibri"/>
                <a:cs typeface="Calibri"/>
                <a:sym typeface="Calibri"/>
              </a:rPr>
              <a:t>בניית מערכת ניסוי</a:t>
            </a:r>
            <a:r>
              <a:rPr lang="he-IL" sz="2400" dirty="0" smtClean="0">
                <a:latin typeface="Calibri"/>
                <a:ea typeface="Calibri"/>
                <a:cs typeface="Calibri"/>
                <a:sym typeface="Calibri"/>
              </a:rPr>
              <a:t>: </a:t>
            </a:r>
            <a:endParaRPr lang="he-IL" sz="2400" dirty="0">
              <a:latin typeface="Calibri"/>
              <a:ea typeface="Calibri"/>
              <a:cs typeface="Calibri"/>
              <a:sym typeface="Calibri"/>
            </a:endParaRPr>
          </a:p>
          <a:p>
            <a:pPr marL="457200" lvl="0" indent="-417830" algn="r" rtl="1">
              <a:spcBef>
                <a:spcPts val="1000"/>
              </a:spcBef>
              <a:buClr>
                <a:srgbClr val="EE008B"/>
              </a:buClr>
              <a:buSzPts val="2980"/>
              <a:buChar char="•"/>
            </a:pPr>
            <a:r>
              <a:rPr lang="he-IL" sz="2400" dirty="0">
                <a:latin typeface="Calibri"/>
                <a:ea typeface="Calibri"/>
                <a:cs typeface="Calibri"/>
                <a:sym typeface="Calibri"/>
              </a:rPr>
              <a:t>נמקם את הבקבוק בגובה השולחן</a:t>
            </a:r>
          </a:p>
          <a:p>
            <a:pPr marL="457200" lvl="0" indent="-417830" algn="r" rtl="1">
              <a:buClr>
                <a:srgbClr val="EE008B"/>
              </a:buClr>
              <a:buSzPts val="2980"/>
              <a:buChar char="•"/>
            </a:pPr>
            <a:r>
              <a:rPr lang="he-IL" sz="2400" dirty="0">
                <a:latin typeface="Calibri"/>
                <a:ea typeface="Calibri"/>
                <a:cs typeface="Calibri"/>
                <a:sym typeface="Calibri"/>
              </a:rPr>
              <a:t>נמקם את הבריכה והמניפה על </a:t>
            </a:r>
            <a:r>
              <a:rPr lang="he-IL" sz="2400" dirty="0" smtClean="0">
                <a:latin typeface="Calibri"/>
                <a:ea typeface="Calibri"/>
                <a:cs typeface="Calibri"/>
                <a:sym typeface="Calibri"/>
              </a:rPr>
              <a:t>הרצפה </a:t>
            </a:r>
            <a:r>
              <a:rPr lang="he-IL" sz="2400" dirty="0">
                <a:latin typeface="Calibri"/>
                <a:ea typeface="Calibri"/>
                <a:cs typeface="Calibri"/>
                <a:sym typeface="Calibri"/>
              </a:rPr>
              <a:t>- נמוך מגובה השולחן</a:t>
            </a:r>
          </a:p>
          <a:p>
            <a:pPr marL="457200" lvl="0" indent="-417830" algn="r" rtl="1">
              <a:buClr>
                <a:srgbClr val="EE008B"/>
              </a:buClr>
              <a:buSzPts val="2980"/>
              <a:buChar char="•"/>
            </a:pPr>
            <a:r>
              <a:rPr lang="he-IL" sz="2400" dirty="0">
                <a:latin typeface="Calibri"/>
                <a:ea typeface="Calibri"/>
                <a:cs typeface="Calibri"/>
                <a:sym typeface="Calibri"/>
              </a:rPr>
              <a:t>ניתן </a:t>
            </a:r>
            <a:r>
              <a:rPr lang="he-IL" sz="2400" dirty="0" smtClean="0">
                <a:latin typeface="Calibri"/>
                <a:ea typeface="Calibri"/>
                <a:cs typeface="Calibri"/>
                <a:sym typeface="Calibri"/>
              </a:rPr>
              <a:t>למים </a:t>
            </a:r>
            <a:r>
              <a:rPr lang="he-IL" sz="2400" dirty="0">
                <a:latin typeface="Calibri"/>
                <a:ea typeface="Calibri"/>
                <a:cs typeface="Calibri"/>
                <a:sym typeface="Calibri"/>
              </a:rPr>
              <a:t>ליפול מגובה השולחן אל גובה </a:t>
            </a:r>
            <a:r>
              <a:rPr lang="he-IL" sz="2400" dirty="0" smtClean="0">
                <a:latin typeface="Calibri"/>
                <a:ea typeface="Calibri"/>
                <a:cs typeface="Calibri"/>
                <a:sym typeface="Calibri"/>
              </a:rPr>
              <a:t>הרצפה </a:t>
            </a:r>
            <a:r>
              <a:rPr lang="he-IL" sz="2400" dirty="0">
                <a:latin typeface="Calibri"/>
                <a:ea typeface="Calibri"/>
                <a:cs typeface="Calibri"/>
                <a:sym typeface="Calibri"/>
              </a:rPr>
              <a:t>ולסובב את המניפה</a:t>
            </a:r>
          </a:p>
          <a:p>
            <a:pPr lvl="0">
              <a:spcBef>
                <a:spcPts val="1000"/>
              </a:spcBef>
            </a:pPr>
            <a:endParaRPr lang="he-IL" sz="2400" dirty="0">
              <a:latin typeface="Calibri"/>
              <a:ea typeface="Calibri"/>
              <a:cs typeface="Calibri"/>
              <a:sym typeface="Calibri"/>
            </a:endParaRPr>
          </a:p>
          <a:p>
            <a:pPr marL="0" lvl="0" indent="0" algn="l" rtl="0">
              <a:spcBef>
                <a:spcPts val="1000"/>
              </a:spcBef>
              <a:spcAft>
                <a:spcPts val="0"/>
              </a:spcAft>
              <a:buNone/>
            </a:pPr>
            <a:endParaRPr sz="2400" dirty="0">
              <a:solidFill>
                <a:srgbClr val="000000"/>
              </a:solidFill>
              <a:latin typeface="Calibri"/>
              <a:ea typeface="Calibri"/>
              <a:cs typeface="Calibri"/>
              <a:sym typeface="Calibri"/>
            </a:endParaRPr>
          </a:p>
        </p:txBody>
      </p:sp>
      <p:sp>
        <p:nvSpPr>
          <p:cNvPr id="7" name="לחצן פעולה: קדימה או הבא 6">
            <a:hlinkClick r:id="rId3" highlightClick="1"/>
          </p:cNvPr>
          <p:cNvSpPr/>
          <p:nvPr/>
        </p:nvSpPr>
        <p:spPr>
          <a:xfrm>
            <a:off x="3298775" y="3478086"/>
            <a:ext cx="1227034" cy="1045668"/>
          </a:xfrm>
          <a:prstGeom prst="actionButtonForwardNext">
            <a:avLst/>
          </a:prstGeom>
          <a:solidFill>
            <a:schemeClr val="accent5">
              <a:lumMod val="40000"/>
              <a:lumOff val="60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לבן 2"/>
          <p:cNvSpPr/>
          <p:nvPr/>
        </p:nvSpPr>
        <p:spPr>
          <a:xfrm>
            <a:off x="1228337" y="5938764"/>
            <a:ext cx="4140877" cy="307777"/>
          </a:xfrm>
          <a:prstGeom prst="rect">
            <a:avLst/>
          </a:prstGeom>
        </p:spPr>
        <p:txBody>
          <a:bodyPr wrap="none">
            <a:spAutoFit/>
          </a:bodyPr>
          <a:lstStyle/>
          <a:p>
            <a:r>
              <a:rPr lang="en-US" dirty="0">
                <a:hlinkClick r:id="rId3"/>
              </a:rPr>
              <a:t>http://</a:t>
            </a:r>
            <a:r>
              <a:rPr lang="en-US" dirty="0" smtClean="0">
                <a:hlinkClick r:id="rId3"/>
              </a:rPr>
              <a:t>www.youtube.com/watch?v=chQ8L2-HGC8</a:t>
            </a:r>
            <a:r>
              <a:rPr lang="he-IL" dirty="0" smtClean="0"/>
              <a:t> </a:t>
            </a:r>
            <a:endParaRPr lang="en-US" dirty="0"/>
          </a:p>
        </p:txBody>
      </p:sp>
    </p:spTree>
    <p:extLst>
      <p:ext uri="{BB962C8B-B14F-4D97-AF65-F5344CB8AC3E}">
        <p14:creationId xmlns:p14="http://schemas.microsoft.com/office/powerpoint/2010/main" val="261198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838200" y="1622825"/>
            <a:ext cx="10919100" cy="19482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ctr" rtl="1">
              <a:spcBef>
                <a:spcPts val="1000"/>
              </a:spcBef>
              <a:spcAft>
                <a:spcPts val="0"/>
              </a:spcAft>
              <a:buNone/>
            </a:pPr>
            <a:r>
              <a:rPr lang="x-none" sz="24000" b="1" dirty="0"/>
              <a:t>חלק </a:t>
            </a:r>
            <a:r>
              <a:rPr lang="he-IL" sz="24000" b="1" dirty="0" smtClean="0"/>
              <a:t>5</a:t>
            </a:r>
            <a:endParaRPr sz="24000" b="1" dirty="0"/>
          </a:p>
        </p:txBody>
      </p:sp>
      <p:sp>
        <p:nvSpPr>
          <p:cNvPr id="101" name="Google Shape;101;p14"/>
          <p:cNvSpPr txBox="1">
            <a:spLocks noGrp="1"/>
          </p:cNvSpPr>
          <p:nvPr>
            <p:ph type="body" idx="1"/>
          </p:nvPr>
        </p:nvSpPr>
        <p:spPr>
          <a:xfrm>
            <a:off x="838200" y="3777950"/>
            <a:ext cx="10919100" cy="11955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sz="1800" dirty="0"/>
          </a:p>
          <a:p>
            <a:pPr marL="0" lvl="0" indent="0" algn="ctr" rtl="1">
              <a:lnSpc>
                <a:spcPct val="115000"/>
              </a:lnSpc>
              <a:spcBef>
                <a:spcPts val="0"/>
              </a:spcBef>
              <a:spcAft>
                <a:spcPts val="0"/>
              </a:spcAft>
              <a:buClr>
                <a:schemeClr val="dk1"/>
              </a:buClr>
              <a:buSzPts val="1100"/>
              <a:buFont typeface="Arial"/>
              <a:buNone/>
            </a:pPr>
            <a:r>
              <a:rPr lang="he-IL" sz="2700" b="1" dirty="0" smtClean="0">
                <a:latin typeface="Assistant"/>
                <a:ea typeface="Assistant"/>
                <a:cs typeface="Assistant"/>
                <a:sym typeface="Assistant"/>
              </a:rPr>
              <a:t>הרחבה- מערכת אגירת אנרגיה פוטנציאלית- "אנרגיה שאובה"</a:t>
            </a:r>
            <a:endParaRPr sz="2700" b="1" dirty="0"/>
          </a:p>
        </p:txBody>
      </p:sp>
    </p:spTree>
    <p:extLst>
      <p:ext uri="{BB962C8B-B14F-4D97-AF65-F5344CB8AC3E}">
        <p14:creationId xmlns:p14="http://schemas.microsoft.com/office/powerpoint/2010/main" val="1481998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39370" lvl="0" algn="ctr">
              <a:lnSpc>
                <a:spcPct val="100000"/>
              </a:lnSpc>
              <a:spcBef>
                <a:spcPts val="600"/>
              </a:spcBef>
              <a:buSzPts val="2980"/>
            </a:pPr>
            <a:r>
              <a:rPr lang="he-IL" sz="3600" b="1" dirty="0">
                <a:solidFill>
                  <a:srgbClr val="0070C0"/>
                </a:solidFill>
              </a:rPr>
              <a:t>האם ניתן לאגור אנרגיה?</a:t>
            </a:r>
          </a:p>
        </p:txBody>
      </p:sp>
      <p:sp>
        <p:nvSpPr>
          <p:cNvPr id="2" name="מלבן 1"/>
          <p:cNvSpPr/>
          <p:nvPr/>
        </p:nvSpPr>
        <p:spPr>
          <a:xfrm>
            <a:off x="2351510" y="1340586"/>
            <a:ext cx="7632700" cy="461665"/>
          </a:xfrm>
          <a:prstGeom prst="rect">
            <a:avLst/>
          </a:prstGeom>
        </p:spPr>
        <p:txBody>
          <a:bodyPr wrap="square">
            <a:spAutoFit/>
          </a:bodyPr>
          <a:lstStyle/>
          <a:p>
            <a:pPr algn="ctr" rtl="1"/>
            <a:r>
              <a:rPr lang="he-IL" sz="2400" b="1" dirty="0">
                <a:solidFill>
                  <a:srgbClr val="002060"/>
                </a:solidFill>
                <a:latin typeface="Calibri" panose="020F0502020204030204" pitchFamily="34" charset="0"/>
                <a:cs typeface="Calibri" panose="020F0502020204030204" pitchFamily="34" charset="0"/>
              </a:rPr>
              <a:t>אנרגיה </a:t>
            </a:r>
            <a:r>
              <a:rPr lang="he-IL" sz="2400" b="1" dirty="0" smtClean="0">
                <a:solidFill>
                  <a:srgbClr val="002060"/>
                </a:solidFill>
                <a:latin typeface="Calibri" panose="020F0502020204030204" pitchFamily="34" charset="0"/>
                <a:cs typeface="Calibri" panose="020F0502020204030204" pitchFamily="34" charset="0"/>
              </a:rPr>
              <a:t>שאובה</a:t>
            </a:r>
            <a:r>
              <a:rPr lang="en-US" sz="2400" b="1" dirty="0" smtClean="0">
                <a:solidFill>
                  <a:srgbClr val="002060"/>
                </a:solidFill>
                <a:latin typeface="Calibri" panose="020F0502020204030204" pitchFamily="34" charset="0"/>
                <a:cs typeface="Calibri" panose="020F0502020204030204" pitchFamily="34" charset="0"/>
              </a:rPr>
              <a:t>- </a:t>
            </a:r>
            <a:r>
              <a:rPr lang="he-IL" sz="2400" b="1" dirty="0" smtClean="0">
                <a:solidFill>
                  <a:srgbClr val="002060"/>
                </a:solidFill>
                <a:latin typeface="Calibri" panose="020F0502020204030204" pitchFamily="34" charset="0"/>
                <a:cs typeface="Calibri" panose="020F0502020204030204" pitchFamily="34" charset="0"/>
              </a:rPr>
              <a:t>אנרגיה </a:t>
            </a:r>
            <a:r>
              <a:rPr lang="he-IL" sz="2400" b="1" dirty="0">
                <a:solidFill>
                  <a:srgbClr val="002060"/>
                </a:solidFill>
                <a:latin typeface="Calibri" panose="020F0502020204030204" pitchFamily="34" charset="0"/>
                <a:cs typeface="Calibri" panose="020F0502020204030204" pitchFamily="34" charset="0"/>
              </a:rPr>
              <a:t>הנשמרת בצורה של אנרגיה </a:t>
            </a:r>
            <a:r>
              <a:rPr lang="he-IL" sz="2400" b="1" dirty="0" smtClean="0">
                <a:solidFill>
                  <a:srgbClr val="002060"/>
                </a:solidFill>
                <a:latin typeface="Calibri" panose="020F0502020204030204" pitchFamily="34" charset="0"/>
                <a:cs typeface="Calibri" panose="020F0502020204030204" pitchFamily="34" charset="0"/>
              </a:rPr>
              <a:t>פוטנציאלית </a:t>
            </a:r>
            <a:endParaRPr lang="he-IL" sz="2400" b="1" dirty="0">
              <a:solidFill>
                <a:srgbClr val="002060"/>
              </a:solidFill>
              <a:latin typeface="Calibri" panose="020F0502020204030204" pitchFamily="34" charset="0"/>
              <a:cs typeface="Calibri" panose="020F0502020204030204" pitchFamily="34" charset="0"/>
            </a:endParaRPr>
          </a:p>
        </p:txBody>
      </p:sp>
      <p:pic>
        <p:nvPicPr>
          <p:cNvPr id="6" name="תמונה 5" descr="אנרגיה שאובה | אנרגיית אגירה שאובה | הגן הסולארי - פעילויות איכות הסביבה"/>
          <p:cNvPicPr/>
          <p:nvPr/>
        </p:nvPicPr>
        <p:blipFill rotWithShape="1">
          <a:blip r:embed="rId3">
            <a:extLst>
              <a:ext uri="{28A0092B-C50C-407E-A947-70E740481C1C}">
                <a14:useLocalDpi xmlns:a14="http://schemas.microsoft.com/office/drawing/2010/main" val="0"/>
              </a:ext>
            </a:extLst>
          </a:blip>
          <a:srcRect l="619" r="4930" b="8248"/>
          <a:stretch/>
        </p:blipFill>
        <p:spPr bwMode="auto">
          <a:xfrm>
            <a:off x="1830809" y="1930113"/>
            <a:ext cx="8153401" cy="4697799"/>
          </a:xfrm>
          <a:prstGeom prst="rect">
            <a:avLst/>
          </a:prstGeom>
          <a:noFill/>
          <a:ln>
            <a:noFill/>
          </a:ln>
        </p:spPr>
      </p:pic>
    </p:spTree>
    <p:extLst>
      <p:ext uri="{BB962C8B-B14F-4D97-AF65-F5344CB8AC3E}">
        <p14:creationId xmlns:p14="http://schemas.microsoft.com/office/powerpoint/2010/main" val="3745909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39370" lvl="0" algn="ctr">
              <a:lnSpc>
                <a:spcPct val="100000"/>
              </a:lnSpc>
              <a:spcBef>
                <a:spcPts val="600"/>
              </a:spcBef>
              <a:buSzPts val="2980"/>
            </a:pPr>
            <a:r>
              <a:rPr lang="he-IL" sz="3600" b="1" dirty="0">
                <a:solidFill>
                  <a:srgbClr val="0070C0"/>
                </a:solidFill>
              </a:rPr>
              <a:t>האם ניתן לאגור אנרגיה?</a:t>
            </a:r>
          </a:p>
        </p:txBody>
      </p:sp>
      <p:sp>
        <p:nvSpPr>
          <p:cNvPr id="3" name="מלבן 2"/>
          <p:cNvSpPr/>
          <p:nvPr/>
        </p:nvSpPr>
        <p:spPr>
          <a:xfrm>
            <a:off x="1790700" y="6145312"/>
            <a:ext cx="7547821" cy="400110"/>
          </a:xfrm>
          <a:prstGeom prst="rect">
            <a:avLst/>
          </a:prstGeom>
        </p:spPr>
        <p:txBody>
          <a:bodyPr wrap="square">
            <a:spAutoFit/>
          </a:bodyPr>
          <a:lstStyle/>
          <a:p>
            <a:pPr marL="39370" lvl="0" algn="ctr">
              <a:spcBef>
                <a:spcPts val="600"/>
              </a:spcBef>
              <a:buSzPts val="2980"/>
            </a:pPr>
            <a:r>
              <a:rPr lang="he-IL" sz="2000" b="1" dirty="0">
                <a:solidFill>
                  <a:schemeClr val="tx1"/>
                </a:solidFill>
                <a:latin typeface="Calibri" panose="020F0502020204030204" pitchFamily="34" charset="0"/>
                <a:cs typeface="Calibri" panose="020F0502020204030204" pitchFamily="34" charset="0"/>
              </a:rPr>
              <a:t>חוות הגלבוע- </a:t>
            </a:r>
            <a:r>
              <a:rPr lang="he-IL" sz="2000" b="1" dirty="0" smtClean="0">
                <a:solidFill>
                  <a:schemeClr val="tx1"/>
                </a:solidFill>
                <a:latin typeface="Calibri" panose="020F0502020204030204" pitchFamily="34" charset="0"/>
                <a:cs typeface="Calibri" panose="020F0502020204030204" pitchFamily="34" charset="0"/>
              </a:rPr>
              <a:t>ייצור חשמל בשיטה </a:t>
            </a:r>
            <a:r>
              <a:rPr lang="he-IL" sz="2000" b="1" dirty="0">
                <a:solidFill>
                  <a:schemeClr val="tx1"/>
                </a:solidFill>
                <a:latin typeface="Calibri" panose="020F0502020204030204" pitchFamily="34" charset="0"/>
                <a:cs typeface="Calibri" panose="020F0502020204030204" pitchFamily="34" charset="0"/>
              </a:rPr>
              <a:t>הידרואלקטרית</a:t>
            </a:r>
          </a:p>
        </p:txBody>
      </p:sp>
      <p:pic>
        <p:nvPicPr>
          <p:cNvPr id="1026" name="Picture 2" descr="עמוק ורועש מתחת לגלבוע: תחנת הכוח החדשנית של ישראל נחשפת - Xn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302" y="1329317"/>
            <a:ext cx="8581227" cy="4815995"/>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9579821" y="2662526"/>
            <a:ext cx="2521627" cy="1015663"/>
          </a:xfrm>
          <a:prstGeom prst="rect">
            <a:avLst/>
          </a:prstGeom>
        </p:spPr>
        <p:txBody>
          <a:bodyPr wrap="square">
            <a:spAutoFit/>
          </a:bodyPr>
          <a:lstStyle/>
          <a:p>
            <a:pPr algn="r" rtl="1"/>
            <a:r>
              <a:rPr lang="he-IL" sz="2000" b="1" dirty="0">
                <a:latin typeface="Calibri" panose="020F0502020204030204" pitchFamily="34" charset="0"/>
                <a:cs typeface="Calibri" panose="020F0502020204030204" pitchFamily="34" charset="0"/>
              </a:rPr>
              <a:t>אנרגיה </a:t>
            </a:r>
            <a:r>
              <a:rPr lang="he-IL" sz="2000" b="1" dirty="0" smtClean="0">
                <a:latin typeface="Calibri" panose="020F0502020204030204" pitchFamily="34" charset="0"/>
                <a:cs typeface="Calibri" panose="020F0502020204030204" pitchFamily="34" charset="0"/>
              </a:rPr>
              <a:t>שאובה</a:t>
            </a:r>
            <a:r>
              <a:rPr lang="en-US" sz="2000" b="1" dirty="0" smtClean="0">
                <a:latin typeface="Calibri" panose="020F0502020204030204" pitchFamily="34" charset="0"/>
                <a:cs typeface="Calibri" panose="020F0502020204030204" pitchFamily="34" charset="0"/>
              </a:rPr>
              <a:t>- </a:t>
            </a:r>
            <a:r>
              <a:rPr lang="he-IL" sz="2000" b="1" dirty="0" smtClean="0">
                <a:latin typeface="Calibri" panose="020F0502020204030204" pitchFamily="34" charset="0"/>
                <a:cs typeface="Calibri" panose="020F0502020204030204" pitchFamily="34" charset="0"/>
              </a:rPr>
              <a:t>אנרגיה </a:t>
            </a:r>
            <a:r>
              <a:rPr lang="he-IL" sz="2000" b="1" dirty="0">
                <a:latin typeface="Calibri" panose="020F0502020204030204" pitchFamily="34" charset="0"/>
                <a:cs typeface="Calibri" panose="020F0502020204030204" pitchFamily="34" charset="0"/>
              </a:rPr>
              <a:t>הנשמרת בצורה של אנרגיה </a:t>
            </a:r>
            <a:r>
              <a:rPr lang="he-IL" sz="2000" b="1" dirty="0" smtClean="0">
                <a:latin typeface="Calibri" panose="020F0502020204030204" pitchFamily="34" charset="0"/>
                <a:cs typeface="Calibri" panose="020F0502020204030204" pitchFamily="34" charset="0"/>
              </a:rPr>
              <a:t>פוטנציאלית </a:t>
            </a:r>
            <a:endParaRPr lang="he-IL"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4920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smtClean="0"/>
              <a:t>אנרגיה </a:t>
            </a:r>
            <a:r>
              <a:rPr lang="x-none" sz="3600" b="1" dirty="0"/>
              <a:t>פוטנציאלית של </a:t>
            </a:r>
            <a:r>
              <a:rPr lang="x-none" sz="3600" b="1" dirty="0" smtClean="0"/>
              <a:t>גובה</a:t>
            </a:r>
            <a:endParaRPr sz="3600" b="1" dirty="0">
              <a:sym typeface="Calibri"/>
            </a:endParaRPr>
          </a:p>
        </p:txBody>
      </p:sp>
      <p:sp>
        <p:nvSpPr>
          <p:cNvPr id="113" name="Google Shape;113;p16"/>
          <p:cNvSpPr txBox="1">
            <a:spLocks noGrp="1"/>
          </p:cNvSpPr>
          <p:nvPr>
            <p:ph type="body" idx="1"/>
          </p:nvPr>
        </p:nvSpPr>
        <p:spPr>
          <a:xfrm>
            <a:off x="504044" y="1450975"/>
            <a:ext cx="11289083" cy="1080000"/>
          </a:xfrm>
          <a:prstGeom prst="rect">
            <a:avLst/>
          </a:prstGeom>
          <a:noFill/>
          <a:ln>
            <a:noFill/>
          </a:ln>
        </p:spPr>
        <p:txBody>
          <a:bodyPr spcFirstLastPara="1" wrap="square" lIns="91425" tIns="45700" rIns="91425" bIns="45700" anchor="t" anchorCtr="0">
            <a:normAutofit/>
          </a:bodyPr>
          <a:lstStyle/>
          <a:p>
            <a:pPr marL="0" indent="0">
              <a:spcBef>
                <a:spcPts val="0"/>
              </a:spcBef>
              <a:buNone/>
            </a:pPr>
            <a:r>
              <a:rPr lang="he-IL" sz="2400" b="1" dirty="0"/>
              <a:t>ציוד דרוש</a:t>
            </a:r>
            <a:r>
              <a:rPr lang="he-IL" sz="2400" dirty="0"/>
              <a:t>: בקבוק פלסטיק (0.5 ליטר), בסיס קיבוע וזרוע , מניפת פלסטיק (ניתן להדפיס על פי תכנית מצורפת) ופיות בגדלים שונים, קערת מים, שיפוד עץ.</a:t>
            </a:r>
          </a:p>
          <a:p>
            <a:pPr marL="0" lvl="0" indent="0" algn="r" rtl="1">
              <a:lnSpc>
                <a:spcPct val="90000"/>
              </a:lnSpc>
              <a:spcBef>
                <a:spcPts val="0"/>
              </a:spcBef>
              <a:spcAft>
                <a:spcPts val="0"/>
              </a:spcAft>
              <a:buNone/>
            </a:pPr>
            <a:endParaRPr sz="2400" dirty="0"/>
          </a:p>
        </p:txBody>
      </p:sp>
      <p:pic>
        <p:nvPicPr>
          <p:cNvPr id="114" name="Google Shape;114;p16"/>
          <p:cNvPicPr preferRelativeResize="0"/>
          <p:nvPr/>
        </p:nvPicPr>
        <p:blipFill>
          <a:blip r:embed="rId3">
            <a:alphaModFix/>
          </a:blip>
          <a:stretch>
            <a:fillRect/>
          </a:stretch>
        </p:blipFill>
        <p:spPr>
          <a:xfrm>
            <a:off x="7694145" y="2649604"/>
            <a:ext cx="4017439" cy="3016998"/>
          </a:xfrm>
          <a:prstGeom prst="rect">
            <a:avLst/>
          </a:prstGeom>
          <a:noFill/>
          <a:ln>
            <a:noFill/>
          </a:ln>
        </p:spPr>
      </p:pic>
      <p:pic>
        <p:nvPicPr>
          <p:cNvPr id="115" name="Google Shape;115;p16"/>
          <p:cNvPicPr preferRelativeResize="0"/>
          <p:nvPr/>
        </p:nvPicPr>
        <p:blipFill>
          <a:blip r:embed="rId4">
            <a:alphaModFix/>
          </a:blip>
          <a:stretch>
            <a:fillRect/>
          </a:stretch>
        </p:blipFill>
        <p:spPr>
          <a:xfrm>
            <a:off x="3411040" y="2649586"/>
            <a:ext cx="4017439" cy="3017016"/>
          </a:xfrm>
          <a:prstGeom prst="rect">
            <a:avLst/>
          </a:prstGeom>
          <a:noFill/>
          <a:ln>
            <a:noFill/>
          </a:ln>
        </p:spPr>
      </p:pic>
      <p:pic>
        <p:nvPicPr>
          <p:cNvPr id="116" name="Google Shape;116;p16"/>
          <p:cNvPicPr preferRelativeResize="0"/>
          <p:nvPr/>
        </p:nvPicPr>
        <p:blipFill>
          <a:blip r:embed="rId5">
            <a:alphaModFix/>
          </a:blip>
          <a:stretch>
            <a:fillRect/>
          </a:stretch>
        </p:blipFill>
        <p:spPr>
          <a:xfrm>
            <a:off x="879678" y="2649602"/>
            <a:ext cx="2265696" cy="3017000"/>
          </a:xfrm>
          <a:prstGeom prst="rect">
            <a:avLst/>
          </a:prstGeom>
          <a:noFill/>
          <a:ln>
            <a:noFill/>
          </a:ln>
        </p:spPr>
      </p:pic>
      <p:sp>
        <p:nvSpPr>
          <p:cNvPr id="117" name="Google Shape;117;p16"/>
          <p:cNvSpPr txBox="1">
            <a:spLocks noGrp="1"/>
          </p:cNvSpPr>
          <p:nvPr>
            <p:ph type="body" idx="1"/>
          </p:nvPr>
        </p:nvSpPr>
        <p:spPr>
          <a:xfrm>
            <a:off x="8119210" y="5666602"/>
            <a:ext cx="2922000" cy="808200"/>
          </a:xfrm>
          <a:prstGeom prst="rect">
            <a:avLst/>
          </a:prstGeom>
          <a:noFill/>
          <a:ln>
            <a:noFill/>
          </a:ln>
        </p:spPr>
        <p:txBody>
          <a:bodyPr spcFirstLastPara="1" wrap="square" lIns="91425" tIns="45700" rIns="91425" bIns="45700" anchor="t" anchorCtr="0">
            <a:noAutofit/>
          </a:bodyPr>
          <a:lstStyle/>
          <a:p>
            <a:pPr marL="0" lvl="0" indent="0" algn="ctr">
              <a:buNone/>
            </a:pPr>
            <a:r>
              <a:rPr lang="he-IL" sz="2000" b="1" dirty="0">
                <a:solidFill>
                  <a:srgbClr val="0070C0"/>
                </a:solidFill>
              </a:rPr>
              <a:t>מניפה ופיות לבקבוק</a:t>
            </a:r>
          </a:p>
          <a:p>
            <a:pPr marL="0" lvl="0" indent="0" algn="ctr">
              <a:buNone/>
            </a:pPr>
            <a:r>
              <a:rPr lang="he-IL" sz="2000" b="1" dirty="0">
                <a:solidFill>
                  <a:srgbClr val="0070C0"/>
                </a:solidFill>
              </a:rPr>
              <a:t>(הדפסת תלת מימד)</a:t>
            </a:r>
          </a:p>
          <a:p>
            <a:pPr marL="0" lvl="0" indent="0" algn="ctr" rtl="1">
              <a:lnSpc>
                <a:spcPct val="90000"/>
              </a:lnSpc>
              <a:spcBef>
                <a:spcPts val="1000"/>
              </a:spcBef>
              <a:spcAft>
                <a:spcPts val="0"/>
              </a:spcAft>
              <a:buNone/>
            </a:pPr>
            <a:endParaRPr sz="2000" b="1" dirty="0">
              <a:solidFill>
                <a:srgbClr val="0070C0"/>
              </a:solidFill>
            </a:endParaRPr>
          </a:p>
        </p:txBody>
      </p:sp>
      <p:sp>
        <p:nvSpPr>
          <p:cNvPr id="118" name="Google Shape;118;p16"/>
          <p:cNvSpPr txBox="1">
            <a:spLocks noGrp="1"/>
          </p:cNvSpPr>
          <p:nvPr>
            <p:ph type="body" idx="1"/>
          </p:nvPr>
        </p:nvSpPr>
        <p:spPr>
          <a:xfrm>
            <a:off x="3885625" y="5623604"/>
            <a:ext cx="2922000" cy="8082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1000"/>
              </a:spcBef>
              <a:spcAft>
                <a:spcPts val="0"/>
              </a:spcAft>
              <a:buNone/>
            </a:pPr>
            <a:r>
              <a:rPr lang="x-none" sz="2000" b="1" dirty="0">
                <a:solidFill>
                  <a:srgbClr val="0070C0"/>
                </a:solidFill>
              </a:rPr>
              <a:t>בקבוק וכלי קיבול</a:t>
            </a:r>
            <a:endParaRPr sz="2000" b="1" dirty="0">
              <a:solidFill>
                <a:srgbClr val="0070C0"/>
              </a:solidFill>
            </a:endParaRPr>
          </a:p>
        </p:txBody>
      </p:sp>
      <p:sp>
        <p:nvSpPr>
          <p:cNvPr id="119" name="Google Shape;119;p16"/>
          <p:cNvSpPr txBox="1">
            <a:spLocks noGrp="1"/>
          </p:cNvSpPr>
          <p:nvPr>
            <p:ph type="body" idx="1"/>
          </p:nvPr>
        </p:nvSpPr>
        <p:spPr>
          <a:xfrm>
            <a:off x="732108" y="5666602"/>
            <a:ext cx="2692061" cy="8082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1000"/>
              </a:spcBef>
              <a:spcAft>
                <a:spcPts val="0"/>
              </a:spcAft>
              <a:buNone/>
            </a:pPr>
            <a:r>
              <a:rPr lang="x-none" sz="2000" b="1" dirty="0">
                <a:solidFill>
                  <a:srgbClr val="0070C0"/>
                </a:solidFill>
              </a:rPr>
              <a:t>בסיס וזרוע</a:t>
            </a:r>
            <a:endParaRPr sz="2000" b="1"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smtClean="0"/>
              <a:t>אנרגיה </a:t>
            </a:r>
            <a:r>
              <a:rPr lang="x-none" sz="3600" b="1" dirty="0"/>
              <a:t>פוטנציאלית של </a:t>
            </a:r>
            <a:r>
              <a:rPr lang="x-none" sz="3600" b="1" dirty="0" smtClean="0"/>
              <a:t>גובה</a:t>
            </a:r>
            <a:endParaRPr sz="3600" b="1" dirty="0">
              <a:sym typeface="Calibri"/>
            </a:endParaRPr>
          </a:p>
        </p:txBody>
      </p:sp>
      <p:sp>
        <p:nvSpPr>
          <p:cNvPr id="107" name="Google Shape;107;p15"/>
          <p:cNvSpPr txBox="1">
            <a:spLocks noGrp="1"/>
          </p:cNvSpPr>
          <p:nvPr>
            <p:ph type="body" idx="1"/>
          </p:nvPr>
        </p:nvSpPr>
        <p:spPr>
          <a:xfrm>
            <a:off x="375138" y="1623775"/>
            <a:ext cx="11418037" cy="3602700"/>
          </a:xfrm>
          <a:prstGeom prst="rect">
            <a:avLst/>
          </a:prstGeom>
          <a:noFill/>
          <a:ln>
            <a:noFill/>
          </a:ln>
        </p:spPr>
        <p:txBody>
          <a:bodyPr spcFirstLastPara="1" wrap="square" lIns="91425" tIns="45700" rIns="91425" bIns="45700" anchor="t" anchorCtr="0">
            <a:normAutofit/>
          </a:bodyPr>
          <a:lstStyle/>
          <a:p>
            <a:pPr marL="0" lvl="0" indent="0">
              <a:spcBef>
                <a:spcPts val="0"/>
              </a:spcBef>
              <a:buNone/>
            </a:pPr>
            <a:r>
              <a:rPr lang="he-IL" sz="2400" b="1" dirty="0" smtClean="0"/>
              <a:t>הנחיות</a:t>
            </a:r>
            <a:r>
              <a:rPr lang="he-IL" sz="2400" dirty="0" smtClean="0"/>
              <a:t>:</a:t>
            </a:r>
            <a:r>
              <a:rPr lang="he-IL" sz="2400" dirty="0"/>
              <a:t/>
            </a:r>
            <a:br>
              <a:rPr lang="he-IL" sz="2400" dirty="0"/>
            </a:br>
            <a:endParaRPr lang="he-IL" sz="2400" dirty="0"/>
          </a:p>
          <a:p>
            <a:pPr marL="514350" lvl="0" indent="-514350">
              <a:spcBef>
                <a:spcPts val="0"/>
              </a:spcBef>
              <a:buSzPct val="100000"/>
              <a:buFont typeface="Calibri"/>
              <a:buAutoNum type="arabicPeriod"/>
            </a:pPr>
            <a:r>
              <a:rPr lang="he-IL" sz="2400" dirty="0"/>
              <a:t>מלאו את בקבוק הפלסטיק במים (חשוב: יש לחורר את בסיס הבקבוק בעזרת מסמר מראש)</a:t>
            </a:r>
          </a:p>
          <a:p>
            <a:pPr marL="514350" lvl="0" indent="-514350">
              <a:buSzPct val="100000"/>
              <a:buFont typeface="Calibri"/>
              <a:buAutoNum type="arabicPeriod"/>
            </a:pPr>
            <a:r>
              <a:rPr lang="he-IL" sz="2400" dirty="0"/>
              <a:t>קבעו את הבקבוק מעל גלגל המניפה בעזרת זרוע הקיבוע בגובה של כ 40 ס"מ</a:t>
            </a:r>
          </a:p>
          <a:p>
            <a:pPr marL="514350" lvl="0" indent="-514350">
              <a:buSzPct val="100000"/>
              <a:buFont typeface="Calibri"/>
              <a:buAutoNum type="arabicPeriod"/>
            </a:pPr>
            <a:r>
              <a:rPr lang="he-IL" sz="2400" dirty="0"/>
              <a:t>תנו למים לזרום ולסובב את המניפה</a:t>
            </a:r>
          </a:p>
          <a:p>
            <a:pPr marL="514350" lvl="0" indent="-514350">
              <a:buSzPct val="100000"/>
              <a:buFont typeface="Calibri"/>
              <a:buAutoNum type="arabicPeriod"/>
            </a:pPr>
            <a:r>
              <a:rPr lang="he-IL" sz="2400" dirty="0"/>
              <a:t>הורידו את הזרוע כך שתהיה כ 5 ס"מ מעל המניפה ותנו למים לזרום שוב</a:t>
            </a:r>
          </a:p>
          <a:p>
            <a:pPr marL="0" lvl="0" indent="0" algn="r" rtl="1">
              <a:lnSpc>
                <a:spcPct val="90000"/>
              </a:lnSpc>
              <a:spcBef>
                <a:spcPts val="0"/>
              </a:spcBef>
              <a:spcAft>
                <a:spcPts val="0"/>
              </a:spcAft>
              <a:buNone/>
            </a:pPr>
            <a:endParaRPr sz="2400" dirty="0"/>
          </a:p>
        </p:txBody>
      </p:sp>
      <p:sp>
        <p:nvSpPr>
          <p:cNvPr id="4" name="Google Shape;113;p16"/>
          <p:cNvSpPr txBox="1">
            <a:spLocks/>
          </p:cNvSpPr>
          <p:nvPr/>
        </p:nvSpPr>
        <p:spPr>
          <a:xfrm>
            <a:off x="504044" y="5778000"/>
            <a:ext cx="11289083" cy="10800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rgbClr val="EE008B"/>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rgbClr val="EE008B"/>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rgbClr val="EE008B"/>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rgbClr val="EE008B"/>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rgbClr val="EE008B"/>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he-IL" sz="2400" b="1" smtClean="0"/>
              <a:t>ציוד דרוש</a:t>
            </a:r>
            <a:r>
              <a:rPr lang="he-IL" sz="2400" smtClean="0"/>
              <a:t>: בקבוק פלסטיק (0.5 ליטר), בסיס קיבוע וזרוע , מניפת פלסטיק (ניתן להדפיס על פי תכנית מצורפת) ופיות בגדלים שונים, קערת מים, שיפוד עץ.</a:t>
            </a:r>
          </a:p>
          <a:p>
            <a:pPr marL="0" indent="0">
              <a:spcBef>
                <a:spcPts val="0"/>
              </a:spcBef>
              <a:buFont typeface="Arial"/>
              <a:buNone/>
            </a:pPr>
            <a:endParaRPr lang="he-IL"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smtClean="0"/>
              <a:t>אנרגיה </a:t>
            </a:r>
            <a:r>
              <a:rPr lang="x-none" sz="3600" b="1" dirty="0"/>
              <a:t>פוטנציאלית של גובה</a:t>
            </a:r>
            <a:endParaRPr sz="3600" b="1" dirty="0">
              <a:sym typeface="Calibri"/>
            </a:endParaRPr>
          </a:p>
        </p:txBody>
      </p:sp>
      <p:sp>
        <p:nvSpPr>
          <p:cNvPr id="125" name="Google Shape;125;p17"/>
          <p:cNvSpPr txBox="1">
            <a:spLocks noGrp="1"/>
          </p:cNvSpPr>
          <p:nvPr>
            <p:ph type="body" idx="1"/>
          </p:nvPr>
        </p:nvSpPr>
        <p:spPr>
          <a:xfrm>
            <a:off x="7588056" y="5712753"/>
            <a:ext cx="2922000" cy="8082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1000"/>
              </a:spcBef>
              <a:spcAft>
                <a:spcPts val="0"/>
              </a:spcAft>
              <a:buNone/>
            </a:pPr>
            <a:r>
              <a:rPr lang="x-none" b="1" dirty="0">
                <a:solidFill>
                  <a:schemeClr val="accent1"/>
                </a:solidFill>
              </a:rPr>
              <a:t>"</a:t>
            </a:r>
            <a:r>
              <a:rPr lang="x-none" b="1" dirty="0" smtClean="0">
                <a:solidFill>
                  <a:schemeClr val="accent1"/>
                </a:solidFill>
              </a:rPr>
              <a:t>בריכ</a:t>
            </a:r>
            <a:r>
              <a:rPr lang="he-IL" b="1" dirty="0" smtClean="0">
                <a:solidFill>
                  <a:schemeClr val="accent1"/>
                </a:solidFill>
              </a:rPr>
              <a:t>ה" </a:t>
            </a:r>
            <a:r>
              <a:rPr lang="x-none" b="1" dirty="0" smtClean="0">
                <a:solidFill>
                  <a:schemeClr val="accent1"/>
                </a:solidFill>
              </a:rPr>
              <a:t>נמוכה</a:t>
            </a:r>
            <a:endParaRPr b="1" dirty="0">
              <a:solidFill>
                <a:schemeClr val="accent1"/>
              </a:solidFill>
            </a:endParaRPr>
          </a:p>
        </p:txBody>
      </p:sp>
      <p:sp>
        <p:nvSpPr>
          <p:cNvPr id="126" name="Google Shape;126;p17"/>
          <p:cNvSpPr txBox="1">
            <a:spLocks noGrp="1"/>
          </p:cNvSpPr>
          <p:nvPr>
            <p:ph type="body" idx="1"/>
          </p:nvPr>
        </p:nvSpPr>
        <p:spPr>
          <a:xfrm>
            <a:off x="1916976" y="5718311"/>
            <a:ext cx="2936378" cy="8082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1000"/>
              </a:spcBef>
              <a:spcAft>
                <a:spcPts val="0"/>
              </a:spcAft>
              <a:buNone/>
            </a:pPr>
            <a:r>
              <a:rPr lang="x-none" b="1" dirty="0">
                <a:solidFill>
                  <a:schemeClr val="accent1"/>
                </a:solidFill>
              </a:rPr>
              <a:t>"</a:t>
            </a:r>
            <a:r>
              <a:rPr lang="x-none" b="1" dirty="0" smtClean="0">
                <a:solidFill>
                  <a:schemeClr val="accent1"/>
                </a:solidFill>
              </a:rPr>
              <a:t>בריכה</a:t>
            </a:r>
            <a:r>
              <a:rPr lang="he-IL" b="1" dirty="0" smtClean="0">
                <a:solidFill>
                  <a:schemeClr val="accent1"/>
                </a:solidFill>
              </a:rPr>
              <a:t>"</a:t>
            </a:r>
            <a:r>
              <a:rPr lang="x-none" b="1" dirty="0" smtClean="0">
                <a:solidFill>
                  <a:schemeClr val="accent1"/>
                </a:solidFill>
              </a:rPr>
              <a:t> </a:t>
            </a:r>
            <a:r>
              <a:rPr lang="x-none" b="1" dirty="0">
                <a:solidFill>
                  <a:schemeClr val="accent1"/>
                </a:solidFill>
              </a:rPr>
              <a:t>גבוהה</a:t>
            </a:r>
            <a:endParaRPr b="1" dirty="0">
              <a:solidFill>
                <a:schemeClr val="accent1"/>
              </a:solidFill>
            </a:endParaRPr>
          </a:p>
        </p:txBody>
      </p:sp>
      <p:pic>
        <p:nvPicPr>
          <p:cNvPr id="127" name="Google Shape;127;p17" descr="אנרגיה פוטנציאלית - בריכה נמוכה" title="אנרגיה פוטנציאלית - בריכה נמוכה">
            <a:hlinkClick r:id="rId3"/>
          </p:cNvPr>
          <p:cNvPicPr preferRelativeResize="0"/>
          <p:nvPr/>
        </p:nvPicPr>
        <p:blipFill>
          <a:blip r:embed="rId4">
            <a:alphaModFix/>
          </a:blip>
          <a:stretch>
            <a:fillRect/>
          </a:stretch>
        </p:blipFill>
        <p:spPr>
          <a:xfrm>
            <a:off x="6380603" y="1694777"/>
            <a:ext cx="5404175" cy="4053150"/>
          </a:xfrm>
          <a:prstGeom prst="rect">
            <a:avLst/>
          </a:prstGeom>
          <a:noFill/>
          <a:ln>
            <a:noFill/>
          </a:ln>
        </p:spPr>
      </p:pic>
      <p:pic>
        <p:nvPicPr>
          <p:cNvPr id="128" name="Google Shape;128;p17" descr="אנרגיה פוטנציאלית - בריכה גבוהה" title="אנרגיה פוטנציאלית - בריכה גבוהה">
            <a:hlinkClick r:id="rId5"/>
          </p:cNvPr>
          <p:cNvPicPr preferRelativeResize="0"/>
          <p:nvPr/>
        </p:nvPicPr>
        <p:blipFill>
          <a:blip r:embed="rId6">
            <a:alphaModFix/>
          </a:blip>
          <a:stretch>
            <a:fillRect/>
          </a:stretch>
        </p:blipFill>
        <p:spPr>
          <a:xfrm>
            <a:off x="557607" y="1694807"/>
            <a:ext cx="5404175" cy="4053115"/>
          </a:xfrm>
          <a:prstGeom prst="rect">
            <a:avLst/>
          </a:prstGeom>
          <a:noFill/>
          <a:ln>
            <a:noFill/>
          </a:ln>
        </p:spPr>
      </p:pic>
      <p:sp>
        <p:nvSpPr>
          <p:cNvPr id="7" name="לחצן פעולה: קדימה או הבא 6">
            <a:hlinkClick r:id="rId5" highlightClick="1"/>
          </p:cNvPr>
          <p:cNvSpPr/>
          <p:nvPr/>
        </p:nvSpPr>
        <p:spPr>
          <a:xfrm>
            <a:off x="3715634" y="3256320"/>
            <a:ext cx="1137720" cy="900478"/>
          </a:xfrm>
          <a:prstGeom prst="actionButtonForwardNext">
            <a:avLst/>
          </a:prstGeom>
          <a:solidFill>
            <a:schemeClr val="accent5">
              <a:lumMod val="40000"/>
              <a:lumOff val="60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לחצן פעולה: קדימה או הבא 7">
            <a:hlinkClick r:id="rId3" highlightClick="1"/>
          </p:cNvPr>
          <p:cNvSpPr/>
          <p:nvPr/>
        </p:nvSpPr>
        <p:spPr>
          <a:xfrm>
            <a:off x="9663353" y="3253526"/>
            <a:ext cx="1137720" cy="900478"/>
          </a:xfrm>
          <a:prstGeom prst="actionButtonForwardNext">
            <a:avLst/>
          </a:prstGeom>
          <a:solidFill>
            <a:schemeClr val="accent5">
              <a:lumMod val="40000"/>
              <a:lumOff val="60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smtClean="0"/>
              <a:t>אנרגיה </a:t>
            </a:r>
            <a:r>
              <a:rPr lang="x-none" sz="3600" b="1" dirty="0"/>
              <a:t>פוטנציאלית של </a:t>
            </a:r>
            <a:r>
              <a:rPr lang="x-none" sz="3600" b="1" dirty="0" smtClean="0"/>
              <a:t>גובה</a:t>
            </a:r>
            <a:r>
              <a:rPr lang="he-IL" sz="3600" b="1" dirty="0" smtClean="0"/>
              <a:t>- דיון</a:t>
            </a:r>
            <a:endParaRPr sz="3600" b="1" dirty="0">
              <a:sym typeface="Calibri"/>
            </a:endParaRPr>
          </a:p>
        </p:txBody>
      </p:sp>
      <p:sp>
        <p:nvSpPr>
          <p:cNvPr id="134" name="Google Shape;134;p18"/>
          <p:cNvSpPr txBox="1">
            <a:spLocks noGrp="1"/>
          </p:cNvSpPr>
          <p:nvPr>
            <p:ph type="body" idx="1"/>
          </p:nvPr>
        </p:nvSpPr>
        <p:spPr>
          <a:xfrm>
            <a:off x="152399" y="1283062"/>
            <a:ext cx="11865430" cy="3306356"/>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600"/>
              </a:spcBef>
              <a:buNone/>
            </a:pPr>
            <a:r>
              <a:rPr lang="he-IL" sz="2200" b="1" dirty="0" smtClean="0"/>
              <a:t>שאלות לדיון</a:t>
            </a:r>
            <a:r>
              <a:rPr lang="he-IL" sz="2200" dirty="0" smtClean="0"/>
              <a:t>: </a:t>
            </a:r>
          </a:p>
          <a:p>
            <a:pPr lvl="0" indent="-417830">
              <a:lnSpc>
                <a:spcPct val="100000"/>
              </a:lnSpc>
              <a:spcBef>
                <a:spcPts val="600"/>
              </a:spcBef>
              <a:buSzPts val="2980"/>
            </a:pPr>
            <a:r>
              <a:rPr lang="he-IL" sz="2200" dirty="0" smtClean="0"/>
              <a:t>מה </a:t>
            </a:r>
            <a:r>
              <a:rPr lang="he-IL" sz="2200" dirty="0"/>
              <a:t>גרם לסיבוב המניפה?</a:t>
            </a:r>
          </a:p>
          <a:p>
            <a:pPr lvl="0" indent="-417830">
              <a:lnSpc>
                <a:spcPct val="100000"/>
              </a:lnSpc>
              <a:spcBef>
                <a:spcPts val="600"/>
              </a:spcBef>
              <a:buSzPts val="2980"/>
            </a:pPr>
            <a:r>
              <a:rPr lang="he-IL" sz="2200" dirty="0"/>
              <a:t>האם היה הבדל בסיבוב המניפה כשהבקבוק היה מחובר גבוה ונמוך? </a:t>
            </a:r>
          </a:p>
          <a:p>
            <a:pPr lvl="0" indent="-417830">
              <a:lnSpc>
                <a:spcPct val="100000"/>
              </a:lnSpc>
              <a:spcBef>
                <a:spcPts val="600"/>
              </a:spcBef>
              <a:buSzPts val="2980"/>
            </a:pPr>
            <a:r>
              <a:rPr lang="he-IL" sz="2200" dirty="0"/>
              <a:t>במה תלויה מהירות הסיבוב של המניפה? מה היה עלינו לעשות אם היינו רוצים שהמניפה תסתובב אפילו מהר יותר?</a:t>
            </a:r>
          </a:p>
          <a:p>
            <a:pPr lvl="0" indent="-417830">
              <a:lnSpc>
                <a:spcPct val="100000"/>
              </a:lnSpc>
              <a:spcBef>
                <a:spcPts val="600"/>
              </a:spcBef>
              <a:buSzPts val="2980"/>
            </a:pPr>
            <a:r>
              <a:rPr lang="he-IL" sz="2200" dirty="0"/>
              <a:t>במה תלוי משך סיבוב המניפה</a:t>
            </a:r>
            <a:r>
              <a:rPr lang="he-IL" sz="2200" dirty="0" smtClean="0"/>
              <a:t>? מה </a:t>
            </a:r>
            <a:r>
              <a:rPr lang="he-IL" sz="2200" dirty="0"/>
              <a:t>היה עלינו לעשות אם היינו רוצים שהמניפה תסתובב זמן ארוך יותר?</a:t>
            </a:r>
          </a:p>
          <a:p>
            <a:pPr lvl="0">
              <a:lnSpc>
                <a:spcPct val="100000"/>
              </a:lnSpc>
              <a:spcBef>
                <a:spcPts val="600"/>
              </a:spcBef>
            </a:pPr>
            <a:r>
              <a:rPr lang="he-IL" sz="2200" dirty="0" smtClean="0"/>
              <a:t>נמוך?</a:t>
            </a:r>
          </a:p>
          <a:p>
            <a:pPr marL="50800" lvl="0" indent="0">
              <a:lnSpc>
                <a:spcPct val="100000"/>
              </a:lnSpc>
              <a:spcBef>
                <a:spcPts val="600"/>
              </a:spcBef>
              <a:buNone/>
            </a:pPr>
            <a:endParaRPr lang="he-IL" sz="2200" b="1" dirty="0" smtClean="0">
              <a:solidFill>
                <a:srgbClr val="002060"/>
              </a:solidFill>
            </a:endParaRPr>
          </a:p>
        </p:txBody>
      </p:sp>
      <p:sp>
        <p:nvSpPr>
          <p:cNvPr id="4" name="TextBox 3"/>
          <p:cNvSpPr txBox="1"/>
          <p:nvPr/>
        </p:nvSpPr>
        <p:spPr>
          <a:xfrm>
            <a:off x="3030583" y="4275910"/>
            <a:ext cx="6940730" cy="2062103"/>
          </a:xfrm>
          <a:prstGeom prst="rect">
            <a:avLst/>
          </a:prstGeom>
          <a:noFill/>
          <a:ln>
            <a:solidFill>
              <a:schemeClr val="accent1"/>
            </a:solidFill>
          </a:ln>
        </p:spPr>
        <p:txBody>
          <a:bodyPr wrap="square" rtlCol="0">
            <a:spAutoFit/>
          </a:bodyPr>
          <a:lstStyle/>
          <a:p>
            <a:pPr marL="50800" lvl="0" algn="r" rtl="1">
              <a:spcBef>
                <a:spcPts val="600"/>
              </a:spcBef>
            </a:pPr>
            <a:r>
              <a:rPr lang="he-IL" sz="1800" b="1" dirty="0">
                <a:solidFill>
                  <a:srgbClr val="002060"/>
                </a:solidFill>
                <a:latin typeface="Calibri" panose="020F0502020204030204" pitchFamily="34" charset="0"/>
                <a:cs typeface="Calibri" panose="020F0502020204030204" pitchFamily="34" charset="0"/>
              </a:rPr>
              <a:t>נוהל קיום הדיון</a:t>
            </a:r>
            <a:r>
              <a:rPr lang="he-IL" sz="1800" dirty="0">
                <a:solidFill>
                  <a:srgbClr val="002060"/>
                </a:solidFill>
                <a:latin typeface="Calibri" panose="020F0502020204030204" pitchFamily="34" charset="0"/>
                <a:cs typeface="Calibri" panose="020F0502020204030204" pitchFamily="34" charset="0"/>
              </a:rPr>
              <a:t>: </a:t>
            </a:r>
            <a:br>
              <a:rPr lang="he-IL" sz="1800" dirty="0">
                <a:solidFill>
                  <a:srgbClr val="002060"/>
                </a:solidFill>
                <a:latin typeface="Calibri" panose="020F0502020204030204" pitchFamily="34" charset="0"/>
                <a:cs typeface="Calibri" panose="020F0502020204030204" pitchFamily="34" charset="0"/>
              </a:rPr>
            </a:br>
            <a:r>
              <a:rPr lang="he-IL" sz="1800" dirty="0">
                <a:solidFill>
                  <a:srgbClr val="002060"/>
                </a:solidFill>
                <a:latin typeface="Calibri" panose="020F0502020204030204" pitchFamily="34" charset="0"/>
                <a:cs typeface="Calibri" panose="020F0502020204030204" pitchFamily="34" charset="0"/>
              </a:rPr>
              <a:t>1. כתבו את תשובותיכם לשאלות במחברת. חשוב לכתוב גם אם התשובות קצרות!</a:t>
            </a:r>
          </a:p>
          <a:p>
            <a:pPr marL="50800" lvl="0" algn="r" rtl="1">
              <a:spcBef>
                <a:spcPts val="600"/>
              </a:spcBef>
            </a:pPr>
            <a:r>
              <a:rPr lang="he-IL" sz="1800" dirty="0">
                <a:solidFill>
                  <a:srgbClr val="002060"/>
                </a:solidFill>
                <a:latin typeface="Calibri" panose="020F0502020204030204" pitchFamily="34" charset="0"/>
                <a:cs typeface="Calibri" panose="020F0502020204030204" pitchFamily="34" charset="0"/>
              </a:rPr>
              <a:t>2. דיון כיתתי בשלושה שלבים:</a:t>
            </a:r>
          </a:p>
          <a:p>
            <a:pPr marL="50800" lvl="0" algn="r" rtl="1">
              <a:spcBef>
                <a:spcPts val="600"/>
              </a:spcBef>
            </a:pPr>
            <a:r>
              <a:rPr lang="en-US" sz="1800" dirty="0" smtClean="0">
                <a:solidFill>
                  <a:srgbClr val="002060"/>
                </a:solidFill>
                <a:latin typeface="Calibri" panose="020F0502020204030204" pitchFamily="34" charset="0"/>
                <a:cs typeface="Calibri" panose="020F0502020204030204" pitchFamily="34" charset="0"/>
              </a:rPr>
              <a:t>	</a:t>
            </a:r>
            <a:r>
              <a:rPr lang="he-IL" sz="1800" dirty="0" smtClean="0">
                <a:solidFill>
                  <a:srgbClr val="002060"/>
                </a:solidFill>
                <a:latin typeface="Calibri" panose="020F0502020204030204" pitchFamily="34" charset="0"/>
                <a:cs typeface="Calibri" panose="020F0502020204030204" pitchFamily="34" charset="0"/>
              </a:rPr>
              <a:t>1- </a:t>
            </a:r>
            <a:r>
              <a:rPr lang="he-IL" sz="1800" dirty="0">
                <a:solidFill>
                  <a:srgbClr val="002060"/>
                </a:solidFill>
                <a:latin typeface="Calibri" panose="020F0502020204030204" pitchFamily="34" charset="0"/>
                <a:cs typeface="Calibri" panose="020F0502020204030204" pitchFamily="34" charset="0"/>
              </a:rPr>
              <a:t>קריאת התשובות מהדף- ללא תגובות.</a:t>
            </a:r>
          </a:p>
          <a:p>
            <a:pPr marL="50800" lvl="0" algn="r" rtl="1">
              <a:spcBef>
                <a:spcPts val="600"/>
              </a:spcBef>
            </a:pPr>
            <a:r>
              <a:rPr lang="en-US" sz="1800" dirty="0" smtClean="0">
                <a:solidFill>
                  <a:srgbClr val="002060"/>
                </a:solidFill>
                <a:latin typeface="Calibri" panose="020F0502020204030204" pitchFamily="34" charset="0"/>
                <a:cs typeface="Calibri" panose="020F0502020204030204" pitchFamily="34" charset="0"/>
              </a:rPr>
              <a:t>	</a:t>
            </a:r>
            <a:r>
              <a:rPr lang="he-IL" sz="1800" dirty="0" smtClean="0">
                <a:solidFill>
                  <a:srgbClr val="002060"/>
                </a:solidFill>
                <a:latin typeface="Calibri" panose="020F0502020204030204" pitchFamily="34" charset="0"/>
                <a:cs typeface="Calibri" panose="020F0502020204030204" pitchFamily="34" charset="0"/>
              </a:rPr>
              <a:t>2- </a:t>
            </a:r>
            <a:r>
              <a:rPr lang="he-IL" sz="1800" dirty="0">
                <a:solidFill>
                  <a:srgbClr val="002060"/>
                </a:solidFill>
                <a:latin typeface="Calibri" panose="020F0502020204030204" pitchFamily="34" charset="0"/>
                <a:cs typeface="Calibri" panose="020F0502020204030204" pitchFamily="34" charset="0"/>
              </a:rPr>
              <a:t>בהתאם לנאמר- חשבו ושפרו את תשובתכם.</a:t>
            </a:r>
          </a:p>
          <a:p>
            <a:pPr marL="50800" lvl="0" algn="r" rtl="1">
              <a:spcBef>
                <a:spcPts val="600"/>
              </a:spcBef>
            </a:pPr>
            <a:r>
              <a:rPr lang="en-US" sz="1800" dirty="0" smtClean="0">
                <a:solidFill>
                  <a:srgbClr val="002060"/>
                </a:solidFill>
                <a:latin typeface="Calibri" panose="020F0502020204030204" pitchFamily="34" charset="0"/>
                <a:cs typeface="Calibri" panose="020F0502020204030204" pitchFamily="34" charset="0"/>
              </a:rPr>
              <a:t>	</a:t>
            </a:r>
            <a:r>
              <a:rPr lang="he-IL" sz="1800" dirty="0" smtClean="0">
                <a:solidFill>
                  <a:srgbClr val="002060"/>
                </a:solidFill>
                <a:latin typeface="Calibri" panose="020F0502020204030204" pitchFamily="34" charset="0"/>
                <a:cs typeface="Calibri" panose="020F0502020204030204" pitchFamily="34" charset="0"/>
              </a:rPr>
              <a:t>3- </a:t>
            </a:r>
            <a:r>
              <a:rPr lang="he-IL" sz="1800" dirty="0">
                <a:solidFill>
                  <a:srgbClr val="002060"/>
                </a:solidFill>
                <a:latin typeface="Calibri" panose="020F0502020204030204" pitchFamily="34" charset="0"/>
                <a:cs typeface="Calibri" panose="020F0502020204030204" pitchFamily="34" charset="0"/>
              </a:rPr>
              <a:t>נקיים דיון פתוח</a:t>
            </a:r>
          </a:p>
        </p:txBody>
      </p:sp>
    </p:spTree>
    <p:extLst>
      <p:ext uri="{BB962C8B-B14F-4D97-AF65-F5344CB8AC3E}">
        <p14:creationId xmlns:p14="http://schemas.microsoft.com/office/powerpoint/2010/main" val="279077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smtClean="0"/>
              <a:t>אנרגיה </a:t>
            </a:r>
            <a:r>
              <a:rPr lang="x-none" sz="3600" b="1" dirty="0"/>
              <a:t>פוטנציאלית של </a:t>
            </a:r>
            <a:r>
              <a:rPr lang="x-none" sz="3600" b="1" dirty="0" smtClean="0"/>
              <a:t>גובה</a:t>
            </a:r>
            <a:r>
              <a:rPr lang="he-IL" sz="3600" b="1" dirty="0" smtClean="0"/>
              <a:t>- דיון</a:t>
            </a:r>
            <a:endParaRPr sz="3600" b="1" dirty="0">
              <a:sym typeface="Calibri"/>
            </a:endParaRPr>
          </a:p>
        </p:txBody>
      </p:sp>
      <p:sp>
        <p:nvSpPr>
          <p:cNvPr id="134" name="Google Shape;134;p18"/>
          <p:cNvSpPr txBox="1">
            <a:spLocks noGrp="1"/>
          </p:cNvSpPr>
          <p:nvPr>
            <p:ph type="body" idx="1"/>
          </p:nvPr>
        </p:nvSpPr>
        <p:spPr>
          <a:xfrm>
            <a:off x="393701" y="1283062"/>
            <a:ext cx="11264900" cy="4800238"/>
          </a:xfrm>
          <a:prstGeom prst="rect">
            <a:avLst/>
          </a:prstGeom>
          <a:noFill/>
          <a:ln>
            <a:noFill/>
          </a:ln>
        </p:spPr>
        <p:txBody>
          <a:bodyPr spcFirstLastPara="1" wrap="square" lIns="91425" tIns="45700" rIns="91425" bIns="45700" anchor="t" anchorCtr="0">
            <a:noAutofit/>
          </a:bodyPr>
          <a:lstStyle/>
          <a:p>
            <a:pPr marL="50800" indent="0" algn="ctr">
              <a:lnSpc>
                <a:spcPct val="100000"/>
              </a:lnSpc>
              <a:spcBef>
                <a:spcPts val="1800"/>
              </a:spcBef>
              <a:buNone/>
            </a:pPr>
            <a:r>
              <a:rPr lang="he-IL" b="1" dirty="0">
                <a:solidFill>
                  <a:srgbClr val="002060"/>
                </a:solidFill>
              </a:rPr>
              <a:t>נחדד ונסביר את התופעה: </a:t>
            </a:r>
            <a:endParaRPr lang="he-IL" b="1" dirty="0" smtClean="0">
              <a:solidFill>
                <a:srgbClr val="002060"/>
              </a:solidFill>
            </a:endParaRPr>
          </a:p>
          <a:p>
            <a:pPr marL="50800" indent="0">
              <a:lnSpc>
                <a:spcPct val="100000"/>
              </a:lnSpc>
              <a:spcBef>
                <a:spcPts val="1800"/>
              </a:spcBef>
              <a:buNone/>
            </a:pPr>
            <a:r>
              <a:rPr lang="he-IL" sz="2400" dirty="0" smtClean="0"/>
              <a:t>כשהבקבוק </a:t>
            </a:r>
            <a:r>
              <a:rPr lang="he-IL" sz="2400" dirty="0"/>
              <a:t>ממוקם גבוה יותר יש למים יותר אנרגיה פוטנציאלית ולכן עבור ספיקת מים זהה (אנחנו משתמשים באותה פיה בשני הניסויים) המניפה תסתובב מהר יותר</a:t>
            </a:r>
            <a:r>
              <a:rPr lang="x-none" sz="2400" dirty="0"/>
              <a:t>.</a:t>
            </a:r>
            <a:endParaRPr lang="en-US" sz="2400" dirty="0"/>
          </a:p>
          <a:p>
            <a:pPr marL="50800" indent="0">
              <a:lnSpc>
                <a:spcPct val="100000"/>
              </a:lnSpc>
              <a:spcBef>
                <a:spcPts val="1800"/>
              </a:spcBef>
              <a:buNone/>
            </a:pPr>
            <a:r>
              <a:rPr lang="he-IL" sz="2400" b="1" dirty="0">
                <a:solidFill>
                  <a:srgbClr val="0070C0"/>
                </a:solidFill>
              </a:rPr>
              <a:t>ככל שהבקבוק גבוה יותר יש למים יותר אנרגיה פוטנציאלית והמערכת מספקת יותר אנרגיה ליחידת זמן ולכן המניפה מסתובבת מהר יותר.</a:t>
            </a:r>
            <a:endParaRPr lang="en-US" sz="2400" dirty="0">
              <a:solidFill>
                <a:srgbClr val="0070C0"/>
              </a:solidFill>
            </a:endParaRPr>
          </a:p>
          <a:p>
            <a:pPr marL="50800" indent="0">
              <a:lnSpc>
                <a:spcPct val="100000"/>
              </a:lnSpc>
              <a:spcBef>
                <a:spcPts val="1800"/>
              </a:spcBef>
              <a:buNone/>
            </a:pPr>
            <a:r>
              <a:rPr lang="he-IL" sz="2400" dirty="0"/>
              <a:t>ולכן - מהירות הסיבוב במערכת זו תלויה בגובה הבקבוק ובגודל הפיה (משפיע על הכמות שיוצאת ביחידת זמן), זמן סיבוב המניפה תלוי בכמות המים שבבקבוק ובגודל הפיה</a:t>
            </a:r>
            <a:r>
              <a:rPr lang="x-none" sz="2400" dirty="0"/>
              <a:t>.</a:t>
            </a:r>
            <a:endParaRPr lang="en-US" sz="2400" dirty="0"/>
          </a:p>
        </p:txBody>
      </p:sp>
    </p:spTree>
    <p:extLst>
      <p:ext uri="{BB962C8B-B14F-4D97-AF65-F5344CB8AC3E}">
        <p14:creationId xmlns:p14="http://schemas.microsoft.com/office/powerpoint/2010/main" val="1296677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838200" y="1622825"/>
            <a:ext cx="10919100" cy="19482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ctr" rtl="1">
              <a:spcBef>
                <a:spcPts val="1000"/>
              </a:spcBef>
              <a:spcAft>
                <a:spcPts val="0"/>
              </a:spcAft>
              <a:buNone/>
            </a:pPr>
            <a:r>
              <a:rPr lang="x-none" sz="24000" b="1" dirty="0"/>
              <a:t>חלק 2</a:t>
            </a:r>
            <a:endParaRPr sz="24000" b="1" dirty="0"/>
          </a:p>
        </p:txBody>
      </p:sp>
      <p:sp>
        <p:nvSpPr>
          <p:cNvPr id="101" name="Google Shape;101;p14"/>
          <p:cNvSpPr txBox="1">
            <a:spLocks noGrp="1"/>
          </p:cNvSpPr>
          <p:nvPr>
            <p:ph type="body" idx="1"/>
          </p:nvPr>
        </p:nvSpPr>
        <p:spPr>
          <a:xfrm>
            <a:off x="838200" y="3571025"/>
            <a:ext cx="10919100" cy="1195500"/>
          </a:xfrm>
          <a:prstGeom prst="rect">
            <a:avLst/>
          </a:prstGeom>
        </p:spPr>
        <p:txBody>
          <a:bodyPr spcFirstLastPara="1" wrap="square" lIns="91425" tIns="45700" rIns="91425" bIns="45700" anchor="t" anchorCtr="0">
            <a:noAutofit/>
          </a:bodyPr>
          <a:lstStyle/>
          <a:p>
            <a:pPr marL="0" lvl="0" indent="0" algn="ctr" rtl="0">
              <a:buNone/>
            </a:pPr>
            <a:endParaRPr lang="he-IL" sz="1800" dirty="0"/>
          </a:p>
          <a:p>
            <a:pPr marL="0" lvl="0" indent="0" algn="ctr">
              <a:lnSpc>
                <a:spcPct val="115000"/>
              </a:lnSpc>
              <a:spcBef>
                <a:spcPts val="0"/>
              </a:spcBef>
              <a:buClr>
                <a:schemeClr val="dk1"/>
              </a:buClr>
              <a:buSzPts val="1100"/>
              <a:buNone/>
            </a:pPr>
            <a:r>
              <a:rPr lang="he-IL" sz="2700" b="1" dirty="0" smtClean="0">
                <a:latin typeface="Assistant"/>
                <a:ea typeface="Assistant"/>
                <a:cs typeface="Assistant"/>
                <a:sym typeface="Assistant"/>
              </a:rPr>
              <a:t>אנרגיה </a:t>
            </a:r>
            <a:r>
              <a:rPr lang="he-IL" sz="2700" b="1" dirty="0">
                <a:latin typeface="Assistant"/>
                <a:ea typeface="Assistant"/>
                <a:cs typeface="Assistant"/>
                <a:sym typeface="Assistant"/>
              </a:rPr>
              <a:t>פוטנציאלית חשמלית </a:t>
            </a:r>
            <a:endParaRPr lang="he-IL" sz="2700" b="1" dirty="0"/>
          </a:p>
          <a:p>
            <a:pPr marL="0" lvl="0" indent="0" algn="ctr" rtl="0">
              <a:spcBef>
                <a:spcPts val="1000"/>
              </a:spcBef>
              <a:spcAft>
                <a:spcPts val="0"/>
              </a:spcAft>
              <a:buNone/>
            </a:pPr>
            <a:endParaRPr sz="2700" b="1" dirty="0"/>
          </a:p>
        </p:txBody>
      </p:sp>
    </p:spTree>
    <p:extLst>
      <p:ext uri="{BB962C8B-B14F-4D97-AF65-F5344CB8AC3E}">
        <p14:creationId xmlns:p14="http://schemas.microsoft.com/office/powerpoint/2010/main" val="130791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lvl="0">
              <a:buSzPct val="100000"/>
            </a:pPr>
            <a:r>
              <a:rPr lang="x-none" sz="3600" b="1" dirty="0" smtClean="0"/>
              <a:t>אנרגיה </a:t>
            </a:r>
            <a:r>
              <a:rPr lang="x-none" sz="3600" b="1" dirty="0"/>
              <a:t>פוטנציאלית חשמלית</a:t>
            </a:r>
            <a:endParaRPr sz="3600" b="1" dirty="0">
              <a:sym typeface="Calibri"/>
            </a:endParaRPr>
          </a:p>
        </p:txBody>
      </p:sp>
      <p:sp>
        <p:nvSpPr>
          <p:cNvPr id="107" name="Google Shape;107;p15"/>
          <p:cNvSpPr txBox="1">
            <a:spLocks noGrp="1"/>
          </p:cNvSpPr>
          <p:nvPr>
            <p:ph type="body" idx="1"/>
          </p:nvPr>
        </p:nvSpPr>
        <p:spPr>
          <a:xfrm>
            <a:off x="1450375" y="1623775"/>
            <a:ext cx="10342800" cy="3602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None/>
            </a:pPr>
            <a:r>
              <a:rPr lang="he-IL" dirty="0" smtClean="0"/>
              <a:t>הנחיות להדגמה</a:t>
            </a:r>
            <a:r>
              <a:rPr lang="x-none" dirty="0" smtClean="0"/>
              <a:t> </a:t>
            </a:r>
            <a:r>
              <a:rPr lang="x-none" dirty="0"/>
              <a:t>:</a:t>
            </a:r>
            <a:br>
              <a:rPr lang="x-none" dirty="0"/>
            </a:br>
            <a:endParaRPr dirty="0"/>
          </a:p>
          <a:p>
            <a:pPr marL="514350" lvl="0" indent="-527685" algn="r" rtl="1">
              <a:lnSpc>
                <a:spcPct val="90000"/>
              </a:lnSpc>
              <a:spcBef>
                <a:spcPts val="0"/>
              </a:spcBef>
              <a:spcAft>
                <a:spcPts val="0"/>
              </a:spcAft>
              <a:buSzPts val="2800"/>
              <a:buFont typeface="Calibri"/>
              <a:buAutoNum type="arabicPeriod"/>
            </a:pPr>
            <a:r>
              <a:rPr lang="x-none" dirty="0"/>
              <a:t>חברו את המניפה לזרוע המנוע </a:t>
            </a:r>
            <a:endParaRPr dirty="0"/>
          </a:p>
          <a:p>
            <a:pPr marL="514350" lvl="0" indent="-527685" algn="r" rtl="1">
              <a:lnSpc>
                <a:spcPct val="90000"/>
              </a:lnSpc>
              <a:spcBef>
                <a:spcPts val="1000"/>
              </a:spcBef>
              <a:spcAft>
                <a:spcPts val="0"/>
              </a:spcAft>
              <a:buSzPts val="2800"/>
              <a:buFont typeface="Calibri"/>
              <a:buAutoNum type="arabicPeriod"/>
            </a:pPr>
            <a:r>
              <a:rPr lang="x-none" dirty="0"/>
              <a:t>חברו את חוטי החיבור אל הסוללה</a:t>
            </a:r>
            <a:endParaRPr dirty="0"/>
          </a:p>
          <a:p>
            <a:pPr marL="514350" lvl="0" indent="-527685" algn="r" rtl="1">
              <a:lnSpc>
                <a:spcPct val="90000"/>
              </a:lnSpc>
              <a:spcBef>
                <a:spcPts val="1000"/>
              </a:spcBef>
              <a:spcAft>
                <a:spcPts val="0"/>
              </a:spcAft>
              <a:buSzPts val="2800"/>
              <a:buFont typeface="Calibri"/>
              <a:buAutoNum type="arabicPeriod"/>
            </a:pPr>
            <a:r>
              <a:rPr lang="x-none" dirty="0" smtClean="0"/>
              <a:t>חזרו </a:t>
            </a:r>
            <a:r>
              <a:rPr lang="x-none" dirty="0"/>
              <a:t>על הניסוי עם שתי הסוללות שמחוברות בטור</a:t>
            </a:r>
            <a:endParaRPr dirty="0"/>
          </a:p>
          <a:p>
            <a:pPr marL="0" lvl="0" indent="0" algn="r" rtl="1">
              <a:lnSpc>
                <a:spcPct val="90000"/>
              </a:lnSpc>
              <a:spcBef>
                <a:spcPts val="1000"/>
              </a:spcBef>
              <a:spcAft>
                <a:spcPts val="0"/>
              </a:spcAft>
              <a:buNone/>
            </a:pPr>
            <a:endParaRPr dirty="0"/>
          </a:p>
        </p:txBody>
      </p:sp>
      <p:sp>
        <p:nvSpPr>
          <p:cNvPr id="4" name="Google Shape;113;p16"/>
          <p:cNvSpPr txBox="1">
            <a:spLocks/>
          </p:cNvSpPr>
          <p:nvPr/>
        </p:nvSpPr>
        <p:spPr>
          <a:xfrm>
            <a:off x="328891" y="5226475"/>
            <a:ext cx="11629259" cy="10800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rgbClr val="EE008B"/>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rgbClr val="EE008B"/>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rgbClr val="EE008B"/>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rgbClr val="EE008B"/>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rgbClr val="EE008B"/>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chemeClr val="dk1"/>
              </a:buClr>
              <a:buSzPts val="1100"/>
              <a:buNone/>
            </a:pPr>
            <a:r>
              <a:rPr lang="he-IL" sz="2400" b="1" dirty="0"/>
              <a:t>ציוד דרוש</a:t>
            </a:r>
            <a:r>
              <a:rPr lang="he-IL" sz="2400" dirty="0"/>
              <a:t>: </a:t>
            </a:r>
            <a:r>
              <a:rPr lang="he-IL" sz="2400" dirty="0" smtClean="0"/>
              <a:t>מנוע (</a:t>
            </a:r>
            <a:r>
              <a:rPr lang="en-US" sz="2400" dirty="0" smtClean="0"/>
              <a:t>DC</a:t>
            </a:r>
            <a:r>
              <a:rPr lang="he-IL" sz="2400" dirty="0" smtClean="0"/>
              <a:t> צהוב</a:t>
            </a:r>
            <a:r>
              <a:rPr lang="he-IL" sz="2400" dirty="0"/>
              <a:t>) </a:t>
            </a:r>
            <a:r>
              <a:rPr lang="he-IL" sz="2400" dirty="0" smtClean="0"/>
              <a:t>עם</a:t>
            </a:r>
            <a:r>
              <a:rPr lang="en-US" sz="2400" dirty="0" smtClean="0"/>
              <a:t>Gearbox </a:t>
            </a:r>
            <a:r>
              <a:rPr lang="he-IL" sz="2400" dirty="0" smtClean="0"/>
              <a:t>, חוטי </a:t>
            </a:r>
            <a:r>
              <a:rPr lang="he-IL" sz="2400" dirty="0"/>
              <a:t>חיבור, 2 סוללת 1.5 וולט</a:t>
            </a:r>
            <a:r>
              <a:rPr lang="he-IL" sz="2400" dirty="0" smtClean="0"/>
              <a:t>, 2 </a:t>
            </a:r>
            <a:r>
              <a:rPr lang="he-IL" sz="2400" dirty="0"/>
              <a:t>סוללות</a:t>
            </a:r>
            <a:r>
              <a:rPr lang="en-US" sz="2400" dirty="0" smtClean="0"/>
              <a:t>AA </a:t>
            </a:r>
            <a:r>
              <a:rPr lang="he-IL" sz="2400" dirty="0" smtClean="0"/>
              <a:t> 1.5 וולט </a:t>
            </a:r>
            <a:r>
              <a:rPr lang="he-IL" sz="2400" dirty="0"/>
              <a:t>מחוברות בטור, מניפת פלסטיק .</a:t>
            </a:r>
          </a:p>
          <a:p>
            <a:pPr marL="0" indent="0">
              <a:spcBef>
                <a:spcPts val="0"/>
              </a:spcBef>
              <a:buNone/>
            </a:pPr>
            <a:endParaRPr lang="he-IL" sz="2400" b="1" dirty="0"/>
          </a:p>
          <a:p>
            <a:pPr marL="0" indent="0">
              <a:spcBef>
                <a:spcPts val="0"/>
              </a:spcBef>
              <a:buNone/>
            </a:pPr>
            <a:endParaRPr lang="he-IL" sz="2400" b="1" dirty="0"/>
          </a:p>
          <a:p>
            <a:pPr marL="0" indent="0">
              <a:spcBef>
                <a:spcPts val="0"/>
              </a:spcBef>
              <a:buFont typeface="Arial"/>
              <a:buNone/>
            </a:pPr>
            <a:endParaRPr lang="he-IL" sz="2400" b="1" dirty="0"/>
          </a:p>
        </p:txBody>
      </p:sp>
    </p:spTree>
    <p:extLst>
      <p:ext uri="{BB962C8B-B14F-4D97-AF65-F5344CB8AC3E}">
        <p14:creationId xmlns:p14="http://schemas.microsoft.com/office/powerpoint/2010/main" val="175086454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1589</Words>
  <Application>Microsoft Office PowerPoint</Application>
  <PresentationFormat>מסך רחב</PresentationFormat>
  <Paragraphs>206</Paragraphs>
  <Slides>25</Slides>
  <Notes>23</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25</vt:i4>
      </vt:variant>
    </vt:vector>
  </HeadingPairs>
  <TitlesOfParts>
    <vt:vector size="29" baseType="lpstr">
      <vt:lpstr>Arial</vt:lpstr>
      <vt:lpstr>Calibri</vt:lpstr>
      <vt:lpstr>Assistant</vt:lpstr>
      <vt:lpstr>Office Theme</vt:lpstr>
      <vt:lpstr>אנלוגיית האנרגיה הפוטנציאלית</vt:lpstr>
      <vt:lpstr>מצגת של PowerPoint</vt:lpstr>
      <vt:lpstr>אנרגיה פוטנציאלית של גובה</vt:lpstr>
      <vt:lpstr>אנרגיה פוטנציאלית של גובה</vt:lpstr>
      <vt:lpstr>אנרגיה פוטנציאלית של גובה</vt:lpstr>
      <vt:lpstr>אנרגיה פוטנציאלית של גובה- דיון</vt:lpstr>
      <vt:lpstr>אנרגיה פוטנציאלית של גובה- דיון</vt:lpstr>
      <vt:lpstr>מצגת של PowerPoint</vt:lpstr>
      <vt:lpstr>אנרגיה פוטנציאלית חשמלית</vt:lpstr>
      <vt:lpstr>מצגת של PowerPoint</vt:lpstr>
      <vt:lpstr>אנרגיה פוטנציאלית חשמלית- הדגמת הניסוי</vt:lpstr>
      <vt:lpstr>אנרגיה פוטנציאלית חשמלית- דיון</vt:lpstr>
      <vt:lpstr>אנרגיה פוטנציאלית חשמלית- דיון</vt:lpstr>
      <vt:lpstr>אנלוגיה בין שתי התופעות</vt:lpstr>
      <vt:lpstr>מצגת של PowerPoint</vt:lpstr>
      <vt:lpstr>האנלוגיה- דמיון בין שתי המערכות</vt:lpstr>
      <vt:lpstr>אנלוגיית הסוללה והמשאבה</vt:lpstr>
      <vt:lpstr>אנלוגיית הסוללה והמשאבה</vt:lpstr>
      <vt:lpstr>האנלוגיה- דמיון בין שתי המערכות</vt:lpstr>
      <vt:lpstr>מצגת של PowerPoint</vt:lpstr>
      <vt:lpstr>מתח חשמלי שלילי</vt:lpstr>
      <vt:lpstr>מתח חשמלי שלילי</vt:lpstr>
      <vt:lpstr>מצגת של PowerPoint</vt:lpstr>
      <vt:lpstr>האם ניתן לאגור אנרגיה?</vt:lpstr>
      <vt:lpstr>האם ניתן לאגור אנרגיה?</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אנלוגיית האנרגיה הפוטנציאלית</dc:title>
  <cp:lastModifiedBy>Sharon Mishaal</cp:lastModifiedBy>
  <cp:revision>27</cp:revision>
  <dcterms:modified xsi:type="dcterms:W3CDTF">2022-06-02T07:32:25Z</dcterms:modified>
</cp:coreProperties>
</file>